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4" r:id="rId3"/>
    <p:sldId id="286" r:id="rId4"/>
    <p:sldId id="296" r:id="rId5"/>
    <p:sldId id="259" r:id="rId6"/>
    <p:sldId id="282" r:id="rId7"/>
    <p:sldId id="261" r:id="rId8"/>
    <p:sldId id="290" r:id="rId9"/>
    <p:sldId id="272" r:id="rId10"/>
    <p:sldId id="291" r:id="rId11"/>
    <p:sldId id="292" r:id="rId12"/>
    <p:sldId id="273" r:id="rId13"/>
    <p:sldId id="298" r:id="rId14"/>
    <p:sldId id="289" r:id="rId15"/>
    <p:sldId id="294" r:id="rId16"/>
    <p:sldId id="29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117" autoAdjust="0"/>
    <p:restoredTop sz="94660"/>
  </p:normalViewPr>
  <p:slideViewPr>
    <p:cSldViewPr>
      <p:cViewPr>
        <p:scale>
          <a:sx n="110" d="100"/>
          <a:sy n="110" d="100"/>
        </p:scale>
        <p:origin x="108" y="10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8.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9.xml.rels><?xml version="1.0" encoding="UTF-8" standalone="yes"?>
<Relationships xmlns="http://schemas.openxmlformats.org/package/2006/relationships"><Relationship Id="rId1" Type="http://schemas.openxmlformats.org/officeDocument/2006/relationships/oleObject" Target="../embeddings/oleObject4.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7030A0"/>
                </a:solidFill>
              </a:defRPr>
            </a:pPr>
            <a:r>
              <a:rPr lang="en-US" dirty="0">
                <a:solidFill>
                  <a:srgbClr val="7030A0"/>
                </a:solidFill>
              </a:rPr>
              <a:t>Age</a:t>
            </a:r>
            <a:r>
              <a:rPr lang="en-US" baseline="0" dirty="0">
                <a:solidFill>
                  <a:srgbClr val="7030A0"/>
                </a:solidFill>
              </a:rPr>
              <a:t> Range</a:t>
            </a:r>
            <a:endParaRPr lang="en-US" dirty="0">
              <a:solidFill>
                <a:srgbClr val="7030A0"/>
              </a:solidFill>
            </a:endParaRPr>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howLegendKey val="0"/>
            <c:showVal val="0"/>
            <c:showCatName val="1"/>
            <c:showSerName val="0"/>
            <c:showPercent val="0"/>
            <c:showBubbleSize val="0"/>
            <c:showLeaderLines val="1"/>
          </c:dLbls>
          <c:cat>
            <c:strRef>
              <c:f>'[Chart in Microsoft PowerPoint]Sheet1'!$A$1:$A$16</c:f>
              <c:strCache>
                <c:ptCount val="16"/>
                <c:pt idx="0">
                  <c:v>11 YEARS</c:v>
                </c:pt>
                <c:pt idx="1">
                  <c:v>12 YEARS</c:v>
                </c:pt>
                <c:pt idx="2">
                  <c:v>13 YEARS</c:v>
                </c:pt>
                <c:pt idx="3">
                  <c:v>14 YEARS</c:v>
                </c:pt>
                <c:pt idx="4">
                  <c:v>15 YEARS</c:v>
                </c:pt>
                <c:pt idx="5">
                  <c:v>16 YEARS</c:v>
                </c:pt>
                <c:pt idx="6">
                  <c:v>17 YEARS</c:v>
                </c:pt>
                <c:pt idx="7">
                  <c:v>18 YEARS</c:v>
                </c:pt>
                <c:pt idx="8">
                  <c:v>19 YEARS</c:v>
                </c:pt>
                <c:pt idx="9">
                  <c:v>20 YEARS</c:v>
                </c:pt>
                <c:pt idx="10">
                  <c:v>21 YEARS</c:v>
                </c:pt>
                <c:pt idx="11">
                  <c:v>22 YEARS</c:v>
                </c:pt>
                <c:pt idx="12">
                  <c:v>23 YEARS</c:v>
                </c:pt>
                <c:pt idx="13">
                  <c:v>24 YEARS</c:v>
                </c:pt>
                <c:pt idx="14">
                  <c:v>25 YEARS</c:v>
                </c:pt>
                <c:pt idx="15">
                  <c:v>not indicated</c:v>
                </c:pt>
              </c:strCache>
            </c:strRef>
          </c:cat>
          <c:val>
            <c:numRef>
              <c:f>'[Chart in Microsoft PowerPoint]Sheet1'!$B$1:$B$16</c:f>
              <c:numCache>
                <c:formatCode>General</c:formatCode>
                <c:ptCount val="16"/>
                <c:pt idx="0">
                  <c:v>2</c:v>
                </c:pt>
                <c:pt idx="1">
                  <c:v>5</c:v>
                </c:pt>
                <c:pt idx="2">
                  <c:v>12</c:v>
                </c:pt>
                <c:pt idx="3">
                  <c:v>15</c:v>
                </c:pt>
                <c:pt idx="4">
                  <c:v>11</c:v>
                </c:pt>
                <c:pt idx="5">
                  <c:v>9</c:v>
                </c:pt>
                <c:pt idx="6">
                  <c:v>12</c:v>
                </c:pt>
                <c:pt idx="7">
                  <c:v>4</c:v>
                </c:pt>
                <c:pt idx="8">
                  <c:v>6</c:v>
                </c:pt>
                <c:pt idx="9">
                  <c:v>3</c:v>
                </c:pt>
                <c:pt idx="10">
                  <c:v>2</c:v>
                </c:pt>
                <c:pt idx="11">
                  <c:v>6</c:v>
                </c:pt>
                <c:pt idx="12">
                  <c:v>4</c:v>
                </c:pt>
                <c:pt idx="13">
                  <c:v>3</c:v>
                </c:pt>
                <c:pt idx="14">
                  <c:v>6</c:v>
                </c:pt>
                <c:pt idx="15">
                  <c:v>7</c:v>
                </c:pt>
              </c:numCache>
            </c:numRef>
          </c:val>
        </c:ser>
        <c:dLbls>
          <c:showLegendKey val="0"/>
          <c:showVal val="0"/>
          <c:showCatName val="1"/>
          <c:showSerName val="0"/>
          <c:showPercent val="0"/>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a:solidFill>
                  <a:srgbClr val="7030A0"/>
                </a:solidFill>
              </a:rPr>
              <a:t>Age</a:t>
            </a:r>
            <a:r>
              <a:rPr lang="en-GB" baseline="0" dirty="0">
                <a:solidFill>
                  <a:srgbClr val="7030A0"/>
                </a:solidFill>
              </a:rPr>
              <a:t> range for young people that have experienced statutory CAMHS</a:t>
            </a:r>
            <a:endParaRPr lang="en-GB" dirty="0">
              <a:solidFill>
                <a:srgbClr val="7030A0"/>
              </a:solidFill>
            </a:endParaRPr>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howLegendKey val="0"/>
            <c:showVal val="0"/>
            <c:showCatName val="1"/>
            <c:showSerName val="0"/>
            <c:showPercent val="0"/>
            <c:showBubbleSize val="0"/>
            <c:showLeaderLines val="1"/>
          </c:dLbls>
          <c:cat>
            <c:strRef>
              <c:f>'[Chart 2 in Microsoft PowerPoint]Sheet11'!$A$1:$A$12</c:f>
              <c:strCache>
                <c:ptCount val="12"/>
                <c:pt idx="0">
                  <c:v>12 YEARS</c:v>
                </c:pt>
                <c:pt idx="1">
                  <c:v>13 YEARS</c:v>
                </c:pt>
                <c:pt idx="2">
                  <c:v>14 YEARS</c:v>
                </c:pt>
                <c:pt idx="3">
                  <c:v>15 YEARS</c:v>
                </c:pt>
                <c:pt idx="4">
                  <c:v>16 YEARS</c:v>
                </c:pt>
                <c:pt idx="5">
                  <c:v>18 YEARS</c:v>
                </c:pt>
                <c:pt idx="6">
                  <c:v>19YEARS</c:v>
                </c:pt>
                <c:pt idx="7">
                  <c:v>20 YEARS</c:v>
                </c:pt>
                <c:pt idx="8">
                  <c:v>21 YEARS</c:v>
                </c:pt>
                <c:pt idx="9">
                  <c:v>22 YEARS</c:v>
                </c:pt>
                <c:pt idx="10">
                  <c:v>23 YEARS</c:v>
                </c:pt>
                <c:pt idx="11">
                  <c:v>25 YEARS</c:v>
                </c:pt>
              </c:strCache>
            </c:strRef>
          </c:cat>
          <c:val>
            <c:numRef>
              <c:f>'[Chart 2 in Microsoft PowerPoint]Sheet11'!$B$1:$B$12</c:f>
              <c:numCache>
                <c:formatCode>General</c:formatCode>
                <c:ptCount val="12"/>
                <c:pt idx="0">
                  <c:v>2</c:v>
                </c:pt>
                <c:pt idx="1">
                  <c:v>2</c:v>
                </c:pt>
                <c:pt idx="2">
                  <c:v>2</c:v>
                </c:pt>
                <c:pt idx="3">
                  <c:v>4</c:v>
                </c:pt>
                <c:pt idx="4">
                  <c:v>3</c:v>
                </c:pt>
                <c:pt idx="5">
                  <c:v>2</c:v>
                </c:pt>
                <c:pt idx="6">
                  <c:v>1</c:v>
                </c:pt>
                <c:pt idx="7">
                  <c:v>2</c:v>
                </c:pt>
                <c:pt idx="8">
                  <c:v>1</c:v>
                </c:pt>
                <c:pt idx="9">
                  <c:v>5</c:v>
                </c:pt>
                <c:pt idx="10">
                  <c:v>1</c:v>
                </c:pt>
                <c:pt idx="11">
                  <c:v>2</c:v>
                </c:pt>
              </c:numCache>
            </c:numRef>
          </c:val>
        </c:ser>
        <c:dLbls>
          <c:showLegendKey val="0"/>
          <c:showVal val="0"/>
          <c:showCatName val="1"/>
          <c:showSerName val="0"/>
          <c:showPercent val="0"/>
          <c:showBubbleSize val="0"/>
          <c:showLeaderLines val="1"/>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Post Code Range</a:t>
            </a:r>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howLegendKey val="0"/>
            <c:showVal val="0"/>
            <c:showCatName val="1"/>
            <c:showSerName val="0"/>
            <c:showPercent val="0"/>
            <c:showBubbleSize val="0"/>
            <c:showLeaderLines val="1"/>
          </c:dLbls>
          <c:cat>
            <c:strRef>
              <c:f>Sheet2!$A$1:$A$16</c:f>
              <c:strCache>
                <c:ptCount val="16"/>
                <c:pt idx="0">
                  <c:v>M4</c:v>
                </c:pt>
                <c:pt idx="1">
                  <c:v>M8</c:v>
                </c:pt>
                <c:pt idx="2">
                  <c:v>M9</c:v>
                </c:pt>
                <c:pt idx="3">
                  <c:v>M11</c:v>
                </c:pt>
                <c:pt idx="4">
                  <c:v>M12</c:v>
                </c:pt>
                <c:pt idx="5">
                  <c:v>M13</c:v>
                </c:pt>
                <c:pt idx="6">
                  <c:v>M14</c:v>
                </c:pt>
                <c:pt idx="7">
                  <c:v>M15</c:v>
                </c:pt>
                <c:pt idx="8">
                  <c:v>M16</c:v>
                </c:pt>
                <c:pt idx="9">
                  <c:v>M18</c:v>
                </c:pt>
                <c:pt idx="10">
                  <c:v>M19</c:v>
                </c:pt>
                <c:pt idx="11">
                  <c:v>M20</c:v>
                </c:pt>
                <c:pt idx="12">
                  <c:v>M21</c:v>
                </c:pt>
                <c:pt idx="13">
                  <c:v>M22</c:v>
                </c:pt>
                <c:pt idx="14">
                  <c:v>M23</c:v>
                </c:pt>
                <c:pt idx="15">
                  <c:v>NOT INDICATED </c:v>
                </c:pt>
              </c:strCache>
            </c:strRef>
          </c:cat>
          <c:val>
            <c:numRef>
              <c:f>Sheet2!$B$1:$B$16</c:f>
              <c:numCache>
                <c:formatCode>General</c:formatCode>
                <c:ptCount val="16"/>
                <c:pt idx="0">
                  <c:v>5</c:v>
                </c:pt>
                <c:pt idx="1">
                  <c:v>2</c:v>
                </c:pt>
                <c:pt idx="2">
                  <c:v>7</c:v>
                </c:pt>
                <c:pt idx="3">
                  <c:v>3</c:v>
                </c:pt>
                <c:pt idx="4">
                  <c:v>4</c:v>
                </c:pt>
                <c:pt idx="5">
                  <c:v>5</c:v>
                </c:pt>
                <c:pt idx="6">
                  <c:v>4</c:v>
                </c:pt>
                <c:pt idx="7">
                  <c:v>4</c:v>
                </c:pt>
                <c:pt idx="8">
                  <c:v>7</c:v>
                </c:pt>
                <c:pt idx="9">
                  <c:v>5</c:v>
                </c:pt>
                <c:pt idx="10">
                  <c:v>5</c:v>
                </c:pt>
                <c:pt idx="11">
                  <c:v>9</c:v>
                </c:pt>
                <c:pt idx="12">
                  <c:v>4</c:v>
                </c:pt>
                <c:pt idx="13">
                  <c:v>6</c:v>
                </c:pt>
                <c:pt idx="14">
                  <c:v>2</c:v>
                </c:pt>
                <c:pt idx="15">
                  <c:v>35</c:v>
                </c:pt>
              </c:numCache>
            </c:numRef>
          </c:val>
        </c:ser>
        <c:dLbls>
          <c:showLegendKey val="0"/>
          <c:showVal val="0"/>
          <c:showCatName val="1"/>
          <c:showSerName val="0"/>
          <c:showPercent val="0"/>
          <c:showBubbleSize val="0"/>
          <c:showLeaderLines val="1"/>
        </c:dLbls>
      </c:pie3D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27784026996627"/>
          <c:y val="0.19748593940194881"/>
          <c:w val="0.57136501687289087"/>
          <c:h val="0.69136830275106609"/>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Sheet3!$A$1:$A$16</c:f>
              <c:strCache>
                <c:ptCount val="16"/>
                <c:pt idx="0">
                  <c:v>Friends/Peers</c:v>
                </c:pt>
                <c:pt idx="1">
                  <c:v>Family Parents</c:v>
                </c:pt>
                <c:pt idx="2">
                  <c:v>Other trusted adult</c:v>
                </c:pt>
                <c:pt idx="3">
                  <c:v>Teacher/School/college</c:v>
                </c:pt>
                <c:pt idx="4">
                  <c:v>Youth Worker</c:v>
                </c:pt>
                <c:pt idx="5">
                  <c:v>On line</c:v>
                </c:pt>
                <c:pt idx="6">
                  <c:v>Would not seek support</c:v>
                </c:pt>
                <c:pt idx="8">
                  <c:v>GP</c:v>
                </c:pt>
                <c:pt idx="9">
                  <c:v>Community Mental Health Team</c:v>
                </c:pt>
                <c:pt idx="10">
                  <c:v>YASP</c:v>
                </c:pt>
                <c:pt idx="11">
                  <c:v>Social Worker</c:v>
                </c:pt>
                <c:pt idx="12">
                  <c:v>LGBT</c:v>
                </c:pt>
                <c:pt idx="13">
                  <c:v>42nd Street</c:v>
                </c:pt>
                <c:pt idx="14">
                  <c:v>Early Intervention in Psychosis Team</c:v>
                </c:pt>
                <c:pt idx="15">
                  <c:v>CAMHS</c:v>
                </c:pt>
              </c:strCache>
            </c:strRef>
          </c:cat>
          <c:val>
            <c:numRef>
              <c:f>Sheet3!$B$1:$B$16</c:f>
              <c:numCache>
                <c:formatCode>General</c:formatCode>
                <c:ptCount val="16"/>
                <c:pt idx="0">
                  <c:v>52</c:v>
                </c:pt>
                <c:pt idx="1">
                  <c:v>41</c:v>
                </c:pt>
                <c:pt idx="2">
                  <c:v>14</c:v>
                </c:pt>
                <c:pt idx="3">
                  <c:v>21</c:v>
                </c:pt>
                <c:pt idx="4">
                  <c:v>7</c:v>
                </c:pt>
                <c:pt idx="5">
                  <c:v>8</c:v>
                </c:pt>
                <c:pt idx="6">
                  <c:v>14</c:v>
                </c:pt>
                <c:pt idx="8">
                  <c:v>3</c:v>
                </c:pt>
                <c:pt idx="9">
                  <c:v>1</c:v>
                </c:pt>
                <c:pt idx="10">
                  <c:v>7</c:v>
                </c:pt>
                <c:pt idx="11">
                  <c:v>1</c:v>
                </c:pt>
                <c:pt idx="12">
                  <c:v>1</c:v>
                </c:pt>
                <c:pt idx="13">
                  <c:v>5</c:v>
                </c:pt>
                <c:pt idx="14">
                  <c:v>2</c:v>
                </c:pt>
                <c:pt idx="15">
                  <c:v>3</c:v>
                </c:pt>
              </c:numCache>
            </c:numRef>
          </c:val>
        </c:ser>
        <c:dLbls>
          <c:showLegendKey val="0"/>
          <c:showVal val="0"/>
          <c:showCatName val="0"/>
          <c:showSerName val="0"/>
          <c:showPercent val="0"/>
          <c:showBubbleSize val="0"/>
        </c:dLbls>
        <c:gapWidth val="150"/>
        <c:axId val="124814848"/>
        <c:axId val="125373056"/>
      </c:barChart>
      <c:catAx>
        <c:axId val="124814848"/>
        <c:scaling>
          <c:orientation val="minMax"/>
        </c:scaling>
        <c:delete val="0"/>
        <c:axPos val="l"/>
        <c:majorTickMark val="out"/>
        <c:minorTickMark val="none"/>
        <c:tickLblPos val="nextTo"/>
        <c:crossAx val="125373056"/>
        <c:crosses val="autoZero"/>
        <c:auto val="1"/>
        <c:lblAlgn val="ctr"/>
        <c:lblOffset val="100"/>
        <c:noMultiLvlLbl val="0"/>
      </c:catAx>
      <c:valAx>
        <c:axId val="125373056"/>
        <c:scaling>
          <c:orientation val="minMax"/>
        </c:scaling>
        <c:delete val="0"/>
        <c:axPos val="b"/>
        <c:majorGridlines/>
        <c:numFmt formatCode="General" sourceLinked="1"/>
        <c:majorTickMark val="out"/>
        <c:minorTickMark val="none"/>
        <c:tickLblPos val="nextTo"/>
        <c:crossAx val="124814848"/>
        <c:crosses val="autoZero"/>
        <c:crossBetween val="between"/>
      </c:valAx>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a:t>
            </a:r>
          </a:p>
        </c:rich>
      </c:tx>
      <c:layout/>
      <c:overlay val="0"/>
    </c:title>
    <c:autoTitleDeleted val="0"/>
    <c:plotArea>
      <c:layout>
        <c:manualLayout>
          <c:layoutTarget val="inner"/>
          <c:xMode val="edge"/>
          <c:yMode val="edge"/>
          <c:x val="0.41005993000874891"/>
          <c:y val="0.23499292271859601"/>
          <c:w val="0.54549562554680664"/>
          <c:h val="0.7156945995519165"/>
        </c:manualLayout>
      </c:layout>
      <c:barChart>
        <c:barDir val="bar"/>
        <c:grouping val="clustered"/>
        <c:varyColors val="0"/>
        <c:ser>
          <c:idx val="0"/>
          <c:order val="0"/>
          <c:invertIfNegative val="0"/>
          <c:cat>
            <c:strRef>
              <c:f>Sheet10!$A$1:$A$14</c:f>
              <c:strCache>
                <c:ptCount val="14"/>
                <c:pt idx="0">
                  <c:v>Friends/Peers</c:v>
                </c:pt>
                <c:pt idx="1">
                  <c:v>Family/Parents</c:v>
                </c:pt>
                <c:pt idx="2">
                  <c:v>Other trusted adult</c:v>
                </c:pt>
                <c:pt idx="3">
                  <c:v>Teacher/school</c:v>
                </c:pt>
                <c:pt idx="4">
                  <c:v>Youth Worker</c:v>
                </c:pt>
                <c:pt idx="5">
                  <c:v>On line</c:v>
                </c:pt>
                <c:pt idx="6">
                  <c:v>CAMHS</c:v>
                </c:pt>
                <c:pt idx="7">
                  <c:v>A and E</c:v>
                </c:pt>
                <c:pt idx="8">
                  <c:v>GP</c:v>
                </c:pt>
                <c:pt idx="9">
                  <c:v>I would not seek support</c:v>
                </c:pt>
                <c:pt idx="11">
                  <c:v>Early Intervention Psychosis team</c:v>
                </c:pt>
                <c:pt idx="12">
                  <c:v>YASP</c:v>
                </c:pt>
                <c:pt idx="13">
                  <c:v>42nd Street</c:v>
                </c:pt>
              </c:strCache>
            </c:strRef>
          </c:cat>
          <c:val>
            <c:numRef>
              <c:f>Sheet10!$B$1:$B$14</c:f>
              <c:numCache>
                <c:formatCode>General</c:formatCode>
                <c:ptCount val="14"/>
                <c:pt idx="0">
                  <c:v>23</c:v>
                </c:pt>
                <c:pt idx="1">
                  <c:v>37</c:v>
                </c:pt>
                <c:pt idx="2">
                  <c:v>8</c:v>
                </c:pt>
                <c:pt idx="3">
                  <c:v>12</c:v>
                </c:pt>
                <c:pt idx="4">
                  <c:v>6</c:v>
                </c:pt>
                <c:pt idx="5">
                  <c:v>5</c:v>
                </c:pt>
                <c:pt idx="6">
                  <c:v>16</c:v>
                </c:pt>
                <c:pt idx="7">
                  <c:v>15</c:v>
                </c:pt>
                <c:pt idx="8">
                  <c:v>40</c:v>
                </c:pt>
                <c:pt idx="9">
                  <c:v>9</c:v>
                </c:pt>
                <c:pt idx="11">
                  <c:v>2</c:v>
                </c:pt>
                <c:pt idx="12">
                  <c:v>4</c:v>
                </c:pt>
                <c:pt idx="13">
                  <c:v>15</c:v>
                </c:pt>
              </c:numCache>
            </c:numRef>
          </c:val>
        </c:ser>
        <c:dLbls>
          <c:showLegendKey val="0"/>
          <c:showVal val="1"/>
          <c:showCatName val="0"/>
          <c:showSerName val="0"/>
          <c:showPercent val="0"/>
          <c:showBubbleSize val="0"/>
        </c:dLbls>
        <c:gapWidth val="150"/>
        <c:overlap val="-25"/>
        <c:axId val="125624320"/>
        <c:axId val="125625856"/>
      </c:barChart>
      <c:catAx>
        <c:axId val="125624320"/>
        <c:scaling>
          <c:orientation val="minMax"/>
        </c:scaling>
        <c:delete val="0"/>
        <c:axPos val="l"/>
        <c:majorTickMark val="none"/>
        <c:minorTickMark val="none"/>
        <c:tickLblPos val="nextTo"/>
        <c:crossAx val="125625856"/>
        <c:crosses val="autoZero"/>
        <c:auto val="1"/>
        <c:lblAlgn val="ctr"/>
        <c:lblOffset val="100"/>
        <c:noMultiLvlLbl val="0"/>
      </c:catAx>
      <c:valAx>
        <c:axId val="125625856"/>
        <c:scaling>
          <c:orientation val="minMax"/>
        </c:scaling>
        <c:delete val="1"/>
        <c:axPos val="b"/>
        <c:numFmt formatCode="General" sourceLinked="1"/>
        <c:majorTickMark val="out"/>
        <c:minorTickMark val="none"/>
        <c:tickLblPos val="nextTo"/>
        <c:crossAx val="125624320"/>
        <c:crosses val="autoZero"/>
        <c:crossBetween val="between"/>
      </c:valAx>
    </c:plotArea>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922502078544526"/>
          <c:y val="9.1894005805116016E-2"/>
          <c:w val="0.58332160010970058"/>
          <c:h val="0.85315304401918579"/>
        </c:manualLayout>
      </c:layout>
      <c:barChart>
        <c:barDir val="bar"/>
        <c:grouping val="clustered"/>
        <c:varyColors val="0"/>
        <c:ser>
          <c:idx val="0"/>
          <c:order val="0"/>
          <c:invertIfNegative val="0"/>
          <c:cat>
            <c:strRef>
              <c:f>Sheet4!$A$1:$A$15</c:f>
              <c:strCache>
                <c:ptCount val="15"/>
                <c:pt idx="0">
                  <c:v>Teachers/tutors</c:v>
                </c:pt>
                <c:pt idx="1">
                  <c:v>No support available/don’t know</c:v>
                </c:pt>
                <c:pt idx="2">
                  <c:v>School Nurse</c:v>
                </c:pt>
                <c:pt idx="3">
                  <c:v>Pastoral Team</c:v>
                </c:pt>
                <c:pt idx="4">
                  <c:v>Welfare</c:v>
                </c:pt>
                <c:pt idx="5">
                  <c:v>Peer mentors</c:v>
                </c:pt>
                <c:pt idx="6">
                  <c:v>Educational Psychologist</c:v>
                </c:pt>
                <c:pt idx="7">
                  <c:v>Think Room</c:v>
                </c:pt>
                <c:pt idx="8">
                  <c:v>Art Therapy</c:v>
                </c:pt>
                <c:pt idx="9">
                  <c:v>CAMHS</c:v>
                </c:pt>
                <c:pt idx="10">
                  <c:v>Relate</c:v>
                </c:pt>
                <c:pt idx="11">
                  <c:v>Counsellors</c:v>
                </c:pt>
                <c:pt idx="12">
                  <c:v>Guidance counsellor</c:v>
                </c:pt>
                <c:pt idx="13">
                  <c:v>42nd Street Counsellor</c:v>
                </c:pt>
                <c:pt idx="14">
                  <c:v>a lot</c:v>
                </c:pt>
              </c:strCache>
            </c:strRef>
          </c:cat>
          <c:val>
            <c:numRef>
              <c:f>Sheet4!$B$1:$B$15</c:f>
              <c:numCache>
                <c:formatCode>General</c:formatCode>
                <c:ptCount val="15"/>
                <c:pt idx="0">
                  <c:v>15</c:v>
                </c:pt>
                <c:pt idx="1">
                  <c:v>20</c:v>
                </c:pt>
                <c:pt idx="2">
                  <c:v>10</c:v>
                </c:pt>
                <c:pt idx="3">
                  <c:v>6</c:v>
                </c:pt>
                <c:pt idx="4">
                  <c:v>5</c:v>
                </c:pt>
                <c:pt idx="5">
                  <c:v>9</c:v>
                </c:pt>
                <c:pt idx="6">
                  <c:v>4</c:v>
                </c:pt>
                <c:pt idx="7">
                  <c:v>3</c:v>
                </c:pt>
                <c:pt idx="8">
                  <c:v>1</c:v>
                </c:pt>
                <c:pt idx="9">
                  <c:v>5</c:v>
                </c:pt>
                <c:pt idx="10">
                  <c:v>1</c:v>
                </c:pt>
                <c:pt idx="11">
                  <c:v>16</c:v>
                </c:pt>
                <c:pt idx="12">
                  <c:v>1</c:v>
                </c:pt>
                <c:pt idx="13">
                  <c:v>2</c:v>
                </c:pt>
                <c:pt idx="14">
                  <c:v>1</c:v>
                </c:pt>
              </c:numCache>
            </c:numRef>
          </c:val>
        </c:ser>
        <c:dLbls>
          <c:showLegendKey val="0"/>
          <c:showVal val="1"/>
          <c:showCatName val="0"/>
          <c:showSerName val="0"/>
          <c:showPercent val="0"/>
          <c:showBubbleSize val="0"/>
        </c:dLbls>
        <c:gapWidth val="150"/>
        <c:overlap val="-25"/>
        <c:axId val="126768256"/>
        <c:axId val="126769792"/>
      </c:barChart>
      <c:catAx>
        <c:axId val="126768256"/>
        <c:scaling>
          <c:orientation val="minMax"/>
        </c:scaling>
        <c:delete val="0"/>
        <c:axPos val="l"/>
        <c:majorTickMark val="none"/>
        <c:minorTickMark val="none"/>
        <c:tickLblPos val="nextTo"/>
        <c:crossAx val="126769792"/>
        <c:crosses val="autoZero"/>
        <c:auto val="1"/>
        <c:lblAlgn val="ctr"/>
        <c:lblOffset val="100"/>
        <c:noMultiLvlLbl val="0"/>
      </c:catAx>
      <c:valAx>
        <c:axId val="126769792"/>
        <c:scaling>
          <c:orientation val="minMax"/>
        </c:scaling>
        <c:delete val="1"/>
        <c:axPos val="b"/>
        <c:numFmt formatCode="General" sourceLinked="1"/>
        <c:majorTickMark val="none"/>
        <c:minorTickMark val="none"/>
        <c:tickLblPos val="nextTo"/>
        <c:crossAx val="12676825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smtClean="0"/>
              <a:t>Rating of the School Health nurse provision</a:t>
            </a:r>
            <a:endParaRPr lang="en-GB" dirty="0"/>
          </a:p>
        </c:rich>
      </c:tx>
      <c:layout/>
      <c:overlay val="0"/>
    </c:title>
    <c:autoTitleDeleted val="0"/>
    <c:plotArea>
      <c:layout/>
      <c:doughnutChart>
        <c:varyColors val="1"/>
        <c:ser>
          <c:idx val="0"/>
          <c:order val="0"/>
          <c:dLbls>
            <c:showLegendKey val="0"/>
            <c:showVal val="0"/>
            <c:showCatName val="0"/>
            <c:showSerName val="0"/>
            <c:showPercent val="1"/>
            <c:showBubbleSize val="0"/>
            <c:showLeaderLines val="1"/>
          </c:dLbls>
          <c:cat>
            <c:strRef>
              <c:f>Sheet6!$A$1:$A$10</c:f>
              <c:strCache>
                <c:ptCount val="10"/>
                <c:pt idx="0">
                  <c:v>1 Unstasifactory </c:v>
                </c:pt>
                <c:pt idx="1">
                  <c:v>2</c:v>
                </c:pt>
                <c:pt idx="2">
                  <c:v>3</c:v>
                </c:pt>
                <c:pt idx="3">
                  <c:v>4</c:v>
                </c:pt>
                <c:pt idx="4">
                  <c:v>5 Neither good nor bad</c:v>
                </c:pt>
                <c:pt idx="5">
                  <c:v>6</c:v>
                </c:pt>
                <c:pt idx="6">
                  <c:v>7</c:v>
                </c:pt>
                <c:pt idx="7">
                  <c:v>8</c:v>
                </c:pt>
                <c:pt idx="8">
                  <c:v>9</c:v>
                </c:pt>
                <c:pt idx="9">
                  <c:v>10 Excellent </c:v>
                </c:pt>
              </c:strCache>
            </c:strRef>
          </c:cat>
          <c:val>
            <c:numRef>
              <c:f>Sheet6!$B$1:$B$10</c:f>
              <c:numCache>
                <c:formatCode>General</c:formatCode>
                <c:ptCount val="10"/>
                <c:pt idx="0">
                  <c:v>1</c:v>
                </c:pt>
                <c:pt idx="1">
                  <c:v>1</c:v>
                </c:pt>
                <c:pt idx="2">
                  <c:v>1</c:v>
                </c:pt>
                <c:pt idx="3">
                  <c:v>1</c:v>
                </c:pt>
                <c:pt idx="4">
                  <c:v>1</c:v>
                </c:pt>
                <c:pt idx="5">
                  <c:v>4</c:v>
                </c:pt>
                <c:pt idx="6">
                  <c:v>3</c:v>
                </c:pt>
                <c:pt idx="7">
                  <c:v>8</c:v>
                </c:pt>
                <c:pt idx="8">
                  <c:v>4</c:v>
                </c:pt>
                <c:pt idx="9">
                  <c:v>3</c:v>
                </c:pt>
              </c:numCache>
            </c:numRef>
          </c:val>
        </c:ser>
        <c:dLbls>
          <c:showLegendKey val="0"/>
          <c:showVal val="0"/>
          <c:showCatName val="0"/>
          <c:showSerName val="0"/>
          <c:showPercent val="1"/>
          <c:showBubbleSize val="0"/>
          <c:showLeaderLines val="1"/>
        </c:dLbls>
        <c:firstSliceAng val="0"/>
        <c:holeSize val="50"/>
      </c:doughnutChart>
    </c:plotArea>
    <c:legend>
      <c:legendPos val="r"/>
      <c:layout>
        <c:manualLayout>
          <c:xMode val="edge"/>
          <c:yMode val="edge"/>
          <c:x val="0.69846924913514419"/>
          <c:y val="0.30788375626135928"/>
          <c:w val="0.28616091571944846"/>
          <c:h val="0.65606932618146641"/>
        </c:manualLayout>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a:t>Where young people </a:t>
            </a:r>
            <a:r>
              <a:rPr lang="en-GB" baseline="0" dirty="0"/>
              <a:t>would like appointments to take place</a:t>
            </a:r>
            <a:endParaRPr lang="en-GB" dirty="0"/>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howLegendKey val="0"/>
            <c:showVal val="0"/>
            <c:showCatName val="1"/>
            <c:showSerName val="0"/>
            <c:showPercent val="0"/>
            <c:showBubbleSize val="0"/>
            <c:showLeaderLines val="1"/>
          </c:dLbls>
          <c:cat>
            <c:strRef>
              <c:f>'[Chart 2 in Microsoft PowerPoint]Sheet8'!$A$1:$A$9</c:f>
              <c:strCache>
                <c:ptCount val="9"/>
                <c:pt idx="0">
                  <c:v>At home</c:v>
                </c:pt>
                <c:pt idx="1">
                  <c:v>Community venue</c:v>
                </c:pt>
                <c:pt idx="2">
                  <c:v>GP Surgery</c:v>
                </c:pt>
                <c:pt idx="3">
                  <c:v>Purpose built building</c:v>
                </c:pt>
                <c:pt idx="4">
                  <c:v>School college</c:v>
                </c:pt>
                <c:pt idx="5">
                  <c:v>Somewhere relaxing</c:v>
                </c:pt>
                <c:pt idx="6">
                  <c:v>YASP</c:v>
                </c:pt>
                <c:pt idx="7">
                  <c:v>Drop in centre</c:v>
                </c:pt>
                <c:pt idx="8">
                  <c:v>Anywhere</c:v>
                </c:pt>
              </c:strCache>
            </c:strRef>
          </c:cat>
          <c:val>
            <c:numRef>
              <c:f>'[Chart 2 in Microsoft PowerPoint]Sheet8'!$B$1:$B$9</c:f>
              <c:numCache>
                <c:formatCode>General</c:formatCode>
                <c:ptCount val="9"/>
                <c:pt idx="0">
                  <c:v>21</c:v>
                </c:pt>
                <c:pt idx="1">
                  <c:v>12</c:v>
                </c:pt>
                <c:pt idx="2">
                  <c:v>30</c:v>
                </c:pt>
                <c:pt idx="3">
                  <c:v>32</c:v>
                </c:pt>
                <c:pt idx="4">
                  <c:v>13</c:v>
                </c:pt>
                <c:pt idx="5">
                  <c:v>1</c:v>
                </c:pt>
                <c:pt idx="6">
                  <c:v>2</c:v>
                </c:pt>
                <c:pt idx="7">
                  <c:v>1</c:v>
                </c:pt>
                <c:pt idx="8">
                  <c:v>2</c:v>
                </c:pt>
              </c:numCache>
            </c:numRef>
          </c:val>
        </c:ser>
        <c:dLbls>
          <c:showLegendKey val="0"/>
          <c:showVal val="0"/>
          <c:showCatName val="1"/>
          <c:showSerName val="0"/>
          <c:showPercent val="0"/>
          <c:showBubbleSize val="0"/>
          <c:showLeaderLines val="1"/>
        </c:dLbls>
      </c:pie3DChart>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dirty="0"/>
              <a:t>When young people would like appointments to take place </a:t>
            </a:r>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howLegendKey val="0"/>
            <c:showVal val="0"/>
            <c:showCatName val="1"/>
            <c:showSerName val="0"/>
            <c:showPercent val="0"/>
            <c:showBubbleSize val="0"/>
            <c:showLeaderLines val="1"/>
          </c:dLbls>
          <c:cat>
            <c:strRef>
              <c:f>'[Chart in Microsoft PowerPoint]Sheet9'!$A$1:$A$5</c:f>
              <c:strCache>
                <c:ptCount val="5"/>
                <c:pt idx="0">
                  <c:v>Before school/college/work hours</c:v>
                </c:pt>
                <c:pt idx="1">
                  <c:v>During school/college/work hours</c:v>
                </c:pt>
                <c:pt idx="2">
                  <c:v>After school/college/work hours</c:v>
                </c:pt>
                <c:pt idx="3">
                  <c:v>Weekdays</c:v>
                </c:pt>
                <c:pt idx="4">
                  <c:v>Weekends</c:v>
                </c:pt>
              </c:strCache>
            </c:strRef>
          </c:cat>
          <c:val>
            <c:numRef>
              <c:f>'[Chart in Microsoft PowerPoint]Sheet9'!$B$1:$B$5</c:f>
              <c:numCache>
                <c:formatCode>General</c:formatCode>
                <c:ptCount val="5"/>
                <c:pt idx="0">
                  <c:v>9</c:v>
                </c:pt>
                <c:pt idx="1">
                  <c:v>19</c:v>
                </c:pt>
                <c:pt idx="2">
                  <c:v>59</c:v>
                </c:pt>
                <c:pt idx="3">
                  <c:v>2</c:v>
                </c:pt>
                <c:pt idx="4">
                  <c:v>14</c:v>
                </c:pt>
              </c:numCache>
            </c:numRef>
          </c:val>
        </c:ser>
        <c:dLbls>
          <c:showLegendKey val="0"/>
          <c:showVal val="0"/>
          <c:showCatName val="1"/>
          <c:showSerName val="0"/>
          <c:showPercent val="0"/>
          <c:showBubbleSize val="0"/>
          <c:showLeaderLines val="1"/>
        </c:dLbls>
      </c:pie3DChart>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0.08234</cdr:x>
      <cdr:y>0.55149</cdr:y>
    </cdr:from>
    <cdr:to>
      <cdr:x>0.9698</cdr:x>
      <cdr:y>0.55149</cdr:y>
    </cdr:to>
    <cdr:cxnSp macro="">
      <cdr:nvCxnSpPr>
        <cdr:cNvPr id="3" name="Straight Connector 2"/>
        <cdr:cNvCxnSpPr/>
      </cdr:nvCxnSpPr>
      <cdr:spPr>
        <a:xfrm xmlns:a="http://schemas.openxmlformats.org/drawingml/2006/main">
          <a:off x="420886" y="3227958"/>
          <a:ext cx="4536504"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0.04008</cdr:x>
      <cdr:y>0.84378</cdr:y>
    </cdr:from>
    <cdr:to>
      <cdr:x>0.27531</cdr:x>
      <cdr:y>1</cdr:y>
    </cdr:to>
    <cdr:sp macro="" textlink="">
      <cdr:nvSpPr>
        <cdr:cNvPr id="4" name="TextBox 3"/>
        <cdr:cNvSpPr txBox="1"/>
      </cdr:nvSpPr>
      <cdr:spPr>
        <a:xfrm xmlns:a="http://schemas.openxmlformats.org/drawingml/2006/main">
          <a:off x="204862" y="4938713"/>
          <a:ext cx="1202432"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GB" sz="1100" dirty="0"/>
        </a:p>
      </cdr:txBody>
    </cdr:sp>
  </cdr:relSizeAnchor>
  <cdr:relSizeAnchor xmlns:cdr="http://schemas.openxmlformats.org/drawingml/2006/chartDrawing">
    <cdr:from>
      <cdr:x>0.02599</cdr:x>
      <cdr:y>0.92057</cdr:y>
    </cdr:from>
    <cdr:to>
      <cdr:x>0.31757</cdr:x>
      <cdr:y>1</cdr:y>
    </cdr:to>
    <cdr:sp macro="" textlink="">
      <cdr:nvSpPr>
        <cdr:cNvPr id="5" name="TextBox 4"/>
        <cdr:cNvSpPr txBox="1"/>
      </cdr:nvSpPr>
      <cdr:spPr>
        <a:xfrm xmlns:a="http://schemas.openxmlformats.org/drawingml/2006/main">
          <a:off x="132854" y="5388197"/>
          <a:ext cx="1490464" cy="46491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GB" sz="1100" dirty="0"/>
        </a:p>
      </cdr:txBody>
    </cdr:sp>
  </cdr:relSizeAnchor>
  <cdr:relSizeAnchor xmlns:cdr="http://schemas.openxmlformats.org/drawingml/2006/chartDrawing">
    <cdr:from>
      <cdr:x>0.02599</cdr:x>
      <cdr:y>0.84378</cdr:y>
    </cdr:from>
    <cdr:to>
      <cdr:x>0.20487</cdr:x>
      <cdr:y>0.90827</cdr:y>
    </cdr:to>
    <cdr:sp macro="" textlink="">
      <cdr:nvSpPr>
        <cdr:cNvPr id="6" name="TextBox 5"/>
        <cdr:cNvSpPr txBox="1"/>
      </cdr:nvSpPr>
      <cdr:spPr>
        <a:xfrm xmlns:a="http://schemas.openxmlformats.org/drawingml/2006/main">
          <a:off x="132854" y="4938713"/>
          <a:ext cx="914400" cy="3774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dirty="0" smtClean="0">
              <a:solidFill>
                <a:srgbClr val="FF0000"/>
              </a:solidFill>
            </a:rPr>
            <a:t>Prompted</a:t>
          </a:r>
          <a:endParaRPr lang="en-GB" sz="1100" dirty="0">
            <a:solidFill>
              <a:srgbClr val="FF0000"/>
            </a:solidFill>
          </a:endParaRPr>
        </a:p>
      </cdr:txBody>
    </cdr:sp>
  </cdr:relSizeAnchor>
  <cdr:relSizeAnchor xmlns:cdr="http://schemas.openxmlformats.org/drawingml/2006/chartDrawing">
    <cdr:from>
      <cdr:x>0.02599</cdr:x>
      <cdr:y>0.50228</cdr:y>
    </cdr:from>
    <cdr:to>
      <cdr:x>0.20487</cdr:x>
      <cdr:y>0.53919</cdr:y>
    </cdr:to>
    <cdr:sp macro="" textlink="">
      <cdr:nvSpPr>
        <cdr:cNvPr id="7" name="TextBox 6"/>
        <cdr:cNvSpPr txBox="1"/>
      </cdr:nvSpPr>
      <cdr:spPr>
        <a:xfrm xmlns:a="http://schemas.openxmlformats.org/drawingml/2006/main">
          <a:off x="132854" y="2939926"/>
          <a:ext cx="914400" cy="2160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dirty="0" smtClean="0">
              <a:solidFill>
                <a:srgbClr val="FF0000"/>
              </a:solidFill>
            </a:rPr>
            <a:t>unprompted</a:t>
          </a:r>
          <a:endParaRPr lang="en-GB" sz="1100" dirty="0">
            <a:solidFill>
              <a:srgbClr val="FF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0.06825</cdr:x>
      <cdr:y>0.42847</cdr:y>
    </cdr:from>
    <cdr:to>
      <cdr:x>0.98389</cdr:x>
      <cdr:y>0.42847</cdr:y>
    </cdr:to>
    <cdr:cxnSp macro="">
      <cdr:nvCxnSpPr>
        <cdr:cNvPr id="3" name="Straight Connector 2"/>
        <cdr:cNvCxnSpPr/>
      </cdr:nvCxnSpPr>
      <cdr:spPr>
        <a:xfrm xmlns:a="http://schemas.openxmlformats.org/drawingml/2006/main">
          <a:off x="348878" y="2507878"/>
          <a:ext cx="4680520"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0.04008</cdr:x>
      <cdr:y>0.89596</cdr:y>
    </cdr:from>
    <cdr:to>
      <cdr:x>0.21896</cdr:x>
      <cdr:y>0.96046</cdr:y>
    </cdr:to>
    <cdr:sp macro="" textlink="">
      <cdr:nvSpPr>
        <cdr:cNvPr id="4" name="TextBox 3"/>
        <cdr:cNvSpPr txBox="1"/>
      </cdr:nvSpPr>
      <cdr:spPr>
        <a:xfrm xmlns:a="http://schemas.openxmlformats.org/drawingml/2006/main">
          <a:off x="204862" y="5244182"/>
          <a:ext cx="914400" cy="3774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dirty="0" smtClean="0">
              <a:solidFill>
                <a:srgbClr val="FF0000"/>
              </a:solidFill>
            </a:rPr>
            <a:t>prompted</a:t>
          </a:r>
          <a:endParaRPr lang="en-GB" sz="1100" dirty="0">
            <a:solidFill>
              <a:srgbClr val="FF0000"/>
            </a:solidFill>
          </a:endParaRPr>
        </a:p>
      </cdr:txBody>
    </cdr:sp>
  </cdr:relSizeAnchor>
  <cdr:relSizeAnchor xmlns:cdr="http://schemas.openxmlformats.org/drawingml/2006/chartDrawing">
    <cdr:from>
      <cdr:x>0.04008</cdr:x>
      <cdr:y>0.37926</cdr:y>
    </cdr:from>
    <cdr:to>
      <cdr:x>0.21896</cdr:x>
      <cdr:y>0.42847</cdr:y>
    </cdr:to>
    <cdr:sp macro="" textlink="">
      <cdr:nvSpPr>
        <cdr:cNvPr id="5" name="TextBox 4"/>
        <cdr:cNvSpPr txBox="1"/>
      </cdr:nvSpPr>
      <cdr:spPr>
        <a:xfrm xmlns:a="http://schemas.openxmlformats.org/drawingml/2006/main">
          <a:off x="204862" y="2219846"/>
          <a:ext cx="914400" cy="2880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dirty="0" smtClean="0">
              <a:solidFill>
                <a:srgbClr val="FF0000"/>
              </a:solidFill>
            </a:rPr>
            <a:t>unprompted</a:t>
          </a:r>
          <a:endParaRPr lang="en-GB" sz="1100"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E96C6-B38C-4D75-A76C-867E5EA0148E}" type="datetimeFigureOut">
              <a:rPr lang="en-GB" smtClean="0"/>
              <a:t>17/07/2015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33F1D4-2E74-437A-A709-EF8CD610EB37}" type="slidenum">
              <a:rPr lang="en-GB" smtClean="0"/>
              <a:t>‹#›</a:t>
            </a:fld>
            <a:endParaRPr lang="en-GB" dirty="0"/>
          </a:p>
        </p:txBody>
      </p:sp>
    </p:spTree>
    <p:extLst>
      <p:ext uri="{BB962C8B-B14F-4D97-AF65-F5344CB8AC3E}">
        <p14:creationId xmlns:p14="http://schemas.microsoft.com/office/powerpoint/2010/main" val="3902535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both questions there were prompts and an opportunity for</a:t>
            </a:r>
            <a:r>
              <a:rPr lang="en-GB" baseline="0" dirty="0" smtClean="0"/>
              <a:t> free text, yp could indicate more than one option therefore 180 and 192 responses</a:t>
            </a:r>
          </a:p>
          <a:p>
            <a:r>
              <a:rPr lang="en-GB" baseline="0" dirty="0" smtClean="0"/>
              <a:t>Low level support clearly friends and peers is the highest, followed by family and parents, teachers and tutors in school and college, but with 14 young people saying at this stage they wouldn’t seek support at all. As needs escalate the support from friends drops off although interestingly the numbers that would go to their parents stays around the same. Numbers that would not seek support drops slightly</a:t>
            </a:r>
          </a:p>
          <a:p>
            <a:r>
              <a:rPr lang="en-GB" baseline="0" dirty="0" smtClean="0"/>
              <a:t>Interesting response around GPs, goes from 3 people at universal level to 40 as issues escalate. GPs were not listed as a prompt)</a:t>
            </a:r>
          </a:p>
          <a:p>
            <a:r>
              <a:rPr lang="en-GB" baseline="0" dirty="0" smtClean="0"/>
              <a:t>CMH team upwards were not listed for early support and the EIPT upwards were not listed. These responses are likely to reflect where the questionnaires were completed. (break down)</a:t>
            </a:r>
          </a:p>
          <a:p>
            <a:r>
              <a:rPr lang="en-GB" baseline="0" dirty="0" smtClean="0"/>
              <a:t>Interesting that CAMHS, 42</a:t>
            </a:r>
            <a:r>
              <a:rPr lang="en-GB" baseline="30000" dirty="0" smtClean="0"/>
              <a:t>nd</a:t>
            </a:r>
            <a:r>
              <a:rPr lang="en-GB" baseline="0" dirty="0" smtClean="0"/>
              <a:t> Street and A and E are similar </a:t>
            </a:r>
          </a:p>
          <a:p>
            <a:r>
              <a:rPr lang="en-GB" baseline="0" dirty="0" smtClean="0"/>
              <a:t>Online very low on both, but goes down slightly as issues escalate</a:t>
            </a:r>
          </a:p>
          <a:p>
            <a:endParaRPr lang="en-GB" dirty="0"/>
          </a:p>
        </p:txBody>
      </p:sp>
      <p:sp>
        <p:nvSpPr>
          <p:cNvPr id="4" name="Slide Number Placeholder 3"/>
          <p:cNvSpPr>
            <a:spLocks noGrp="1"/>
          </p:cNvSpPr>
          <p:nvPr>
            <p:ph type="sldNum" sz="quarter" idx="10"/>
          </p:nvPr>
        </p:nvSpPr>
        <p:spPr/>
        <p:txBody>
          <a:bodyPr/>
          <a:lstStyle/>
          <a:p>
            <a:fld id="{6333F1D4-2E74-437A-A709-EF8CD610EB37}" type="slidenum">
              <a:rPr lang="en-GB" smtClean="0"/>
              <a:t>5</a:t>
            </a:fld>
            <a:endParaRPr lang="en-GB" dirty="0"/>
          </a:p>
        </p:txBody>
      </p:sp>
    </p:spTree>
    <p:extLst>
      <p:ext uri="{BB962C8B-B14F-4D97-AF65-F5344CB8AC3E}">
        <p14:creationId xmlns:p14="http://schemas.microsoft.com/office/powerpoint/2010/main" val="4173180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Highest</a:t>
            </a:r>
            <a:r>
              <a:rPr lang="en-GB" baseline="0" dirty="0" smtClean="0"/>
              <a:t> proportion either did not know or thought there was no support</a:t>
            </a:r>
          </a:p>
          <a:p>
            <a:r>
              <a:rPr lang="en-GB" baseline="0" dirty="0" smtClean="0"/>
              <a:t>This was an open question i.e. no prompts. Teachers clearly considered to be the most likely to go to support- often picked out as a specific teacher. Counsellors are broken down here as they were named but actually when grouped this makes up 20 replies.</a:t>
            </a:r>
          </a:p>
          <a:p>
            <a:r>
              <a:rPr lang="en-GB" baseline="0" dirty="0" smtClean="0"/>
              <a:t>School nurse does feature and mentoring often mentioned</a:t>
            </a:r>
          </a:p>
          <a:p>
            <a:r>
              <a:rPr lang="en-GB" baseline="0" dirty="0" smtClean="0"/>
              <a:t>Ed Psych and CAMHS put together also adds up to 9</a:t>
            </a:r>
            <a:endParaRPr lang="en-GB" dirty="0"/>
          </a:p>
        </p:txBody>
      </p:sp>
      <p:sp>
        <p:nvSpPr>
          <p:cNvPr id="4" name="Slide Number Placeholder 3"/>
          <p:cNvSpPr>
            <a:spLocks noGrp="1"/>
          </p:cNvSpPr>
          <p:nvPr>
            <p:ph type="sldNum" sz="quarter" idx="10"/>
          </p:nvPr>
        </p:nvSpPr>
        <p:spPr/>
        <p:txBody>
          <a:bodyPr/>
          <a:lstStyle/>
          <a:p>
            <a:fld id="{6333F1D4-2E74-437A-A709-EF8CD610EB37}" type="slidenum">
              <a:rPr lang="en-GB" smtClean="0"/>
              <a:t>7</a:t>
            </a:fld>
            <a:endParaRPr lang="en-GB" dirty="0"/>
          </a:p>
        </p:txBody>
      </p:sp>
    </p:spTree>
    <p:extLst>
      <p:ext uri="{BB962C8B-B14F-4D97-AF65-F5344CB8AC3E}">
        <p14:creationId xmlns:p14="http://schemas.microsoft.com/office/powerpoint/2010/main" val="1462224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1945353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176943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153860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122513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3307204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82331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312479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102775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101140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4287305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14987-13DF-42CF-9E7E-4939EA750738}" type="datetimeFigureOut">
              <a:rPr lang="en-GB" smtClean="0"/>
              <a:t>17/07/2015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69EF85-F34A-4D14-8ACE-3CDDA5A2CE92}" type="slidenum">
              <a:rPr lang="en-GB" smtClean="0"/>
              <a:t>‹#›</a:t>
            </a:fld>
            <a:endParaRPr lang="en-GB" dirty="0"/>
          </a:p>
        </p:txBody>
      </p:sp>
    </p:spTree>
    <p:extLst>
      <p:ext uri="{BB962C8B-B14F-4D97-AF65-F5344CB8AC3E}">
        <p14:creationId xmlns:p14="http://schemas.microsoft.com/office/powerpoint/2010/main" val="77697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14987-13DF-42CF-9E7E-4939EA750738}" type="datetimeFigureOut">
              <a:rPr lang="en-GB" smtClean="0"/>
              <a:t>17/07/2015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9EF85-F34A-4D14-8ACE-3CDDA5A2CE92}" type="slidenum">
              <a:rPr lang="en-GB" smtClean="0"/>
              <a:t>‹#›</a:t>
            </a:fld>
            <a:endParaRPr lang="en-GB" dirty="0"/>
          </a:p>
        </p:txBody>
      </p:sp>
    </p:spTree>
    <p:extLst>
      <p:ext uri="{BB962C8B-B14F-4D97-AF65-F5344CB8AC3E}">
        <p14:creationId xmlns:p14="http://schemas.microsoft.com/office/powerpoint/2010/main" val="789901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400" dirty="0" smtClean="0">
                <a:solidFill>
                  <a:srgbClr val="7030A0"/>
                </a:solidFill>
              </a:rPr>
              <a:t/>
            </a:r>
            <a:br>
              <a:rPr lang="en-GB" sz="2400" dirty="0" smtClean="0">
                <a:solidFill>
                  <a:srgbClr val="7030A0"/>
                </a:solidFill>
              </a:rPr>
            </a:br>
            <a:r>
              <a:rPr lang="en-GB" sz="2400" dirty="0" smtClean="0">
                <a:solidFill>
                  <a:srgbClr val="7030A0"/>
                </a:solidFill>
              </a:rPr>
              <a:t>Adolescent Mental Health and Wellbeing Consultation Report</a:t>
            </a:r>
            <a:endParaRPr lang="en-GB" sz="2400" dirty="0">
              <a:solidFill>
                <a:srgbClr val="7030A0"/>
              </a:solidFill>
            </a:endParaRPr>
          </a:p>
        </p:txBody>
      </p:sp>
      <p:sp>
        <p:nvSpPr>
          <p:cNvPr id="3" name="Subtitle 2"/>
          <p:cNvSpPr>
            <a:spLocks noGrp="1"/>
          </p:cNvSpPr>
          <p:nvPr>
            <p:ph type="subTitle" idx="1"/>
          </p:nvPr>
        </p:nvSpPr>
        <p:spPr/>
        <p:txBody>
          <a:bodyPr>
            <a:normAutofit/>
          </a:bodyPr>
          <a:lstStyle/>
          <a:p>
            <a:r>
              <a:rPr lang="en-GB" sz="1800" dirty="0" smtClean="0"/>
              <a:t>Simone Spray CE at 42</a:t>
            </a:r>
            <a:r>
              <a:rPr lang="en-GB" sz="1800" baseline="30000" dirty="0" smtClean="0"/>
              <a:t>nd</a:t>
            </a:r>
            <a:r>
              <a:rPr lang="en-GB" sz="1800" dirty="0" smtClean="0"/>
              <a:t> Street</a:t>
            </a:r>
          </a:p>
          <a:p>
            <a:r>
              <a:rPr lang="en-GB" sz="1800" dirty="0" smtClean="0"/>
              <a:t> </a:t>
            </a:r>
            <a:r>
              <a:rPr lang="en-GB" sz="1800" dirty="0" smtClean="0"/>
              <a:t>July 2015</a:t>
            </a:r>
            <a:endParaRPr lang="en-GB" sz="1800" dirty="0"/>
          </a:p>
        </p:txBody>
      </p:sp>
      <p:pic>
        <p:nvPicPr>
          <p:cNvPr id="4" name="Picture 3" descr="S:\STAFF NOTICEBOARD\42nd Street LOGO\LOGO 2014\42nd_log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7864" y="764704"/>
            <a:ext cx="2128520" cy="1339215"/>
          </a:xfrm>
          <a:prstGeom prst="rect">
            <a:avLst/>
          </a:prstGeom>
          <a:noFill/>
          <a:ln>
            <a:noFill/>
          </a:ln>
        </p:spPr>
      </p:pic>
    </p:spTree>
    <p:extLst>
      <p:ext uri="{BB962C8B-B14F-4D97-AF65-F5344CB8AC3E}">
        <p14:creationId xmlns:p14="http://schemas.microsoft.com/office/powerpoint/2010/main" val="635958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half" idx="2"/>
          </p:nvPr>
        </p:nvSpPr>
        <p:spPr>
          <a:xfrm>
            <a:off x="827584" y="4581128"/>
            <a:ext cx="7488832" cy="1591072"/>
          </a:xfrm>
        </p:spPr>
        <p:txBody>
          <a:bodyPr/>
          <a:lstStyle/>
          <a:p>
            <a:pPr marL="285750" indent="-285750">
              <a:buFont typeface="Arial" panose="020B0604020202020204" pitchFamily="34" charset="0"/>
              <a:buChar char="•"/>
            </a:pPr>
            <a:r>
              <a:rPr lang="en-GB" dirty="0" smtClean="0"/>
              <a:t>28% of young people would like to attend appointments in a purpose built building</a:t>
            </a:r>
          </a:p>
          <a:p>
            <a:pPr marL="285750" indent="-285750">
              <a:buFont typeface="Arial" panose="020B0604020202020204" pitchFamily="34" charset="0"/>
              <a:buChar char="•"/>
            </a:pPr>
            <a:r>
              <a:rPr lang="en-GB" dirty="0" smtClean="0"/>
              <a:t>26% of young people would like to attend appointments at a GP surgery</a:t>
            </a:r>
          </a:p>
          <a:p>
            <a:pPr marL="285750" indent="-285750">
              <a:buFont typeface="Arial" panose="020B0604020202020204" pitchFamily="34" charset="0"/>
              <a:buChar char="•"/>
            </a:pPr>
            <a:r>
              <a:rPr lang="en-GB" dirty="0" smtClean="0"/>
              <a:t>Only 11% would like them to take place in a school /college or community venue</a:t>
            </a:r>
          </a:p>
          <a:p>
            <a:pPr marL="285750" indent="-285750">
              <a:buFont typeface="Arial" panose="020B0604020202020204" pitchFamily="34" charset="0"/>
              <a:buChar char="•"/>
            </a:pPr>
            <a:r>
              <a:rPr lang="en-GB" dirty="0" smtClean="0"/>
              <a:t>18% would like the appointments to take place at home</a:t>
            </a:r>
          </a:p>
          <a:p>
            <a:r>
              <a:rPr lang="en-GB" dirty="0" smtClean="0"/>
              <a:t>This perhaps says something about young people preferring  a private and designated space to discuss issues, especially if they feel these issues are sensitive and stigmatising </a:t>
            </a:r>
            <a:r>
              <a:rPr lang="en-GB" dirty="0"/>
              <a:t>.</a:t>
            </a:r>
          </a:p>
        </p:txBody>
      </p:sp>
      <p:graphicFrame>
        <p:nvGraphicFramePr>
          <p:cNvPr id="11" name="Picture Placeholder 10"/>
          <p:cNvGraphicFramePr>
            <a:graphicFrameLocks noGrp="1"/>
          </p:cNvGraphicFramePr>
          <p:nvPr>
            <p:ph type="pic" idx="1"/>
          </p:nvPr>
        </p:nvGraphicFramePr>
        <p:xfrm>
          <a:off x="1792288" y="612775"/>
          <a:ext cx="54864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5554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2"/>
          </p:nvPr>
        </p:nvSpPr>
        <p:spPr>
          <a:xfrm>
            <a:off x="539552" y="4437112"/>
            <a:ext cx="7992888" cy="1735088"/>
          </a:xfrm>
        </p:spPr>
        <p:txBody>
          <a:bodyPr/>
          <a:lstStyle/>
          <a:p>
            <a:pPr marL="285750" indent="-285750">
              <a:buFont typeface="Arial" panose="020B0604020202020204" pitchFamily="34" charset="0"/>
              <a:buChar char="•"/>
            </a:pPr>
            <a:r>
              <a:rPr lang="en-GB" dirty="0" smtClean="0"/>
              <a:t>57% of young people would like appointments to take place outside of school/college and work hours</a:t>
            </a:r>
          </a:p>
          <a:p>
            <a:pPr marL="285750" indent="-285750">
              <a:buFont typeface="Arial" panose="020B0604020202020204" pitchFamily="34" charset="0"/>
              <a:buChar char="•"/>
            </a:pPr>
            <a:r>
              <a:rPr lang="en-GB" dirty="0" smtClean="0"/>
              <a:t>Only 18% of young people indicated  that they would like appointments during the school/college work day and only 9% indicating that they wold prefer appointments before school/college/work</a:t>
            </a:r>
          </a:p>
          <a:p>
            <a:pPr marL="285750" indent="-285750">
              <a:buFont typeface="Arial" panose="020B0604020202020204" pitchFamily="34" charset="0"/>
              <a:buChar char="•"/>
            </a:pPr>
            <a:r>
              <a:rPr lang="en-GB" dirty="0" smtClean="0"/>
              <a:t>14% specifically indicated that they would like weekend provision</a:t>
            </a:r>
          </a:p>
          <a:p>
            <a:r>
              <a:rPr lang="en-GB" dirty="0" smtClean="0"/>
              <a:t>These responses overwhelmingly suggests that young people do not want either the stigma or inconvenience of attending appointments during their school, college and work day.</a:t>
            </a:r>
          </a:p>
          <a:p>
            <a:pPr marL="285750" indent="-285750">
              <a:buFont typeface="Arial" panose="020B0604020202020204" pitchFamily="34" charset="0"/>
              <a:buChar char="•"/>
            </a:pPr>
            <a:endParaRPr lang="en-GB" dirty="0"/>
          </a:p>
        </p:txBody>
      </p:sp>
      <p:graphicFrame>
        <p:nvGraphicFramePr>
          <p:cNvPr id="8" name="Picture Placeholder 7"/>
          <p:cNvGraphicFramePr>
            <a:graphicFrameLocks noGrp="1"/>
          </p:cNvGraphicFramePr>
          <p:nvPr>
            <p:ph type="pic" idx="1"/>
            <p:extLst>
              <p:ext uri="{D42A27DB-BD31-4B8C-83A1-F6EECF244321}">
                <p14:modId xmlns:p14="http://schemas.microsoft.com/office/powerpoint/2010/main" val="272383337"/>
              </p:ext>
            </p:extLst>
          </p:nvPr>
        </p:nvGraphicFramePr>
        <p:xfrm>
          <a:off x="1475656" y="0"/>
          <a:ext cx="5948064" cy="4727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2344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7030A0"/>
                </a:solidFill>
              </a:rPr>
              <a:t>Comments on young peoples experience of accessing statutory  CAMHS</a:t>
            </a:r>
            <a:endParaRPr lang="en-GB" sz="3200" dirty="0">
              <a:solidFill>
                <a:srgbClr val="7030A0"/>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GB" dirty="0"/>
              <a:t>When asked what made it easy or difficult young people </a:t>
            </a:r>
            <a:r>
              <a:rPr lang="en-GB" dirty="0" smtClean="0"/>
              <a:t>commented </a:t>
            </a:r>
            <a:r>
              <a:rPr lang="en-GB" dirty="0" smtClean="0"/>
              <a:t>that,</a:t>
            </a:r>
            <a:endParaRPr lang="en-GB" dirty="0"/>
          </a:p>
          <a:p>
            <a:pPr lvl="0"/>
            <a:r>
              <a:rPr lang="en-GB" dirty="0"/>
              <a:t>t</a:t>
            </a:r>
            <a:r>
              <a:rPr lang="en-GB" dirty="0" smtClean="0"/>
              <a:t>hey </a:t>
            </a:r>
            <a:r>
              <a:rPr lang="en-GB" dirty="0"/>
              <a:t>had no control over the process</a:t>
            </a:r>
          </a:p>
          <a:p>
            <a:pPr lvl="0"/>
            <a:r>
              <a:rPr lang="en-GB" dirty="0"/>
              <a:t>i</a:t>
            </a:r>
            <a:r>
              <a:rPr lang="en-GB" dirty="0" smtClean="0"/>
              <a:t>t </a:t>
            </a:r>
            <a:r>
              <a:rPr lang="en-GB" dirty="0"/>
              <a:t>was difficult as all communications were with their </a:t>
            </a:r>
            <a:r>
              <a:rPr lang="en-GB" dirty="0" smtClean="0"/>
              <a:t>parents and </a:t>
            </a:r>
            <a:r>
              <a:rPr lang="en-GB" dirty="0"/>
              <a:t>not them</a:t>
            </a:r>
          </a:p>
          <a:p>
            <a:pPr lvl="0"/>
            <a:r>
              <a:rPr lang="en-GB" dirty="0" smtClean="0"/>
              <a:t>they </a:t>
            </a:r>
            <a:r>
              <a:rPr lang="en-GB" dirty="0"/>
              <a:t>were very nervous about the initial meetings but as the relationship developed it got better</a:t>
            </a:r>
          </a:p>
          <a:p>
            <a:pPr lvl="0"/>
            <a:r>
              <a:rPr lang="en-GB" dirty="0"/>
              <a:t>t</a:t>
            </a:r>
            <a:r>
              <a:rPr lang="en-GB" dirty="0" smtClean="0"/>
              <a:t>he </a:t>
            </a:r>
            <a:r>
              <a:rPr lang="en-GB" dirty="0"/>
              <a:t>referral process from school was very easy</a:t>
            </a:r>
          </a:p>
          <a:p>
            <a:pPr lvl="0"/>
            <a:r>
              <a:rPr lang="en-GB" dirty="0"/>
              <a:t>l</a:t>
            </a:r>
            <a:r>
              <a:rPr lang="en-GB" dirty="0" smtClean="0"/>
              <a:t>eaving </a:t>
            </a:r>
            <a:r>
              <a:rPr lang="en-GB" dirty="0"/>
              <a:t>lessons to access CAMHS was embarrassing</a:t>
            </a:r>
          </a:p>
          <a:p>
            <a:pPr lvl="0"/>
            <a:r>
              <a:rPr lang="en-GB" dirty="0"/>
              <a:t>t</a:t>
            </a:r>
            <a:r>
              <a:rPr lang="en-GB" dirty="0" smtClean="0"/>
              <a:t>he </a:t>
            </a:r>
            <a:r>
              <a:rPr lang="en-GB" dirty="0"/>
              <a:t>service stopped abruptly and more time would have been useful</a:t>
            </a:r>
            <a:r>
              <a:rPr lang="en-GB" dirty="0" smtClean="0"/>
              <a:t>.</a:t>
            </a:r>
          </a:p>
          <a:p>
            <a:pPr lvl="0"/>
            <a:r>
              <a:rPr lang="en-GB" dirty="0" smtClean="0"/>
              <a:t>Shorter waiting times would be good</a:t>
            </a:r>
          </a:p>
          <a:p>
            <a:pPr lvl="0"/>
            <a:r>
              <a:rPr lang="en-GB" dirty="0" smtClean="0"/>
              <a:t>Easier access for under 16year olds would be helpful</a:t>
            </a:r>
          </a:p>
          <a:p>
            <a:pPr lvl="0"/>
            <a:endParaRPr lang="en-GB" dirty="0" smtClean="0"/>
          </a:p>
          <a:p>
            <a:pPr lvl="0"/>
            <a:endParaRPr lang="en-GB" dirty="0"/>
          </a:p>
          <a:p>
            <a:pPr marL="0" indent="0">
              <a:buNone/>
            </a:pPr>
            <a:endParaRPr lang="en-GB" dirty="0"/>
          </a:p>
        </p:txBody>
      </p:sp>
    </p:spTree>
    <p:extLst>
      <p:ext uri="{BB962C8B-B14F-4D97-AF65-F5344CB8AC3E}">
        <p14:creationId xmlns:p14="http://schemas.microsoft.com/office/powerpoint/2010/main" val="1945472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7030A0"/>
                </a:solidFill>
              </a:rPr>
              <a:t>Recommendations from 42</a:t>
            </a:r>
            <a:r>
              <a:rPr lang="en-GB" baseline="30000" dirty="0" smtClean="0">
                <a:solidFill>
                  <a:srgbClr val="7030A0"/>
                </a:solidFill>
              </a:rPr>
              <a:t>nd</a:t>
            </a:r>
            <a:r>
              <a:rPr lang="en-GB" dirty="0" smtClean="0">
                <a:solidFill>
                  <a:srgbClr val="7030A0"/>
                </a:solidFill>
              </a:rPr>
              <a:t> Street</a:t>
            </a:r>
            <a:endParaRPr lang="en-GB" dirty="0">
              <a:solidFill>
                <a:srgbClr val="7030A0"/>
              </a:solidFill>
            </a:endParaRPr>
          </a:p>
        </p:txBody>
      </p:sp>
      <p:sp>
        <p:nvSpPr>
          <p:cNvPr id="3" name="Content Placeholder 2"/>
          <p:cNvSpPr>
            <a:spLocks noGrp="1"/>
          </p:cNvSpPr>
          <p:nvPr>
            <p:ph idx="1"/>
          </p:nvPr>
        </p:nvSpPr>
        <p:spPr/>
        <p:txBody>
          <a:bodyPr/>
          <a:lstStyle/>
          <a:p>
            <a:pPr lvl="0"/>
            <a:r>
              <a:rPr lang="en-GB" dirty="0"/>
              <a:t>Increase investment into early support and signposting to prevent escalation</a:t>
            </a:r>
          </a:p>
          <a:p>
            <a:pPr lvl="0"/>
            <a:r>
              <a:rPr lang="en-GB" dirty="0"/>
              <a:t>Invest in school based whole class education around mental health including peer support,</a:t>
            </a:r>
          </a:p>
          <a:p>
            <a:pPr lvl="0"/>
            <a:r>
              <a:rPr lang="en-GB" dirty="0"/>
              <a:t>Invest in more counselling services in schools and promote and scale the school nursing team</a:t>
            </a:r>
          </a:p>
          <a:p>
            <a:endParaRPr lang="en-GB" dirty="0"/>
          </a:p>
        </p:txBody>
      </p:sp>
    </p:spTree>
    <p:extLst>
      <p:ext uri="{BB962C8B-B14F-4D97-AF65-F5344CB8AC3E}">
        <p14:creationId xmlns:p14="http://schemas.microsoft.com/office/powerpoint/2010/main" val="32531080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7030A0"/>
                </a:solidFill>
              </a:rPr>
              <a:t>Young People’s words</a:t>
            </a:r>
            <a:endParaRPr lang="en-GB" dirty="0">
              <a:solidFill>
                <a:srgbClr val="7030A0"/>
              </a:solidFill>
            </a:endParaRPr>
          </a:p>
        </p:txBody>
      </p:sp>
      <p:sp>
        <p:nvSpPr>
          <p:cNvPr id="3" name="Content Placeholder 2"/>
          <p:cNvSpPr>
            <a:spLocks noGrp="1"/>
          </p:cNvSpPr>
          <p:nvPr>
            <p:ph idx="1"/>
          </p:nvPr>
        </p:nvSpPr>
        <p:spPr/>
        <p:txBody>
          <a:bodyPr>
            <a:normAutofit fontScale="25000" lnSpcReduction="20000"/>
          </a:bodyPr>
          <a:lstStyle/>
          <a:p>
            <a:pPr marL="0" indent="0">
              <a:buNone/>
            </a:pPr>
            <a:r>
              <a:rPr lang="en-GB" sz="6400" dirty="0" smtClean="0"/>
              <a:t>Education</a:t>
            </a:r>
          </a:p>
          <a:p>
            <a:pPr marL="0" indent="0">
              <a:buNone/>
            </a:pPr>
            <a:r>
              <a:rPr lang="en-GB" sz="6400" dirty="0" smtClean="0">
                <a:solidFill>
                  <a:srgbClr val="00B050"/>
                </a:solidFill>
              </a:rPr>
              <a:t>“Give </a:t>
            </a:r>
            <a:r>
              <a:rPr lang="en-GB" sz="6400" dirty="0">
                <a:solidFill>
                  <a:srgbClr val="00B050"/>
                </a:solidFill>
              </a:rPr>
              <a:t>pupils mental health awareness classes, encouraging them to get support in their younger years” (15yrs M16</a:t>
            </a:r>
            <a:r>
              <a:rPr lang="en-GB" sz="6400" dirty="0" smtClean="0">
                <a:solidFill>
                  <a:srgbClr val="00B050"/>
                </a:solidFill>
              </a:rPr>
              <a:t>)</a:t>
            </a:r>
          </a:p>
          <a:p>
            <a:pPr marL="0" indent="0">
              <a:buNone/>
            </a:pPr>
            <a:endParaRPr lang="en-GB" sz="6400" dirty="0">
              <a:solidFill>
                <a:srgbClr val="00B050"/>
              </a:solidFill>
            </a:endParaRPr>
          </a:p>
          <a:p>
            <a:pPr marL="0" indent="0">
              <a:buNone/>
            </a:pPr>
            <a:r>
              <a:rPr lang="en-GB" sz="6400" dirty="0" smtClean="0">
                <a:solidFill>
                  <a:srgbClr val="00B050"/>
                </a:solidFill>
              </a:rPr>
              <a:t>“</a:t>
            </a:r>
            <a:r>
              <a:rPr lang="en-GB" sz="6400" dirty="0">
                <a:solidFill>
                  <a:srgbClr val="00B050"/>
                </a:solidFill>
              </a:rPr>
              <a:t>People aren't taught it, so they are suffering and don’t know why” (17 yrs no Post Code</a:t>
            </a:r>
            <a:r>
              <a:rPr lang="en-GB" sz="6400" dirty="0" smtClean="0">
                <a:solidFill>
                  <a:srgbClr val="00B050"/>
                </a:solidFill>
              </a:rPr>
              <a:t>)</a:t>
            </a:r>
          </a:p>
          <a:p>
            <a:pPr marL="0" indent="0">
              <a:buNone/>
            </a:pPr>
            <a:endParaRPr lang="en-GB" sz="6400" dirty="0"/>
          </a:p>
          <a:p>
            <a:pPr marL="0" indent="0">
              <a:buNone/>
            </a:pPr>
            <a:r>
              <a:rPr lang="en-GB" sz="6400" dirty="0" smtClean="0"/>
              <a:t>Access</a:t>
            </a:r>
            <a:endParaRPr lang="en-GB" sz="6400" dirty="0"/>
          </a:p>
          <a:p>
            <a:pPr marL="0" indent="0">
              <a:buNone/>
            </a:pPr>
            <a:r>
              <a:rPr lang="en-GB" sz="6400" dirty="0">
                <a:solidFill>
                  <a:srgbClr val="00B050"/>
                </a:solidFill>
              </a:rPr>
              <a:t>“People feel they need to be desperate to go to CAMHS” (17yrs M8</a:t>
            </a:r>
            <a:r>
              <a:rPr lang="en-GB" sz="6400" dirty="0" smtClean="0">
                <a:solidFill>
                  <a:srgbClr val="00B050"/>
                </a:solidFill>
              </a:rPr>
              <a:t>)</a:t>
            </a:r>
            <a:r>
              <a:rPr lang="en-GB" sz="6400" dirty="0">
                <a:solidFill>
                  <a:srgbClr val="00B050"/>
                </a:solidFill>
              </a:rPr>
              <a:t> </a:t>
            </a:r>
            <a:endParaRPr lang="en-GB" sz="6400" dirty="0" smtClean="0">
              <a:solidFill>
                <a:srgbClr val="00B050"/>
              </a:solidFill>
            </a:endParaRPr>
          </a:p>
          <a:p>
            <a:pPr marL="0" indent="0">
              <a:buNone/>
            </a:pPr>
            <a:endParaRPr lang="en-GB" sz="6600" dirty="0">
              <a:solidFill>
                <a:srgbClr val="00B050"/>
              </a:solidFill>
            </a:endParaRPr>
          </a:p>
          <a:p>
            <a:pPr marL="0" indent="0">
              <a:buNone/>
            </a:pPr>
            <a:r>
              <a:rPr lang="en-GB" sz="6600" dirty="0" smtClean="0">
                <a:solidFill>
                  <a:srgbClr val="00B050"/>
                </a:solidFill>
              </a:rPr>
              <a:t>“</a:t>
            </a:r>
            <a:r>
              <a:rPr lang="en-GB" sz="6600" dirty="0">
                <a:solidFill>
                  <a:srgbClr val="00B050"/>
                </a:solidFill>
              </a:rPr>
              <a:t>Services seem to stop when you are on a waiting list, as if they cannot help you until you see a specialist” (22 </a:t>
            </a:r>
            <a:r>
              <a:rPr lang="en-GB" sz="6600" dirty="0" err="1">
                <a:solidFill>
                  <a:srgbClr val="00B050"/>
                </a:solidFill>
              </a:rPr>
              <a:t>yrs</a:t>
            </a:r>
            <a:r>
              <a:rPr lang="en-GB" sz="6600" dirty="0">
                <a:solidFill>
                  <a:srgbClr val="00B050"/>
                </a:solidFill>
              </a:rPr>
              <a:t> M21</a:t>
            </a:r>
            <a:r>
              <a:rPr lang="en-GB" sz="6600" dirty="0" smtClean="0">
                <a:solidFill>
                  <a:srgbClr val="00B050"/>
                </a:solidFill>
              </a:rPr>
              <a:t>)</a:t>
            </a:r>
          </a:p>
          <a:p>
            <a:pPr marL="0" indent="0">
              <a:buNone/>
            </a:pPr>
            <a:endParaRPr lang="en-GB" sz="6600" dirty="0">
              <a:solidFill>
                <a:srgbClr val="00B050"/>
              </a:solidFill>
            </a:endParaRPr>
          </a:p>
          <a:p>
            <a:pPr marL="0" indent="0">
              <a:buNone/>
            </a:pPr>
            <a:r>
              <a:rPr lang="en-GB" sz="6600" dirty="0" smtClean="0">
                <a:solidFill>
                  <a:srgbClr val="00B050"/>
                </a:solidFill>
              </a:rPr>
              <a:t> </a:t>
            </a:r>
            <a:r>
              <a:rPr lang="en-GB" sz="6600" dirty="0">
                <a:solidFill>
                  <a:srgbClr val="00B050"/>
                </a:solidFill>
              </a:rPr>
              <a:t>“Sometimes people don’t know where to go to or who to talk to and what places offer help for their individual need ( 18 </a:t>
            </a:r>
            <a:r>
              <a:rPr lang="en-GB" sz="6600" dirty="0" err="1">
                <a:solidFill>
                  <a:srgbClr val="00B050"/>
                </a:solidFill>
              </a:rPr>
              <a:t>yrs</a:t>
            </a:r>
            <a:r>
              <a:rPr lang="en-GB" sz="6600" dirty="0">
                <a:solidFill>
                  <a:srgbClr val="00B050"/>
                </a:solidFill>
              </a:rPr>
              <a:t> M19)</a:t>
            </a:r>
            <a:r>
              <a:rPr lang="en-GB" sz="7200" dirty="0">
                <a:solidFill>
                  <a:srgbClr val="00B050"/>
                </a:solidFill>
              </a:rPr>
              <a:t> </a:t>
            </a:r>
          </a:p>
          <a:p>
            <a:pPr marL="0" indent="0">
              <a:buNone/>
            </a:pPr>
            <a:endParaRPr lang="en-GB" sz="6600" dirty="0" smtClean="0">
              <a:solidFill>
                <a:srgbClr val="00B050"/>
              </a:solidFill>
            </a:endParaRPr>
          </a:p>
          <a:p>
            <a:pPr marL="0" indent="0">
              <a:buNone/>
            </a:pPr>
            <a:endParaRPr lang="en-GB" sz="6600" dirty="0">
              <a:solidFill>
                <a:srgbClr val="00B050"/>
              </a:solidFill>
            </a:endParaRPr>
          </a:p>
          <a:p>
            <a:pPr marL="0" indent="0">
              <a:buNone/>
            </a:pPr>
            <a:endParaRPr lang="en-GB" sz="6600" dirty="0">
              <a:solidFill>
                <a:srgbClr val="00B050"/>
              </a:solidFill>
            </a:endParaRPr>
          </a:p>
          <a:p>
            <a:pPr marL="0" indent="0">
              <a:buNone/>
            </a:pPr>
            <a:endParaRPr lang="en-GB" sz="6400" dirty="0" smtClean="0">
              <a:solidFill>
                <a:srgbClr val="00B050"/>
              </a:solidFill>
            </a:endParaRPr>
          </a:p>
          <a:p>
            <a:pPr marL="0" indent="0">
              <a:buNone/>
            </a:pPr>
            <a:endParaRPr lang="en-GB" sz="6400" dirty="0">
              <a:solidFill>
                <a:srgbClr val="00B050"/>
              </a:solidFill>
            </a:endParaRPr>
          </a:p>
          <a:p>
            <a:pPr marL="0" indent="0">
              <a:buNone/>
            </a:pPr>
            <a:endParaRPr lang="en-GB" sz="6400" dirty="0">
              <a:solidFill>
                <a:srgbClr val="00B050"/>
              </a:solidFill>
            </a:endParaRPr>
          </a:p>
          <a:p>
            <a:pPr marL="0" indent="0">
              <a:buNone/>
            </a:pPr>
            <a:endParaRPr lang="en-GB" sz="5600" dirty="0"/>
          </a:p>
          <a:p>
            <a:endParaRPr lang="en-GB" dirty="0" smtClean="0"/>
          </a:p>
          <a:p>
            <a:endParaRPr lang="en-GB" dirty="0"/>
          </a:p>
        </p:txBody>
      </p:sp>
    </p:spTree>
    <p:extLst>
      <p:ext uri="{BB962C8B-B14F-4D97-AF65-F5344CB8AC3E}">
        <p14:creationId xmlns:p14="http://schemas.microsoft.com/office/powerpoint/2010/main" val="595613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7030A0"/>
                </a:solidFill>
              </a:rPr>
              <a:t>Young people’s words </a:t>
            </a:r>
            <a:endParaRPr lang="en-GB" dirty="0">
              <a:solidFill>
                <a:srgbClr val="7030A0"/>
              </a:solidFill>
            </a:endParaRPr>
          </a:p>
        </p:txBody>
      </p:sp>
      <p:sp>
        <p:nvSpPr>
          <p:cNvPr id="3" name="Content Placeholder 2"/>
          <p:cNvSpPr>
            <a:spLocks noGrp="1"/>
          </p:cNvSpPr>
          <p:nvPr>
            <p:ph idx="1"/>
          </p:nvPr>
        </p:nvSpPr>
        <p:spPr>
          <a:xfrm>
            <a:off x="467544" y="1628800"/>
            <a:ext cx="8229600" cy="4525963"/>
          </a:xfrm>
        </p:spPr>
        <p:txBody>
          <a:bodyPr>
            <a:normAutofit fontScale="85000" lnSpcReduction="20000"/>
          </a:bodyPr>
          <a:lstStyle/>
          <a:p>
            <a:pPr marL="0" indent="0">
              <a:buNone/>
            </a:pPr>
            <a:endParaRPr lang="en-GB" sz="5600" dirty="0" smtClean="0"/>
          </a:p>
          <a:p>
            <a:pPr marL="0" indent="0">
              <a:buNone/>
            </a:pPr>
            <a:r>
              <a:rPr lang="en-GB" sz="5600" dirty="0" smtClean="0">
                <a:solidFill>
                  <a:srgbClr val="00B050"/>
                </a:solidFill>
              </a:rPr>
              <a:t>“ </a:t>
            </a:r>
            <a:r>
              <a:rPr lang="en-GB" sz="5600" dirty="0">
                <a:solidFill>
                  <a:srgbClr val="00B050"/>
                </a:solidFill>
              </a:rPr>
              <a:t>I think that in larger schools support is there but it is left in the hands of a few support staff- leaving a lot of children to fall through cracks and not to seek help (15 yrs no postcode</a:t>
            </a:r>
            <a:r>
              <a:rPr lang="en-GB" sz="5600" dirty="0" smtClean="0">
                <a:solidFill>
                  <a:srgbClr val="00B050"/>
                </a:solidFill>
              </a:rPr>
              <a:t>)”</a:t>
            </a:r>
            <a:endParaRPr lang="en-GB" sz="5600" dirty="0">
              <a:solidFill>
                <a:srgbClr val="00B050"/>
              </a:solidFill>
            </a:endParaRPr>
          </a:p>
        </p:txBody>
      </p:sp>
    </p:spTree>
    <p:extLst>
      <p:ext uri="{BB962C8B-B14F-4D97-AF65-F5344CB8AC3E}">
        <p14:creationId xmlns:p14="http://schemas.microsoft.com/office/powerpoint/2010/main" val="3091347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412776"/>
            <a:ext cx="8229600" cy="1143000"/>
          </a:xfrm>
        </p:spPr>
        <p:txBody>
          <a:bodyPr/>
          <a:lstStyle/>
          <a:p>
            <a:r>
              <a:rPr lang="en-GB" dirty="0" smtClean="0"/>
              <a:t>Any Questions</a:t>
            </a:r>
            <a:endParaRPr lang="en-GB" dirty="0"/>
          </a:p>
        </p:txBody>
      </p:sp>
    </p:spTree>
    <p:extLst>
      <p:ext uri="{BB962C8B-B14F-4D97-AF65-F5344CB8AC3E}">
        <p14:creationId xmlns:p14="http://schemas.microsoft.com/office/powerpoint/2010/main" val="493052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467544" y="4509120"/>
            <a:ext cx="8424936" cy="1944216"/>
          </a:xfrm>
        </p:spPr>
        <p:txBody>
          <a:bodyPr>
            <a:normAutofit fontScale="85000" lnSpcReduction="20000"/>
          </a:bodyPr>
          <a:lstStyle/>
          <a:p>
            <a:pPr marL="285750" indent="-285750">
              <a:buFont typeface="Wingdings" panose="05000000000000000000" pitchFamily="2" charset="2"/>
              <a:buChar char="q"/>
            </a:pPr>
            <a:r>
              <a:rPr lang="en-GB" sz="1600" dirty="0" smtClean="0"/>
              <a:t>65% of young people were 18 years or under </a:t>
            </a:r>
          </a:p>
          <a:p>
            <a:pPr marL="285750" indent="-285750">
              <a:buFont typeface="Wingdings" panose="05000000000000000000" pitchFamily="2" charset="2"/>
              <a:buChar char="q"/>
            </a:pPr>
            <a:r>
              <a:rPr lang="en-GB" sz="1600" dirty="0" smtClean="0"/>
              <a:t>50% were 16 years and under</a:t>
            </a:r>
          </a:p>
          <a:p>
            <a:pPr marL="285750" indent="-285750">
              <a:buFont typeface="Wingdings" panose="05000000000000000000" pitchFamily="2" charset="2"/>
              <a:buChar char="q"/>
            </a:pPr>
            <a:r>
              <a:rPr lang="en-GB" sz="1600" dirty="0" smtClean="0"/>
              <a:t>23% were aged 16-19 years and therefore could be categorised as young people “ in transition”</a:t>
            </a:r>
          </a:p>
          <a:p>
            <a:pPr marL="285750" indent="-285750">
              <a:buFont typeface="Wingdings" panose="05000000000000000000" pitchFamily="2" charset="2"/>
              <a:buChar char="q"/>
            </a:pPr>
            <a:r>
              <a:rPr lang="en-GB" sz="1600" dirty="0" smtClean="0"/>
              <a:t>28% were 19 years and over</a:t>
            </a:r>
          </a:p>
          <a:p>
            <a:pPr marL="285750" indent="-285750">
              <a:buFont typeface="Wingdings" panose="05000000000000000000" pitchFamily="2" charset="2"/>
              <a:buChar char="q"/>
            </a:pPr>
            <a:r>
              <a:rPr lang="en-GB" sz="1600" dirty="0" smtClean="0"/>
              <a:t>7% did not identify their age</a:t>
            </a:r>
          </a:p>
          <a:p>
            <a:endParaRPr lang="en-GB" sz="1600" dirty="0" smtClean="0"/>
          </a:p>
          <a:p>
            <a:r>
              <a:rPr lang="en-GB" sz="1600" dirty="0" smtClean="0"/>
              <a:t>We chose a wide age range to prompt a mixture of experiences past and present. </a:t>
            </a:r>
          </a:p>
          <a:p>
            <a:r>
              <a:rPr lang="en-GB" sz="1600" dirty="0" smtClean="0"/>
              <a:t>Including 19-25 years olds was particularly important in order to obtain their reflective experiences and outcomes and also in light of   “Future in Mind” recommendations  to extend CAMHS to young adults aged 25 years old.</a:t>
            </a:r>
          </a:p>
          <a:p>
            <a:endParaRPr lang="en-GB" dirty="0"/>
          </a:p>
        </p:txBody>
      </p:sp>
      <p:graphicFrame>
        <p:nvGraphicFramePr>
          <p:cNvPr id="7" name="Picture Placeholder 6"/>
          <p:cNvGraphicFramePr>
            <a:graphicFrameLocks noGrp="1"/>
          </p:cNvGraphicFramePr>
          <p:nvPr>
            <p:ph type="pic" idx="1"/>
            <p:extLst>
              <p:ext uri="{D42A27DB-BD31-4B8C-83A1-F6EECF244321}">
                <p14:modId xmlns:p14="http://schemas.microsoft.com/office/powerpoint/2010/main" val="606288226"/>
              </p:ext>
            </p:extLst>
          </p:nvPr>
        </p:nvGraphicFramePr>
        <p:xfrm>
          <a:off x="1835696" y="620688"/>
          <a:ext cx="54864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0536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2"/>
          </p:nvPr>
        </p:nvSpPr>
        <p:spPr>
          <a:xfrm>
            <a:off x="467544" y="4725144"/>
            <a:ext cx="8208912" cy="1447056"/>
          </a:xfrm>
        </p:spPr>
        <p:txBody>
          <a:bodyPr>
            <a:normAutofit lnSpcReduction="10000"/>
          </a:bodyPr>
          <a:lstStyle/>
          <a:p>
            <a:pPr marL="285750" indent="-285750">
              <a:buFont typeface="Wingdings" panose="05000000000000000000" pitchFamily="2" charset="2"/>
              <a:buChar char="q"/>
            </a:pPr>
            <a:r>
              <a:rPr lang="en-GB" dirty="0" smtClean="0"/>
              <a:t>55% of young people were 18 years and under</a:t>
            </a:r>
          </a:p>
          <a:p>
            <a:pPr marL="285750" indent="-285750">
              <a:buFont typeface="Wingdings" panose="05000000000000000000" pitchFamily="2" charset="2"/>
              <a:buChar char="q"/>
            </a:pPr>
            <a:r>
              <a:rPr lang="en-GB" dirty="0" smtClean="0"/>
              <a:t>18%  of young people were 16-19 years </a:t>
            </a:r>
            <a:r>
              <a:rPr lang="en-GB" dirty="0"/>
              <a:t>and therefore could be categorised as young people “ in transition</a:t>
            </a:r>
            <a:r>
              <a:rPr lang="en-GB" dirty="0" smtClean="0"/>
              <a:t>”</a:t>
            </a:r>
          </a:p>
          <a:p>
            <a:pPr marL="285750" indent="-285750">
              <a:buFont typeface="Wingdings" panose="05000000000000000000" pitchFamily="2" charset="2"/>
              <a:buChar char="q"/>
            </a:pPr>
            <a:r>
              <a:rPr lang="en-GB" dirty="0" smtClean="0"/>
              <a:t>45% of young people were 19 years and over </a:t>
            </a:r>
          </a:p>
          <a:p>
            <a:pPr marL="285750" indent="-285750">
              <a:buFont typeface="Wingdings" panose="05000000000000000000" pitchFamily="2" charset="2"/>
              <a:buChar char="q"/>
            </a:pPr>
            <a:endParaRPr lang="en-GB" dirty="0"/>
          </a:p>
          <a:p>
            <a:r>
              <a:rPr lang="en-GB" dirty="0" smtClean="0"/>
              <a:t>This wide age range enables insight into the different experiences of young people of statutory CAMHS at different stages in their lives and developments.</a:t>
            </a:r>
            <a:endParaRPr lang="en-GB" dirty="0"/>
          </a:p>
        </p:txBody>
      </p:sp>
      <p:graphicFrame>
        <p:nvGraphicFramePr>
          <p:cNvPr id="8" name="Picture Placeholder 7"/>
          <p:cNvGraphicFramePr>
            <a:graphicFrameLocks noGrp="1"/>
          </p:cNvGraphicFramePr>
          <p:nvPr>
            <p:ph type="pic" idx="1"/>
            <p:extLst>
              <p:ext uri="{D42A27DB-BD31-4B8C-83A1-F6EECF244321}">
                <p14:modId xmlns:p14="http://schemas.microsoft.com/office/powerpoint/2010/main" val="2069786741"/>
              </p:ext>
            </p:extLst>
          </p:nvPr>
        </p:nvGraphicFramePr>
        <p:xfrm>
          <a:off x="1792288" y="612775"/>
          <a:ext cx="54864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4443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87624" y="4653136"/>
            <a:ext cx="6696744" cy="1519064"/>
          </a:xfrm>
        </p:spPr>
        <p:txBody>
          <a:bodyPr>
            <a:normAutofit fontScale="85000" lnSpcReduction="20000"/>
          </a:bodyPr>
          <a:lstStyle/>
          <a:p>
            <a:pPr marL="285750" indent="-285750">
              <a:buFont typeface="Wingdings" panose="05000000000000000000" pitchFamily="2" charset="2"/>
              <a:buChar char="q"/>
            </a:pPr>
            <a:r>
              <a:rPr lang="en-GB" sz="1500" dirty="0"/>
              <a:t>21% of young people came from North Manchester CCG</a:t>
            </a:r>
          </a:p>
          <a:p>
            <a:r>
              <a:rPr lang="en-GB" sz="1500" dirty="0"/>
              <a:t> </a:t>
            </a:r>
          </a:p>
          <a:p>
            <a:pPr marL="285750" indent="-285750">
              <a:buFont typeface="Wingdings" panose="05000000000000000000" pitchFamily="2" charset="2"/>
              <a:buChar char="q"/>
            </a:pPr>
            <a:r>
              <a:rPr lang="en-GB" sz="1500" dirty="0"/>
              <a:t>24% of young people came from South Manchester CCG</a:t>
            </a:r>
          </a:p>
          <a:p>
            <a:pPr marL="285750" indent="-285750">
              <a:buFont typeface="Wingdings" panose="05000000000000000000" pitchFamily="2" charset="2"/>
              <a:buChar char="q"/>
            </a:pPr>
            <a:endParaRPr lang="en-GB" sz="1500" dirty="0"/>
          </a:p>
          <a:p>
            <a:pPr marL="285750" indent="-285750">
              <a:buFont typeface="Wingdings" panose="05000000000000000000" pitchFamily="2" charset="2"/>
              <a:buChar char="q"/>
            </a:pPr>
            <a:r>
              <a:rPr lang="en-GB" sz="1500" dirty="0"/>
              <a:t>22% of young people came from Central Manchester CCG</a:t>
            </a:r>
          </a:p>
          <a:p>
            <a:pPr marL="285750" indent="-285750">
              <a:buFont typeface="Wingdings" panose="05000000000000000000" pitchFamily="2" charset="2"/>
              <a:buChar char="q"/>
            </a:pPr>
            <a:endParaRPr lang="en-GB" sz="1500" dirty="0"/>
          </a:p>
          <a:p>
            <a:pPr marL="285750" indent="-285750">
              <a:buFont typeface="Wingdings" panose="05000000000000000000" pitchFamily="2" charset="2"/>
              <a:buChar char="q"/>
            </a:pPr>
            <a:r>
              <a:rPr lang="en-GB" sz="1500" dirty="0"/>
              <a:t>33% of young people did not indicate their postcode</a:t>
            </a:r>
          </a:p>
          <a:p>
            <a:endParaRPr lang="en-GB" dirty="0"/>
          </a:p>
        </p:txBody>
      </p:sp>
      <p:graphicFrame>
        <p:nvGraphicFramePr>
          <p:cNvPr id="5" name="Picture Placeholder 4"/>
          <p:cNvGraphicFramePr>
            <a:graphicFrameLocks noGrp="1"/>
          </p:cNvGraphicFramePr>
          <p:nvPr>
            <p:ph type="pic" idx="1"/>
          </p:nvPr>
        </p:nvGraphicFramePr>
        <p:xfrm>
          <a:off x="1792288" y="612775"/>
          <a:ext cx="54864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7919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3050"/>
            <a:ext cx="8219256" cy="491654"/>
          </a:xfrm>
        </p:spPr>
        <p:txBody>
          <a:bodyPr>
            <a:normAutofit/>
          </a:bodyPr>
          <a:lstStyle/>
          <a:p>
            <a:pPr algn="ctr"/>
            <a:r>
              <a:rPr lang="en-GB" dirty="0" smtClean="0">
                <a:solidFill>
                  <a:srgbClr val="7030A0"/>
                </a:solidFill>
              </a:rPr>
              <a:t>Where young people seek  low level support </a:t>
            </a:r>
            <a:endParaRPr lang="en-GB" dirty="0">
              <a:solidFill>
                <a:srgbClr val="7030A0"/>
              </a:solidFill>
            </a:endParaRPr>
          </a:p>
        </p:txBody>
      </p:sp>
      <p:graphicFrame>
        <p:nvGraphicFramePr>
          <p:cNvPr id="17" name="Content Placeholder 16"/>
          <p:cNvGraphicFramePr>
            <a:graphicFrameLocks noGrp="1"/>
          </p:cNvGraphicFramePr>
          <p:nvPr>
            <p:ph idx="1"/>
            <p:extLst>
              <p:ext uri="{D42A27DB-BD31-4B8C-83A1-F6EECF244321}">
                <p14:modId xmlns:p14="http://schemas.microsoft.com/office/powerpoint/2010/main" val="4289029793"/>
              </p:ext>
            </p:extLst>
          </p:nvPr>
        </p:nvGraphicFramePr>
        <p:xfrm>
          <a:off x="3575050" y="273050"/>
          <a:ext cx="5111750" cy="5853113"/>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Placeholder 15"/>
          <p:cNvSpPr>
            <a:spLocks noGrp="1"/>
          </p:cNvSpPr>
          <p:nvPr>
            <p:ph type="body" sz="half" idx="2"/>
          </p:nvPr>
        </p:nvSpPr>
        <p:spPr>
          <a:xfrm>
            <a:off x="457200" y="908720"/>
            <a:ext cx="3008313" cy="5217443"/>
          </a:xfrm>
        </p:spPr>
        <p:txBody>
          <a:bodyPr>
            <a:normAutofit fontScale="92500" lnSpcReduction="10000"/>
          </a:bodyPr>
          <a:lstStyle/>
          <a:p>
            <a:pPr marL="342900" indent="-342900">
              <a:buAutoNum type="arabicPeriod"/>
            </a:pPr>
            <a:r>
              <a:rPr lang="en-GB" dirty="0" smtClean="0"/>
              <a:t>The language used was deliberately non-technical and based on support rather than potentially loaded diagnostic/medical  terminology or tiers </a:t>
            </a:r>
          </a:p>
          <a:p>
            <a:pPr marL="342900" indent="-342900">
              <a:buAutoNum type="arabicPeriod"/>
            </a:pPr>
            <a:r>
              <a:rPr lang="en-GB" dirty="0" smtClean="0"/>
              <a:t>Young people’s friends and peers are very important to them when  they need low level support</a:t>
            </a:r>
          </a:p>
          <a:p>
            <a:pPr marL="342900" indent="-342900">
              <a:buAutoNum type="arabicPeriod"/>
            </a:pPr>
            <a:r>
              <a:rPr lang="en-GB" dirty="0" smtClean="0"/>
              <a:t>Parents and family are also very important to young people when  they need low level support</a:t>
            </a:r>
          </a:p>
          <a:p>
            <a:pPr marL="342900" indent="-342900">
              <a:buAutoNum type="arabicPeriod"/>
            </a:pPr>
            <a:r>
              <a:rPr lang="en-GB" dirty="0" smtClean="0"/>
              <a:t>Schools are also seen by many as a place to get early support</a:t>
            </a:r>
          </a:p>
          <a:p>
            <a:pPr marL="342900" indent="-342900">
              <a:buAutoNum type="arabicPeriod"/>
            </a:pPr>
            <a:r>
              <a:rPr lang="en-GB" dirty="0" smtClean="0"/>
              <a:t>The low response in terms of youth workers could be a reflection of a reduction in this  provision in Manchester</a:t>
            </a:r>
          </a:p>
          <a:p>
            <a:pPr marL="342900" indent="-342900">
              <a:buAutoNum type="arabicPeriod"/>
            </a:pPr>
            <a:r>
              <a:rPr lang="en-GB" dirty="0" smtClean="0"/>
              <a:t>There is a relatively high proportion that would not see support at all at this stage</a:t>
            </a:r>
          </a:p>
          <a:p>
            <a:pPr marL="342900" indent="-342900">
              <a:buAutoNum type="arabicPeriod"/>
            </a:pPr>
            <a:r>
              <a:rPr lang="en-GB" dirty="0" smtClean="0"/>
              <a:t>GPs were not included in the prompted list of replies</a:t>
            </a:r>
          </a:p>
          <a:p>
            <a:pPr marL="342900" indent="-342900">
              <a:buAutoNum type="arabicPeriod"/>
            </a:pPr>
            <a:r>
              <a:rPr lang="en-GB" dirty="0" smtClean="0"/>
              <a:t>Some of the organisations mentioned in the unprompted sections  could have been a result of where/who questionnaires were completed </a:t>
            </a:r>
          </a:p>
          <a:p>
            <a:pPr marL="342900" indent="-342900">
              <a:buAutoNum type="arabicPeriod"/>
            </a:pPr>
            <a:endParaRPr lang="en-GB" dirty="0"/>
          </a:p>
        </p:txBody>
      </p:sp>
    </p:spTree>
    <p:extLst>
      <p:ext uri="{BB962C8B-B14F-4D97-AF65-F5344CB8AC3E}">
        <p14:creationId xmlns:p14="http://schemas.microsoft.com/office/powerpoint/2010/main" val="70506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19256" cy="491654"/>
          </a:xfrm>
        </p:spPr>
        <p:txBody>
          <a:bodyPr>
            <a:normAutofit/>
          </a:bodyPr>
          <a:lstStyle/>
          <a:p>
            <a:pPr algn="ctr"/>
            <a:r>
              <a:rPr lang="en-GB" dirty="0" smtClean="0">
                <a:solidFill>
                  <a:srgbClr val="7030A0"/>
                </a:solidFill>
              </a:rPr>
              <a:t>Where young people seek support as issues become more serious</a:t>
            </a:r>
            <a:endParaRPr lang="en-GB" dirty="0">
              <a:solidFill>
                <a:srgbClr val="7030A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28145309"/>
              </p:ext>
            </p:extLst>
          </p:nvPr>
        </p:nvGraphicFramePr>
        <p:xfrm>
          <a:off x="3707904" y="-171400"/>
          <a:ext cx="5436096" cy="691276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half" idx="2"/>
          </p:nvPr>
        </p:nvSpPr>
        <p:spPr>
          <a:xfrm>
            <a:off x="457200" y="1052736"/>
            <a:ext cx="3178696" cy="5688632"/>
          </a:xfrm>
        </p:spPr>
        <p:txBody>
          <a:bodyPr>
            <a:normAutofit fontScale="92500" lnSpcReduction="10000"/>
          </a:bodyPr>
          <a:lstStyle/>
          <a:p>
            <a:pPr marL="342900" indent="-342900">
              <a:buAutoNum type="arabicPeriod"/>
            </a:pPr>
            <a:r>
              <a:rPr lang="en-GB" dirty="0" smtClean="0"/>
              <a:t>GPs become a much stronger feature of support as issues become more serious. This was a prompted response but  never the less the response is very high</a:t>
            </a:r>
          </a:p>
          <a:p>
            <a:pPr marL="342900" indent="-342900">
              <a:buAutoNum type="arabicPeriod"/>
            </a:pPr>
            <a:r>
              <a:rPr lang="en-GB" dirty="0" smtClean="0"/>
              <a:t>Parents and family remain a very high source of support as issues escalate- this drops only very slightly from early support</a:t>
            </a:r>
          </a:p>
          <a:p>
            <a:pPr marL="342900" indent="-342900">
              <a:buAutoNum type="arabicPeriod"/>
            </a:pPr>
            <a:r>
              <a:rPr lang="en-GB" dirty="0" smtClean="0"/>
              <a:t>Fiends and peers do not feature so highly as issues become more serious dropping by over 50%</a:t>
            </a:r>
          </a:p>
          <a:p>
            <a:pPr marL="342900" indent="-342900">
              <a:buAutoNum type="arabicPeriod"/>
            </a:pPr>
            <a:r>
              <a:rPr lang="en-GB" dirty="0" smtClean="0"/>
              <a:t>Schools also drop off  by 43% at this stage </a:t>
            </a:r>
          </a:p>
          <a:p>
            <a:pPr marL="342900" indent="-342900">
              <a:buAutoNum type="arabicPeriod"/>
            </a:pPr>
            <a:r>
              <a:rPr lang="en-GB" dirty="0" smtClean="0"/>
              <a:t>The number that would not seek help at all does drop  but is still high.</a:t>
            </a:r>
          </a:p>
          <a:p>
            <a:pPr marL="342900" indent="-342900">
              <a:buAutoNum type="arabicPeriod"/>
            </a:pPr>
            <a:r>
              <a:rPr lang="en-GB" dirty="0" smtClean="0"/>
              <a:t>The CAMHS response is as high as A and E, perhaps demonstrating how different young people interpreted the question or an interesting insight into where young people feel they might get immediate support</a:t>
            </a:r>
          </a:p>
          <a:p>
            <a:pPr marL="342900" indent="-342900">
              <a:buAutoNum type="arabicPeriod"/>
            </a:pPr>
            <a:r>
              <a:rPr lang="en-GB" dirty="0" smtClean="0"/>
              <a:t>The unprompted response for voluntary sector providers (YASP and 42</a:t>
            </a:r>
            <a:r>
              <a:rPr lang="en-GB" baseline="30000" dirty="0" smtClean="0"/>
              <a:t>nd</a:t>
            </a:r>
            <a:r>
              <a:rPr lang="en-GB" dirty="0" smtClean="0"/>
              <a:t> Street) represents a large proportion of the responses- again perhaps skewed by where the consultation took place but worthy of note </a:t>
            </a:r>
            <a:endParaRPr lang="en-GB" dirty="0"/>
          </a:p>
        </p:txBody>
      </p:sp>
    </p:spTree>
    <p:extLst>
      <p:ext uri="{BB962C8B-B14F-4D97-AF65-F5344CB8AC3E}">
        <p14:creationId xmlns:p14="http://schemas.microsoft.com/office/powerpoint/2010/main" val="3771647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73050"/>
            <a:ext cx="8003232" cy="419646"/>
          </a:xfrm>
        </p:spPr>
        <p:txBody>
          <a:bodyPr>
            <a:normAutofit/>
          </a:bodyPr>
          <a:lstStyle/>
          <a:p>
            <a:pPr algn="ctr"/>
            <a:r>
              <a:rPr lang="en-GB" dirty="0" smtClean="0">
                <a:solidFill>
                  <a:srgbClr val="7030A0"/>
                </a:solidFill>
              </a:rPr>
              <a:t>What support is/was available in schools and colleges</a:t>
            </a:r>
            <a:endParaRPr lang="en-GB" dirty="0">
              <a:solidFill>
                <a:srgbClr val="7030A0"/>
              </a:solidFill>
            </a:endParaRPr>
          </a:p>
        </p:txBody>
      </p:sp>
      <p:sp>
        <p:nvSpPr>
          <p:cNvPr id="12" name="Text Placeholder 11"/>
          <p:cNvSpPr>
            <a:spLocks noGrp="1"/>
          </p:cNvSpPr>
          <p:nvPr>
            <p:ph type="body" sz="half" idx="2"/>
          </p:nvPr>
        </p:nvSpPr>
        <p:spPr>
          <a:xfrm>
            <a:off x="457200" y="836712"/>
            <a:ext cx="3682752" cy="5472608"/>
          </a:xfrm>
        </p:spPr>
        <p:txBody>
          <a:bodyPr/>
          <a:lstStyle/>
          <a:p>
            <a:r>
              <a:rPr lang="en-GB" dirty="0" smtClean="0"/>
              <a:t>Context</a:t>
            </a:r>
          </a:p>
          <a:p>
            <a:pPr marL="342900" indent="-342900">
              <a:buAutoNum type="arabicPeriod"/>
            </a:pPr>
            <a:r>
              <a:rPr lang="en-GB" dirty="0" smtClean="0"/>
              <a:t>This was free text question, all responses were generated from the young people</a:t>
            </a:r>
          </a:p>
          <a:p>
            <a:pPr marL="342900" indent="-342900">
              <a:buAutoNum type="arabicPeriod"/>
            </a:pPr>
            <a:r>
              <a:rPr lang="en-GB" dirty="0" smtClean="0"/>
              <a:t>All young people were asked the question regardless of their educational status</a:t>
            </a:r>
          </a:p>
          <a:p>
            <a:pPr marL="342900" indent="-342900">
              <a:buAutoNum type="arabicPeriod"/>
            </a:pPr>
            <a:r>
              <a:rPr lang="en-GB" dirty="0" smtClean="0"/>
              <a:t>35 questionnaires were completed at the Piece of Mind Conference, attended by young people discussing mental health from across a good representation of schools city-wide</a:t>
            </a:r>
          </a:p>
          <a:p>
            <a:r>
              <a:rPr lang="en-GB" dirty="0" smtClean="0"/>
              <a:t>Responses</a:t>
            </a:r>
          </a:p>
          <a:p>
            <a:pPr marL="342900" indent="-342900">
              <a:buAutoNum type="arabicPeriod"/>
            </a:pPr>
            <a:r>
              <a:rPr lang="en-GB" dirty="0" smtClean="0"/>
              <a:t>The highest response indicated that young people either did not know what support was available or felt there was no support</a:t>
            </a:r>
          </a:p>
          <a:p>
            <a:pPr marL="342900" indent="-342900">
              <a:buAutoNum type="arabicPeriod"/>
            </a:pPr>
            <a:r>
              <a:rPr lang="en-GB" dirty="0" smtClean="0"/>
              <a:t>Counsellors in schools are clearly where young people seek support, the combined counsellor response would be 20, equal to those that did not know or felt no support was available</a:t>
            </a:r>
          </a:p>
          <a:p>
            <a:pPr marL="342900" indent="-342900">
              <a:buAutoNum type="arabicPeriod"/>
            </a:pPr>
            <a:r>
              <a:rPr lang="en-GB" dirty="0" smtClean="0"/>
              <a:t>Teachers and tutors feature high for young people</a:t>
            </a:r>
          </a:p>
          <a:p>
            <a:pPr marL="342900" indent="-342900">
              <a:buAutoNum type="arabicPeriod"/>
            </a:pPr>
            <a:r>
              <a:rPr lang="en-GB" dirty="0" smtClean="0"/>
              <a:t>The school nurse and peer mentors were also significant responses </a:t>
            </a:r>
            <a:endParaRPr lang="en-GB"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408247902"/>
              </p:ext>
            </p:extLst>
          </p:nvPr>
        </p:nvGraphicFramePr>
        <p:xfrm>
          <a:off x="3707904" y="0"/>
          <a:ext cx="5436096"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4335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19256" cy="563662"/>
          </a:xfrm>
        </p:spPr>
        <p:txBody>
          <a:bodyPr/>
          <a:lstStyle/>
          <a:p>
            <a:pPr algn="ctr"/>
            <a:r>
              <a:rPr lang="en-GB" dirty="0" smtClean="0">
                <a:solidFill>
                  <a:srgbClr val="7030A0"/>
                </a:solidFill>
              </a:rPr>
              <a:t>School Health Nurse Provision</a:t>
            </a:r>
            <a:endParaRPr lang="en-GB" dirty="0">
              <a:solidFill>
                <a:srgbClr val="7030A0"/>
              </a:solidFill>
            </a:endParaRPr>
          </a:p>
        </p:txBody>
      </p:sp>
      <p:sp>
        <p:nvSpPr>
          <p:cNvPr id="4" name="Text Placeholder 3"/>
          <p:cNvSpPr>
            <a:spLocks noGrp="1"/>
          </p:cNvSpPr>
          <p:nvPr>
            <p:ph type="body" sz="half" idx="2"/>
          </p:nvPr>
        </p:nvSpPr>
        <p:spPr>
          <a:xfrm>
            <a:off x="457200" y="908720"/>
            <a:ext cx="3008313" cy="5544616"/>
          </a:xfrm>
        </p:spPr>
        <p:txBody>
          <a:bodyPr/>
          <a:lstStyle/>
          <a:p>
            <a:pPr marL="342900" indent="-342900">
              <a:buAutoNum type="arabicPeriod"/>
            </a:pPr>
            <a:r>
              <a:rPr lang="en-GB" dirty="0" smtClean="0"/>
              <a:t>62% of respondents indicated that they had never accessed a School Health Nurse and 9% did not answer this question</a:t>
            </a:r>
          </a:p>
          <a:p>
            <a:pPr marL="342900" indent="-342900">
              <a:buAutoNum type="arabicPeriod"/>
            </a:pPr>
            <a:r>
              <a:rPr lang="en-GB" dirty="0" smtClean="0"/>
              <a:t>Of the 29% that did access the service a further satisfaction rate questions was asked</a:t>
            </a:r>
          </a:p>
          <a:p>
            <a:pPr marL="342900" indent="-342900">
              <a:buAutoNum type="arabicPeriod"/>
            </a:pPr>
            <a:r>
              <a:rPr lang="en-GB" dirty="0" smtClean="0"/>
              <a:t>The responses to this were positive with only 19% saying the service rated 5 or below and 71% rating it 6 or above</a:t>
            </a:r>
          </a:p>
          <a:p>
            <a:pPr marL="342900" indent="-342900">
              <a:buAutoNum type="arabicPeriod"/>
            </a:pPr>
            <a:r>
              <a:rPr lang="en-GB" dirty="0" smtClean="0"/>
              <a:t>55% rated the service 8 or above</a:t>
            </a:r>
          </a:p>
          <a:p>
            <a:pPr marL="342900" indent="-342900">
              <a:buAutoNum type="arabicPeriod"/>
            </a:pPr>
            <a:r>
              <a:rPr lang="en-GB" dirty="0" smtClean="0"/>
              <a:t>It is not clear why young people have not assessed the School </a:t>
            </a:r>
            <a:r>
              <a:rPr lang="en-GB" dirty="0"/>
              <a:t>H</a:t>
            </a:r>
            <a:r>
              <a:rPr lang="en-GB" dirty="0" smtClean="0"/>
              <a:t>ealth Nurse – perhaps it has not been necessary, perhaps the team is spread very thinly, perhaps young people are not aware of the service, but it is clear that when young people do access this service it  is rated well</a:t>
            </a:r>
          </a:p>
          <a:p>
            <a:pPr marL="342900" indent="-342900">
              <a:buAutoNum type="arabicPeriod"/>
            </a:pPr>
            <a:endParaRPr lang="en-GB" dirty="0" smtClean="0"/>
          </a:p>
          <a:p>
            <a:pPr marL="342900" indent="-342900">
              <a:buAutoNum type="arabicPeriod"/>
            </a:pPr>
            <a:endParaRPr lang="en-GB" dirty="0" smtClean="0"/>
          </a:p>
          <a:p>
            <a:pPr marL="342900" indent="-342900">
              <a:buAutoNum type="arabicPeriod"/>
            </a:pP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0208668"/>
              </p:ext>
            </p:extLst>
          </p:nvPr>
        </p:nvGraphicFramePr>
        <p:xfrm>
          <a:off x="3635896" y="836712"/>
          <a:ext cx="5111750" cy="58531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3409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GB" sz="2400" b="1" dirty="0" smtClean="0">
                <a:solidFill>
                  <a:srgbClr val="7030A0"/>
                </a:solidFill>
              </a:rPr>
              <a:t>In what ways do young people think technology could be used better to support young people with their emotional health and wellbeing.</a:t>
            </a:r>
            <a:r>
              <a:rPr lang="en-GB" sz="2400" dirty="0" smtClean="0"/>
              <a:t/>
            </a:r>
            <a:br>
              <a:rPr lang="en-GB" sz="2400" dirty="0" smtClean="0"/>
            </a:br>
            <a:endParaRPr lang="en-GB" sz="2400" dirty="0"/>
          </a:p>
        </p:txBody>
      </p:sp>
      <p:sp>
        <p:nvSpPr>
          <p:cNvPr id="3" name="Content Placeholder 2"/>
          <p:cNvSpPr>
            <a:spLocks noGrp="1"/>
          </p:cNvSpPr>
          <p:nvPr>
            <p:ph idx="1"/>
          </p:nvPr>
        </p:nvSpPr>
        <p:spPr/>
        <p:txBody>
          <a:bodyPr>
            <a:normAutofit fontScale="77500" lnSpcReduction="20000"/>
          </a:bodyPr>
          <a:lstStyle/>
          <a:p>
            <a:pPr lvl="0"/>
            <a:r>
              <a:rPr lang="en-GB" dirty="0" smtClean="0"/>
              <a:t>Having </a:t>
            </a:r>
            <a:r>
              <a:rPr lang="en-GB" dirty="0"/>
              <a:t>a frequently asked questions section on a young person friendly website.</a:t>
            </a:r>
          </a:p>
          <a:p>
            <a:pPr lvl="0"/>
            <a:r>
              <a:rPr lang="en-GB" dirty="0"/>
              <a:t>Better promotion of quality websites</a:t>
            </a:r>
          </a:p>
          <a:p>
            <a:pPr lvl="0"/>
            <a:r>
              <a:rPr lang="en-GB" dirty="0"/>
              <a:t>Development of Apps specifically to help young people to deal with anxiety</a:t>
            </a:r>
          </a:p>
          <a:p>
            <a:pPr lvl="0"/>
            <a:r>
              <a:rPr lang="en-GB" dirty="0"/>
              <a:t>More live chat </a:t>
            </a:r>
            <a:r>
              <a:rPr lang="en-GB" dirty="0" smtClean="0"/>
              <a:t>opportunities and on </a:t>
            </a:r>
            <a:r>
              <a:rPr lang="en-GB" dirty="0"/>
              <a:t>line self- help groups</a:t>
            </a:r>
          </a:p>
          <a:p>
            <a:pPr lvl="0"/>
            <a:r>
              <a:rPr lang="en-GB" dirty="0"/>
              <a:t>Development of games that help young people to deal with low level mental health issues</a:t>
            </a:r>
          </a:p>
          <a:p>
            <a:pPr lvl="0"/>
            <a:r>
              <a:rPr lang="en-GB" dirty="0"/>
              <a:t>A text service for direct access to mental health professionals</a:t>
            </a:r>
          </a:p>
          <a:p>
            <a:pPr lvl="0"/>
            <a:r>
              <a:rPr lang="en-GB" dirty="0"/>
              <a:t>More opportunities to discuss issues anonymously.</a:t>
            </a:r>
          </a:p>
          <a:p>
            <a:endParaRPr lang="en-GB" dirty="0"/>
          </a:p>
        </p:txBody>
      </p:sp>
    </p:spTree>
    <p:extLst>
      <p:ext uri="{BB962C8B-B14F-4D97-AF65-F5344CB8AC3E}">
        <p14:creationId xmlns:p14="http://schemas.microsoft.com/office/powerpoint/2010/main" val="30973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843</TotalTime>
  <Words>1643</Words>
  <Application>Microsoft Office PowerPoint</Application>
  <PresentationFormat>On-screen Show (4:3)</PresentationFormat>
  <Paragraphs>135</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Adolescent Mental Health and Wellbeing Consultation Report</vt:lpstr>
      <vt:lpstr>PowerPoint Presentation</vt:lpstr>
      <vt:lpstr>PowerPoint Presentation</vt:lpstr>
      <vt:lpstr>PowerPoint Presentation</vt:lpstr>
      <vt:lpstr>Where young people seek  low level support </vt:lpstr>
      <vt:lpstr>Where young people seek support as issues become more serious</vt:lpstr>
      <vt:lpstr>What support is/was available in schools and colleges</vt:lpstr>
      <vt:lpstr>School Health Nurse Provision</vt:lpstr>
      <vt:lpstr>In what ways do young people think technology could be used better to support young people with their emotional health and wellbeing. </vt:lpstr>
      <vt:lpstr>PowerPoint Presentation</vt:lpstr>
      <vt:lpstr>PowerPoint Presentation</vt:lpstr>
      <vt:lpstr>Comments on young peoples experience of accessing statutory  CAMHS</vt:lpstr>
      <vt:lpstr>Recommendations from 42nd Street</vt:lpstr>
      <vt:lpstr>Young People’s words</vt:lpstr>
      <vt:lpstr>Young people’s words </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Feedback: Child and Adolescent Mental Health and Wellbeing Questionnaire</dc:title>
  <dc:creator>Simone Spray</dc:creator>
  <cp:lastModifiedBy>Simone Spray</cp:lastModifiedBy>
  <cp:revision>69</cp:revision>
  <dcterms:created xsi:type="dcterms:W3CDTF">2015-03-17T17:00:00Z</dcterms:created>
  <dcterms:modified xsi:type="dcterms:W3CDTF">2015-07-17T15:29:40Z</dcterms:modified>
</cp:coreProperties>
</file>