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62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8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27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12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69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7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4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6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82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02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79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C6478-88D6-4FDB-9666-AE0CCF2430BF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AFF56-15DF-470D-8B02-EB8C138BE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06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8334" y="302172"/>
            <a:ext cx="1679878" cy="64353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900" b="1" dirty="0">
                <a:solidFill>
                  <a:schemeClr val="tx1"/>
                </a:solidFill>
              </a:rPr>
              <a:t>Service Delivery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Needs assessed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Emergency support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Safety/support plans </a:t>
            </a:r>
            <a:r>
              <a:rPr lang="en-GB" sz="900" dirty="0"/>
              <a:t>in place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Support </a:t>
            </a:r>
            <a:r>
              <a:rPr lang="en-GB" sz="900" dirty="0"/>
              <a:t>with housing, addiction, </a:t>
            </a:r>
            <a:r>
              <a:rPr lang="en-GB" sz="900" dirty="0" smtClean="0"/>
              <a:t>mental health, physical health,  sexual health, domestic violence, sexual violence, relationships</a:t>
            </a:r>
            <a:r>
              <a:rPr lang="en-GB" sz="900" dirty="0"/>
              <a:t>, life skills, court process, finance, debt, criminal justice, education &amp; training, </a:t>
            </a:r>
            <a:r>
              <a:rPr lang="en-GB" sz="900" dirty="0" smtClean="0"/>
              <a:t>immigration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Support to access other services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Psychological / alternative therapy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Attacks reported to NUM/police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Food, toiletries, essentials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Contraception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STI, BBV testing &amp; </a:t>
            </a:r>
            <a:r>
              <a:rPr lang="en-GB" sz="900" dirty="0" smtClean="0"/>
              <a:t>treatment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Pregnancy testing &amp; choices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Vaccinations &amp; smear testing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Needle exchange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Computer access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Dodgy punter info distributed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Access to creative/social activities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Warm, safe drop-in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Trafficking risks escalated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Sleep/begging sites regularly visited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MASH Van present on </a:t>
            </a:r>
            <a:r>
              <a:rPr lang="en-GB" sz="900" dirty="0" smtClean="0"/>
              <a:t>beat</a:t>
            </a:r>
          </a:p>
          <a:p>
            <a:endParaRPr lang="en-GB" sz="900" dirty="0" smtClean="0"/>
          </a:p>
          <a:p>
            <a:r>
              <a:rPr lang="en-GB" sz="900" b="1" dirty="0" smtClean="0">
                <a:solidFill>
                  <a:schemeClr val="tx1"/>
                </a:solidFill>
              </a:rPr>
              <a:t>Involvement &amp; Influence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Opportunity for involvement provided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Service user expertise shared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Service user stories shared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Organisations trained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dirty="0"/>
          </a:p>
        </p:txBody>
      </p:sp>
      <p:sp>
        <p:nvSpPr>
          <p:cNvPr id="5" name="Rectangle 4"/>
          <p:cNvSpPr/>
          <p:nvPr/>
        </p:nvSpPr>
        <p:spPr>
          <a:xfrm>
            <a:off x="3590926" y="303486"/>
            <a:ext cx="5613598" cy="64353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t"/>
          <a:lstStyle/>
          <a:p>
            <a:r>
              <a:rPr lang="en-GB" sz="900" b="1" dirty="0" smtClean="0">
                <a:solidFill>
                  <a:schemeClr val="tx1"/>
                </a:solidFill>
              </a:rPr>
              <a:t>Engagement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trust of MASH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Improved </a:t>
            </a:r>
            <a:r>
              <a:rPr lang="en-GB" sz="900" dirty="0"/>
              <a:t>professional </a:t>
            </a:r>
            <a:r>
              <a:rPr lang="en-GB" sz="900" dirty="0" smtClean="0"/>
              <a:t>relationships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Feel more </a:t>
            </a:r>
            <a:r>
              <a:rPr lang="en-GB" sz="900" dirty="0" smtClean="0"/>
              <a:t>heard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Feel someone </a:t>
            </a:r>
            <a:r>
              <a:rPr lang="en-GB" sz="900" dirty="0" smtClean="0"/>
              <a:t>cares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Reduced </a:t>
            </a:r>
            <a:r>
              <a:rPr lang="en-GB" sz="900" dirty="0"/>
              <a:t>feelings of stigmatisation </a:t>
            </a:r>
            <a:endParaRPr lang="en-GB" sz="900" dirty="0" smtClean="0"/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engagement with other </a:t>
            </a:r>
            <a:r>
              <a:rPr lang="en-GB" sz="900" dirty="0" smtClean="0"/>
              <a:t>services</a:t>
            </a:r>
            <a:endParaRPr lang="en-GB" sz="900" dirty="0"/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fear of stigma from other </a:t>
            </a:r>
            <a:r>
              <a:rPr lang="en-GB" sz="900" dirty="0" smtClean="0"/>
              <a:t>services</a:t>
            </a:r>
            <a:endParaRPr lang="en-GB" sz="900" dirty="0"/>
          </a:p>
          <a:p>
            <a:pPr marL="72000" indent="-72000">
              <a:buFont typeface="Arial" panose="020B0604020202020204" pitchFamily="34" charset="0"/>
              <a:buChar char="•"/>
            </a:pPr>
            <a:endParaRPr lang="en-GB" sz="900" dirty="0" smtClean="0"/>
          </a:p>
          <a:p>
            <a:r>
              <a:rPr lang="en-GB" sz="900" b="1" dirty="0">
                <a:solidFill>
                  <a:schemeClr val="tx1"/>
                </a:solidFill>
              </a:rPr>
              <a:t>Basic needs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warmth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hygiene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hunger &amp; improved nutrition</a:t>
            </a:r>
          </a:p>
          <a:p>
            <a:endParaRPr lang="en-GB" sz="900" dirty="0"/>
          </a:p>
          <a:p>
            <a:r>
              <a:rPr lang="en-GB" sz="900" b="1" dirty="0" smtClean="0">
                <a:solidFill>
                  <a:schemeClr val="tx1"/>
                </a:solidFill>
              </a:rPr>
              <a:t>Homelessness/housing</a:t>
            </a:r>
            <a:endParaRPr lang="en-GB" sz="900" b="1" dirty="0">
              <a:solidFill>
                <a:schemeClr val="tx1"/>
              </a:solidFill>
            </a:endParaRP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Prevention of rough sleeping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Prevention of exploitation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homelessness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maintenance of tenancies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endParaRPr lang="en-GB" sz="900" dirty="0"/>
          </a:p>
          <a:p>
            <a:r>
              <a:rPr lang="en-GB" sz="900" b="1" dirty="0">
                <a:solidFill>
                  <a:schemeClr val="tx1"/>
                </a:solidFill>
              </a:rPr>
              <a:t>Mental health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ability to process trauma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mental health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mental health crises / </a:t>
            </a:r>
            <a:r>
              <a:rPr lang="en-GB" sz="900" dirty="0" smtClean="0"/>
              <a:t>suicide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child </a:t>
            </a:r>
            <a:r>
              <a:rPr lang="en-GB" sz="900" dirty="0" smtClean="0"/>
              <a:t>removals</a:t>
            </a:r>
            <a:endParaRPr lang="en-GB" sz="900" dirty="0"/>
          </a:p>
          <a:p>
            <a:endParaRPr lang="en-GB" sz="900" dirty="0"/>
          </a:p>
          <a:p>
            <a:r>
              <a:rPr lang="en-GB" sz="900" b="1" dirty="0">
                <a:solidFill>
                  <a:schemeClr val="tx1"/>
                </a:solidFill>
              </a:rPr>
              <a:t>Drug/alcohol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use of drug scripts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drug/alcohol use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risky drug use / overdose</a:t>
            </a:r>
          </a:p>
          <a:p>
            <a:endParaRPr lang="en-GB" sz="900" b="1" dirty="0">
              <a:solidFill>
                <a:schemeClr val="tx1"/>
              </a:solidFill>
            </a:endParaRPr>
          </a:p>
          <a:p>
            <a:r>
              <a:rPr lang="en-GB" sz="900" b="1" dirty="0">
                <a:solidFill>
                  <a:schemeClr val="tx1"/>
                </a:solidFill>
              </a:rPr>
              <a:t>Physical/sexual health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access to urgent medical attention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diagnoses in place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access to medication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informed sexual health choices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incidence of STI, BBV, Hepatitis, Covid, cervical cancer, unwanted pregnancy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pregnancy outcomes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Prevention of  chronic health issues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Improved </a:t>
            </a:r>
            <a:r>
              <a:rPr lang="en-GB" sz="900" dirty="0"/>
              <a:t>sexual health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physical health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life expectancy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preventable deaths</a:t>
            </a:r>
          </a:p>
          <a:p>
            <a:endParaRPr lang="en-GB" sz="900" b="1" dirty="0" smtClean="0">
              <a:solidFill>
                <a:schemeClr val="tx1"/>
              </a:solidFill>
            </a:endParaRPr>
          </a:p>
          <a:p>
            <a:r>
              <a:rPr lang="en-GB" sz="900" b="1" dirty="0" smtClean="0">
                <a:solidFill>
                  <a:schemeClr val="tx1"/>
                </a:solidFill>
              </a:rPr>
              <a:t>Safety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sense of safety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</a:t>
            </a:r>
            <a:r>
              <a:rPr lang="en-GB" sz="900" dirty="0"/>
              <a:t>number of crimes </a:t>
            </a:r>
            <a:r>
              <a:rPr lang="en-GB" sz="900" dirty="0" smtClean="0"/>
              <a:t>reported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engagement with ‘dodgy punters</a:t>
            </a:r>
            <a:r>
              <a:rPr lang="en-GB" sz="900" dirty="0" smtClean="0"/>
              <a:t>’</a:t>
            </a:r>
            <a:endParaRPr lang="en-GB" sz="900" dirty="0"/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court processes completed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Improved </a:t>
            </a:r>
            <a:r>
              <a:rPr lang="en-GB" sz="900" dirty="0"/>
              <a:t>access to </a:t>
            </a:r>
            <a:r>
              <a:rPr lang="en-GB" sz="900" dirty="0" smtClean="0"/>
              <a:t>SARC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</a:t>
            </a:r>
            <a:r>
              <a:rPr lang="en-GB" sz="900" dirty="0"/>
              <a:t>prosecutions of </a:t>
            </a:r>
            <a:r>
              <a:rPr lang="en-GB" sz="900" dirty="0" smtClean="0"/>
              <a:t>perpetrators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</a:t>
            </a:r>
            <a:r>
              <a:rPr lang="en-GB" sz="900" dirty="0" smtClean="0"/>
              <a:t>sexual violence</a:t>
            </a:r>
            <a:endParaRPr lang="en-GB" sz="900" dirty="0"/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Reduced </a:t>
            </a:r>
            <a:r>
              <a:rPr lang="en-GB" sz="900" dirty="0"/>
              <a:t>domestic violence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Reduced time trafficked</a:t>
            </a:r>
            <a:endParaRPr lang="en-GB" sz="900" dirty="0"/>
          </a:p>
          <a:p>
            <a:endParaRPr lang="en-GB" sz="900" dirty="0"/>
          </a:p>
          <a:p>
            <a:r>
              <a:rPr lang="en-GB" sz="900" b="1" dirty="0" smtClean="0">
                <a:solidFill>
                  <a:schemeClr val="tx1"/>
                </a:solidFill>
              </a:rPr>
              <a:t>Offending</a:t>
            </a:r>
            <a:endParaRPr lang="en-GB" sz="900" b="1" dirty="0">
              <a:solidFill>
                <a:schemeClr val="tx1"/>
              </a:solidFill>
            </a:endParaRP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Reduced criminalisation of sex work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Reduced </a:t>
            </a:r>
            <a:r>
              <a:rPr lang="en-GB" sz="900" dirty="0"/>
              <a:t>penalties from probation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Reduced reoffending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awareness </a:t>
            </a:r>
            <a:r>
              <a:rPr lang="en-GB" sz="900" dirty="0" smtClean="0"/>
              <a:t>of begging </a:t>
            </a:r>
            <a:r>
              <a:rPr lang="en-GB" sz="900" dirty="0"/>
              <a:t>/ </a:t>
            </a:r>
            <a:r>
              <a:rPr lang="en-GB" sz="900" dirty="0" smtClean="0"/>
              <a:t>enforcement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enforcement action on begging</a:t>
            </a:r>
          </a:p>
          <a:p>
            <a:endParaRPr lang="en-GB" sz="900" dirty="0" smtClean="0"/>
          </a:p>
          <a:p>
            <a:r>
              <a:rPr lang="en-GB" sz="900" b="1" dirty="0" smtClean="0">
                <a:solidFill>
                  <a:schemeClr val="tx1"/>
                </a:solidFill>
              </a:rPr>
              <a:t>Rights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awareness of rights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</a:t>
            </a:r>
            <a:r>
              <a:rPr lang="en-GB" sz="900" dirty="0"/>
              <a:t>access to benefits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</a:t>
            </a:r>
            <a:r>
              <a:rPr lang="en-GB" sz="900" dirty="0" smtClean="0"/>
              <a:t>access to entitled </a:t>
            </a:r>
            <a:r>
              <a:rPr lang="en-GB" sz="900" dirty="0"/>
              <a:t>legal status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vulnerability to dodgy landlords, employers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freedom and rights</a:t>
            </a:r>
          </a:p>
          <a:p>
            <a:endParaRPr lang="en-GB" sz="900" b="1" dirty="0" smtClean="0">
              <a:solidFill>
                <a:schemeClr val="tx1"/>
              </a:solidFill>
            </a:endParaRPr>
          </a:p>
          <a:p>
            <a:r>
              <a:rPr lang="en-GB" sz="900" b="1" dirty="0" smtClean="0">
                <a:solidFill>
                  <a:schemeClr val="tx1"/>
                </a:solidFill>
              </a:rPr>
              <a:t>Skills</a:t>
            </a:r>
            <a:endParaRPr lang="en-GB" sz="900" b="1" dirty="0">
              <a:solidFill>
                <a:schemeClr val="tx1"/>
              </a:solidFill>
            </a:endParaRP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IT skills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creative skills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life &amp; finance </a:t>
            </a:r>
            <a:r>
              <a:rPr lang="en-GB" sz="900" dirty="0" smtClean="0"/>
              <a:t>skills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endParaRPr lang="en-GB" sz="900" dirty="0"/>
          </a:p>
          <a:p>
            <a:r>
              <a:rPr lang="en-GB" sz="900" b="1" dirty="0">
                <a:solidFill>
                  <a:schemeClr val="tx1"/>
                </a:solidFill>
              </a:rPr>
              <a:t>Independence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understanding of own needs &amp; goals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</a:t>
            </a:r>
            <a:r>
              <a:rPr lang="en-GB" sz="900" dirty="0" smtClean="0"/>
              <a:t>ability to self-advocate</a:t>
            </a:r>
            <a:endParaRPr lang="en-GB" sz="900" dirty="0"/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access to online information and services</a:t>
            </a:r>
          </a:p>
          <a:p>
            <a:endParaRPr lang="en-GB" sz="900" dirty="0" smtClean="0"/>
          </a:p>
          <a:p>
            <a:r>
              <a:rPr lang="en-GB" sz="900" b="1" dirty="0">
                <a:solidFill>
                  <a:schemeClr val="tx1"/>
                </a:solidFill>
              </a:rPr>
              <a:t>Wellbeing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stress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mood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self-esteem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motivation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sense of identity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pride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Feel more in control of one’s life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</a:t>
            </a:r>
            <a:r>
              <a:rPr lang="en-GB" sz="900" dirty="0" smtClean="0"/>
              <a:t>dignity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Improved coping mechanisms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endParaRPr lang="en-GB" sz="900" dirty="0"/>
          </a:p>
          <a:p>
            <a:r>
              <a:rPr lang="en-GB" sz="900" b="1" dirty="0">
                <a:solidFill>
                  <a:schemeClr val="tx1"/>
                </a:solidFill>
              </a:rPr>
              <a:t>Social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Time used more meaningfully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social connection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support networks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reconnection with family / children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understanding of healthy relationships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</a:t>
            </a:r>
            <a:r>
              <a:rPr lang="en-GB" sz="900" dirty="0" smtClean="0"/>
              <a:t>isolation</a:t>
            </a:r>
            <a:endParaRPr lang="en-GB" sz="900" dirty="0"/>
          </a:p>
          <a:p>
            <a:endParaRPr lang="en-GB" sz="900" dirty="0" smtClean="0"/>
          </a:p>
          <a:p>
            <a:r>
              <a:rPr lang="en-GB" sz="900" b="1" dirty="0" smtClean="0">
                <a:solidFill>
                  <a:schemeClr val="tx1"/>
                </a:solidFill>
              </a:rPr>
              <a:t>Voice</a:t>
            </a:r>
            <a:endParaRPr lang="en-GB" sz="900" b="1" dirty="0">
              <a:solidFill>
                <a:schemeClr val="tx1"/>
              </a:solidFill>
            </a:endParaRP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opportunity to share opinions and ideas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validation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sense of being believed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communication </a:t>
            </a:r>
            <a:r>
              <a:rPr lang="en-GB" sz="900" dirty="0"/>
              <a:t>skills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confidence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sense of belonging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sense of purpose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Increased self-awareness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endParaRPr lang="en-GB" sz="900" dirty="0"/>
          </a:p>
          <a:p>
            <a:r>
              <a:rPr lang="en-GB" sz="900" b="1" dirty="0" smtClean="0">
                <a:solidFill>
                  <a:schemeClr val="tx1"/>
                </a:solidFill>
              </a:rPr>
              <a:t>System change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Increased lived experience expertise influencing MASH, local agencies and policymakers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Improved skills &amp; knowledge of other workers / organisations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Improved </a:t>
            </a:r>
            <a:r>
              <a:rPr lang="en-GB" sz="900" dirty="0"/>
              <a:t>services offered by MASH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Reduced stigma at other services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Improved systems or services that affect </a:t>
            </a:r>
            <a:r>
              <a:rPr lang="en-GB" sz="900" dirty="0" smtClean="0"/>
              <a:t>women</a:t>
            </a:r>
            <a:endParaRPr lang="en-GB" sz="900" dirty="0"/>
          </a:p>
        </p:txBody>
      </p:sp>
      <p:sp>
        <p:nvSpPr>
          <p:cNvPr id="7" name="Rectangle 6"/>
          <p:cNvSpPr/>
          <p:nvPr/>
        </p:nvSpPr>
        <p:spPr>
          <a:xfrm>
            <a:off x="9477238" y="303486"/>
            <a:ext cx="2604695" cy="1751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900" b="1" dirty="0" smtClean="0">
                <a:solidFill>
                  <a:schemeClr val="tx1"/>
                </a:solidFill>
              </a:rPr>
              <a:t>Women are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Are healthier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Are safer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Have </a:t>
            </a:r>
            <a:r>
              <a:rPr lang="en-GB" sz="900" dirty="0"/>
              <a:t>improved wellbeing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Are able to identify and achieve their goals</a:t>
            </a:r>
          </a:p>
          <a:p>
            <a:endParaRPr lang="en-GB" sz="900" dirty="0" smtClean="0"/>
          </a:p>
          <a:p>
            <a:r>
              <a:rPr lang="en-GB" sz="900" b="1" dirty="0" smtClean="0">
                <a:solidFill>
                  <a:schemeClr val="tx1"/>
                </a:solidFill>
              </a:rPr>
              <a:t>In Greater Manchester:</a:t>
            </a:r>
            <a:endParaRPr lang="en-GB" sz="900" b="1" dirty="0">
              <a:solidFill>
                <a:schemeClr val="tx1"/>
              </a:solidFill>
            </a:endParaRP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Women </a:t>
            </a:r>
            <a:r>
              <a:rPr lang="en-GB" sz="900" dirty="0"/>
              <a:t>who sex work are heard, understood and experience less </a:t>
            </a:r>
            <a:r>
              <a:rPr lang="en-GB" sz="900" dirty="0" smtClean="0"/>
              <a:t>stigma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Other </a:t>
            </a:r>
            <a:r>
              <a:rPr lang="en-GB" sz="900" dirty="0"/>
              <a:t>agencies and </a:t>
            </a:r>
            <a:r>
              <a:rPr lang="en-GB" sz="900" dirty="0" smtClean="0"/>
              <a:t>policymakers understand </a:t>
            </a:r>
            <a:r>
              <a:rPr lang="en-GB" sz="900" dirty="0"/>
              <a:t>the needs of women who sex work and are more effective at supporting </a:t>
            </a:r>
            <a:r>
              <a:rPr lang="en-GB" sz="900" dirty="0" smtClean="0"/>
              <a:t>them</a:t>
            </a:r>
            <a:r>
              <a:rPr lang="en-GB" sz="900" dirty="0"/>
              <a:t/>
            </a:r>
            <a:br>
              <a:rPr lang="en-GB" sz="900" dirty="0"/>
            </a:br>
            <a:r>
              <a:rPr lang="en-GB" sz="900" dirty="0"/>
              <a:t/>
            </a:r>
            <a:br>
              <a:rPr lang="en-GB" sz="900" dirty="0"/>
            </a:br>
            <a:endParaRPr lang="en-GB" sz="900" dirty="0"/>
          </a:p>
        </p:txBody>
      </p:sp>
      <p:sp>
        <p:nvSpPr>
          <p:cNvPr id="2" name="Rectangle 1"/>
          <p:cNvSpPr/>
          <p:nvPr/>
        </p:nvSpPr>
        <p:spPr>
          <a:xfrm>
            <a:off x="205448" y="322598"/>
            <a:ext cx="1127242" cy="1566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 smtClean="0"/>
              <a:t>Women* </a:t>
            </a:r>
            <a:r>
              <a:rPr lang="en-GB" sz="900" dirty="0"/>
              <a:t>who are, have been or might become involved in sex </a:t>
            </a:r>
            <a:r>
              <a:rPr lang="en-GB" sz="900" dirty="0" smtClean="0"/>
              <a:t>work.</a:t>
            </a:r>
          </a:p>
          <a:p>
            <a:endParaRPr lang="en-GB" sz="900" dirty="0" smtClean="0"/>
          </a:p>
          <a:p>
            <a:r>
              <a:rPr lang="en-GB" sz="900" dirty="0" smtClean="0"/>
              <a:t>* We define women as people </a:t>
            </a:r>
            <a:r>
              <a:rPr lang="en-GB" sz="900" dirty="0"/>
              <a:t>who identify as women some or all of the time</a:t>
            </a:r>
          </a:p>
        </p:txBody>
      </p:sp>
      <p:sp>
        <p:nvSpPr>
          <p:cNvPr id="8" name="Rectangle 7"/>
          <p:cNvSpPr/>
          <p:nvPr/>
        </p:nvSpPr>
        <p:spPr>
          <a:xfrm>
            <a:off x="185734" y="2638425"/>
            <a:ext cx="1146956" cy="4005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900" b="1" dirty="0" smtClean="0">
                <a:solidFill>
                  <a:schemeClr val="tx1"/>
                </a:solidFill>
              </a:rPr>
              <a:t>Service Delivery</a:t>
            </a:r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Drop-in </a:t>
            </a:r>
            <a:r>
              <a:rPr lang="en-GB" sz="900" dirty="0"/>
              <a:t>centre </a:t>
            </a:r>
            <a:endParaRPr lang="en-GB" sz="900" dirty="0" smtClean="0"/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Van </a:t>
            </a:r>
            <a:r>
              <a:rPr lang="en-GB" sz="900" dirty="0"/>
              <a:t>outreach </a:t>
            </a:r>
            <a:endParaRPr lang="en-GB" sz="900" dirty="0" smtClean="0"/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Sexual health Clinic  </a:t>
            </a:r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Sauna outreach </a:t>
            </a:r>
            <a:endParaRPr lang="en-GB" sz="900" dirty="0"/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On </a:t>
            </a:r>
            <a:r>
              <a:rPr lang="en-GB" sz="900" dirty="0"/>
              <a:t>foot outreach </a:t>
            </a:r>
            <a:endParaRPr lang="en-GB" sz="900" dirty="0" smtClean="0"/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1:1 support</a:t>
            </a:r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Partnership work</a:t>
            </a:r>
          </a:p>
          <a:p>
            <a:pPr>
              <a:spcAft>
                <a:spcPts val="600"/>
              </a:spcAft>
            </a:pPr>
            <a:endParaRPr lang="en-GB" sz="900" b="1" dirty="0" smtClean="0">
              <a:solidFill>
                <a:schemeClr val="tx1"/>
              </a:solidFill>
            </a:endParaRPr>
          </a:p>
          <a:p>
            <a:r>
              <a:rPr lang="en-GB" sz="900" b="1" dirty="0" smtClean="0">
                <a:solidFill>
                  <a:schemeClr val="tx1"/>
                </a:solidFill>
              </a:rPr>
              <a:t>Involvement </a:t>
            </a:r>
            <a:r>
              <a:rPr lang="en-GB" sz="900" b="1" dirty="0">
                <a:solidFill>
                  <a:schemeClr val="tx1"/>
                </a:solidFill>
              </a:rPr>
              <a:t>&amp; Influence </a:t>
            </a:r>
            <a:endParaRPr lang="en-GB" sz="900" dirty="0"/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/>
              <a:t>Service user involvement </a:t>
            </a:r>
            <a:endParaRPr lang="en-GB" sz="900" dirty="0" smtClean="0"/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Strategic </a:t>
            </a:r>
            <a:r>
              <a:rPr lang="en-GB" sz="900" dirty="0"/>
              <a:t>influence </a:t>
            </a:r>
            <a:endParaRPr lang="en-GB" sz="900" dirty="0" smtClean="0"/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Training </a:t>
            </a:r>
            <a:endParaRPr lang="en-GB" sz="900" dirty="0"/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 smtClean="0"/>
              <a:t>Communications</a:t>
            </a:r>
          </a:p>
          <a:p>
            <a:pPr marL="72000" indent="-720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900" dirty="0"/>
          </a:p>
        </p:txBody>
      </p:sp>
      <p:sp>
        <p:nvSpPr>
          <p:cNvPr id="3" name="Rounded Rectangle 2"/>
          <p:cNvSpPr/>
          <p:nvPr/>
        </p:nvSpPr>
        <p:spPr>
          <a:xfrm>
            <a:off x="260249" y="2363135"/>
            <a:ext cx="898663" cy="27529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Activities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890443" y="26882"/>
            <a:ext cx="1119870" cy="27529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Outputs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345815" y="31141"/>
            <a:ext cx="1944802" cy="23706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Outcomes</a:t>
            </a:r>
            <a:endParaRPr lang="en-GB" sz="14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10376029" y="66420"/>
            <a:ext cx="1119870" cy="23706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Impact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05448" y="66420"/>
            <a:ext cx="1119870" cy="23706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Who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422204" y="2336845"/>
            <a:ext cx="2714762" cy="4435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900" b="1" dirty="0">
                <a:solidFill>
                  <a:schemeClr val="tx1"/>
                </a:solidFill>
              </a:rPr>
              <a:t>The </a:t>
            </a:r>
            <a:r>
              <a:rPr lang="en-GB" sz="900" b="1" dirty="0" smtClean="0">
                <a:solidFill>
                  <a:schemeClr val="tx1"/>
                </a:solidFill>
              </a:rPr>
              <a:t>staff, </a:t>
            </a:r>
            <a:r>
              <a:rPr lang="en-GB" sz="900" b="1" dirty="0">
                <a:solidFill>
                  <a:schemeClr val="tx1"/>
                </a:solidFill>
              </a:rPr>
              <a:t>volunteers </a:t>
            </a:r>
            <a:r>
              <a:rPr lang="en-GB" sz="900" b="1" dirty="0" smtClean="0">
                <a:solidFill>
                  <a:schemeClr val="tx1"/>
                </a:solidFill>
              </a:rPr>
              <a:t>and services at </a:t>
            </a:r>
            <a:r>
              <a:rPr lang="en-GB" sz="900" b="1" dirty="0">
                <a:solidFill>
                  <a:schemeClr val="tx1"/>
                </a:solidFill>
              </a:rPr>
              <a:t>MASH: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 smtClean="0"/>
              <a:t>consistent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C</a:t>
            </a:r>
            <a:r>
              <a:rPr lang="en-GB" sz="900" dirty="0" smtClean="0"/>
              <a:t>an </a:t>
            </a:r>
            <a:r>
              <a:rPr lang="en-GB" sz="900" dirty="0"/>
              <a:t>be </a:t>
            </a:r>
            <a:r>
              <a:rPr lang="en-GB" sz="900" dirty="0" smtClean="0"/>
              <a:t>trusted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Are free of charge</a:t>
            </a:r>
            <a:endParaRPr lang="en-GB" sz="900" dirty="0" smtClean="0"/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 smtClean="0"/>
              <a:t>non-judgemental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B</a:t>
            </a:r>
            <a:r>
              <a:rPr lang="en-GB" sz="900" dirty="0" smtClean="0"/>
              <a:t>uild </a:t>
            </a:r>
            <a:r>
              <a:rPr lang="en-GB" sz="900" dirty="0" smtClean="0"/>
              <a:t>positive </a:t>
            </a:r>
            <a:r>
              <a:rPr lang="en-GB" sz="900" dirty="0"/>
              <a:t>relationships with </a:t>
            </a:r>
            <a:r>
              <a:rPr lang="en-GB" sz="900" dirty="0" smtClean="0"/>
              <a:t>women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honest and </a:t>
            </a:r>
            <a:r>
              <a:rPr lang="en-GB" sz="900" dirty="0" smtClean="0"/>
              <a:t>transparent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able to challenge other </a:t>
            </a:r>
            <a:r>
              <a:rPr lang="en-GB" sz="900" dirty="0" smtClean="0"/>
              <a:t>organisations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D</a:t>
            </a:r>
            <a:r>
              <a:rPr lang="en-GB" sz="900" dirty="0" smtClean="0"/>
              <a:t>on't </a:t>
            </a:r>
            <a:r>
              <a:rPr lang="en-GB" sz="900" dirty="0" smtClean="0"/>
              <a:t>write people off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Have </a:t>
            </a:r>
            <a:r>
              <a:rPr lang="en-GB" sz="900" dirty="0"/>
              <a:t>no agenda </a:t>
            </a:r>
            <a:endParaRPr lang="en-GB" sz="900" dirty="0" smtClean="0"/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Are </a:t>
            </a:r>
            <a:r>
              <a:rPr lang="en-GB" sz="900" dirty="0"/>
              <a:t>not time </a:t>
            </a:r>
            <a:r>
              <a:rPr lang="en-GB" sz="900" dirty="0" smtClean="0"/>
              <a:t>limited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not </a:t>
            </a:r>
            <a:r>
              <a:rPr lang="en-GB" sz="900" dirty="0" smtClean="0"/>
              <a:t>statutory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Provide </a:t>
            </a:r>
            <a:r>
              <a:rPr lang="en-GB" sz="900" dirty="0"/>
              <a:t>autonomy and </a:t>
            </a:r>
            <a:r>
              <a:rPr lang="en-GB" sz="900" dirty="0" smtClean="0"/>
              <a:t>choice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Are </a:t>
            </a:r>
            <a:r>
              <a:rPr lang="en-GB" sz="900" dirty="0" smtClean="0"/>
              <a:t>trauma-informed and gender-informed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holistic 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Don't </a:t>
            </a:r>
            <a:r>
              <a:rPr lang="en-GB" sz="900" dirty="0"/>
              <a:t>turn people </a:t>
            </a:r>
            <a:r>
              <a:rPr lang="en-GB" sz="900" dirty="0" smtClean="0"/>
              <a:t>away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located in the </a:t>
            </a:r>
            <a:r>
              <a:rPr lang="en-GB" sz="900" dirty="0" smtClean="0"/>
              <a:t>beat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open at accessible </a:t>
            </a:r>
            <a:r>
              <a:rPr lang="en-GB" sz="900" dirty="0" smtClean="0"/>
              <a:t>times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based on what women want / have fed </a:t>
            </a:r>
            <a:r>
              <a:rPr lang="en-GB" sz="900" dirty="0" smtClean="0"/>
              <a:t>back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Are </a:t>
            </a:r>
            <a:r>
              <a:rPr lang="en-GB" sz="900" dirty="0" smtClean="0"/>
              <a:t>safe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H</a:t>
            </a:r>
            <a:r>
              <a:rPr lang="en-GB" sz="900" dirty="0" smtClean="0"/>
              <a:t>ave </a:t>
            </a:r>
            <a:r>
              <a:rPr lang="en-GB" sz="900" dirty="0"/>
              <a:t>clear </a:t>
            </a:r>
            <a:r>
              <a:rPr lang="en-GB" sz="900" dirty="0" smtClean="0"/>
              <a:t>boundaries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 smtClean="0"/>
              <a:t>Are </a:t>
            </a:r>
            <a:r>
              <a:rPr lang="en-GB" sz="900" dirty="0" smtClean="0"/>
              <a:t>person-centred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proactive about reaching </a:t>
            </a:r>
            <a:r>
              <a:rPr lang="en-GB" sz="900" dirty="0" smtClean="0"/>
              <a:t>women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H</a:t>
            </a:r>
            <a:r>
              <a:rPr lang="en-GB" sz="900" dirty="0" smtClean="0"/>
              <a:t>ave </a:t>
            </a:r>
            <a:r>
              <a:rPr lang="en-GB" sz="900" dirty="0" smtClean="0"/>
              <a:t>a good reputation with women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W</a:t>
            </a:r>
            <a:r>
              <a:rPr lang="en-GB" sz="900" dirty="0" smtClean="0"/>
              <a:t>ork </a:t>
            </a:r>
            <a:r>
              <a:rPr lang="en-GB" sz="900" dirty="0" smtClean="0"/>
              <a:t>in partnership with other services</a:t>
            </a:r>
            <a:endParaRPr lang="en-GB" sz="900" dirty="0"/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</a:t>
            </a:r>
            <a:r>
              <a:rPr lang="en-GB" sz="900" dirty="0" smtClean="0"/>
              <a:t>ecognise </a:t>
            </a:r>
            <a:r>
              <a:rPr lang="en-GB" sz="900" dirty="0"/>
              <a:t>that recovery isn't linear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creative and adaptable in their approach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robust and tenacious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A</a:t>
            </a:r>
            <a:r>
              <a:rPr lang="en-GB" sz="900" dirty="0" smtClean="0"/>
              <a:t>re </a:t>
            </a:r>
            <a:r>
              <a:rPr lang="en-GB" sz="900" dirty="0"/>
              <a:t>knowledgeable and </a:t>
            </a:r>
            <a:r>
              <a:rPr lang="en-GB" sz="900" dirty="0" smtClean="0"/>
              <a:t>experienced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U</a:t>
            </a:r>
            <a:r>
              <a:rPr lang="en-GB" sz="900" dirty="0" smtClean="0"/>
              <a:t>se </a:t>
            </a:r>
            <a:r>
              <a:rPr lang="en-GB" sz="900" dirty="0" smtClean="0"/>
              <a:t>a harm reduction approach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en-GB" sz="900" dirty="0"/>
              <a:t>R</a:t>
            </a:r>
            <a:r>
              <a:rPr lang="en-GB" sz="900" smtClean="0"/>
              <a:t>ecognise </a:t>
            </a:r>
            <a:r>
              <a:rPr lang="en-GB" sz="900" dirty="0" smtClean="0"/>
              <a:t>intersectional needs and validate women’s unique experiences</a:t>
            </a:r>
            <a:r>
              <a:rPr lang="en-GB" sz="900" dirty="0"/>
              <a:t/>
            </a:r>
            <a:br>
              <a:rPr lang="en-GB" sz="900" dirty="0"/>
            </a:br>
            <a:endParaRPr lang="en-GB" sz="900" dirty="0"/>
          </a:p>
        </p:txBody>
      </p:sp>
      <p:sp>
        <p:nvSpPr>
          <p:cNvPr id="19" name="Rounded Rectangle 18"/>
          <p:cNvSpPr/>
          <p:nvPr/>
        </p:nvSpPr>
        <p:spPr>
          <a:xfrm>
            <a:off x="10376029" y="2077976"/>
            <a:ext cx="1196328" cy="28515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Assumptions 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630908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783</Words>
  <Application>Microsoft Office PowerPoint</Application>
  <PresentationFormat>Widescreen</PresentationFormat>
  <Paragraphs>204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Bee Evans</dc:creator>
  <cp:lastModifiedBy>Bee Evans</cp:lastModifiedBy>
  <cp:revision>48</cp:revision>
  <dcterms:created xsi:type="dcterms:W3CDTF">2022-08-16T12:50:37Z</dcterms:created>
  <dcterms:modified xsi:type="dcterms:W3CDTF">2022-10-13T09:08:24Z</dcterms:modified>
</cp:coreProperties>
</file>