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Lst>
  <p:notesMasterIdLst>
    <p:notesMasterId r:id="rId15"/>
  </p:notesMasterIdLst>
  <p:sldIdLst>
    <p:sldId id="278" r:id="rId7"/>
    <p:sldId id="275" r:id="rId8"/>
    <p:sldId id="277" r:id="rId9"/>
    <p:sldId id="270" r:id="rId10"/>
    <p:sldId id="264" r:id="rId11"/>
    <p:sldId id="266" r:id="rId12"/>
    <p:sldId id="269" r:id="rId13"/>
    <p:sldId id="268" r:id="rId14"/>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7BF308-F0E2-6AB2-F56D-493EEC7465D2}" name="Say Kate PROFESSIONAL SERVICES DWP COMMUNICATIONS" initials="SC" userId="S::kate.say@dwp.gov.uk::9854bc48-45d1-4f9a-b156-c4fc58bd97cd" providerId="AD"/>
  <p188:author id="{8CB02528-F3CC-26DE-26BB-7FE8C5853027}" name="Hudson Gillian Communications Directorate" initials="HD" userId="S::gillian.hudson@dwp.gov.uk::fb41349b-b485-408e-ba6a-50e20b16b3a0" providerId="AD"/>
  <p188:author id="{5BCE7728-D4B9-92B9-2AE5-26A5118DEB01}" name="Terry Chris DWP CAXTON HOUSE" initials="TH" userId="S::chris.terry@dwp.gov.uk::65b0d601-83db-4447-baec-b164967e29ff" providerId="AD"/>
  <p188:author id="{20A2C22D-372F-363F-F03D-604758DA51DB}" name="Harvey Laurence DWP DWP COMMUNICATIONS" initials="HC" userId="S::laurence.harvey@dwp.gov.uk::8a8aa511-6ca3-49ad-83df-d9f38a9dec12" providerId="AD"/>
  <p188:author id="{F26F954E-21E1-58C0-19E6-01714845F7A0}" name="Bailey Tom DWP DWP COMMUNICATIONS" initials="BC" userId="S::tom.bailey1@dwp.gov.uk::44927b44-8cab-4543-933b-a1aee2d98729" providerId="AD"/>
  <p188:author id="{7189E24E-9891-781E-FE9E-0908D132AA69}" name="Storey Mark DWP COMMUNICATIONS DIRECTORATE" initials="SD" userId="S::mark.storey@dwp.gov.uk::1aeac2a3-040f-45ca-89c9-6959a109d5fc" providerId="AD"/>
  <p188:author id="{80C21A6B-537C-36A7-15CD-C85A2B38E1BF}" name="Gosney Helen DWP SHEFFIELD HARTSHEAD SQUARE" initials="GS" userId="S::helen.gosney@dwp.gov.uk::6cd8edde-0239-4ee2-82d1-6e91c4de9a10" providerId="AD"/>
  <p188:author id="{A10A2872-F34F-4F3A-3AE2-46E37D30DEF4}" name="Hoyal Johanna POLICY GROUP LABOUR MARKET" initials="HM" userId="S::johanna.hoyal@dwp.gov.uk::3ba81df8-04fc-4130-8f98-31e035ed4797" providerId="AD"/>
  <p188:author id="{AF1A6FBA-A9CE-493A-795D-1F0FB42FCBB3}" name="Smith Jenni DWP COMMUNICATIONS" initials="SC" userId="S::jenni.smith1@dwp.gov.uk::b6c51488-260b-4880-870f-aec46798fa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avid Mortimer DWP Claimant Communications Unit" initials="DU" lastIdx="3" clrIdx="6">
    <p:extLst>
      <p:ext uri="{19B8F6BF-5375-455C-9EA6-DF929625EA0E}">
        <p15:presenceInfo xmlns:p15="http://schemas.microsoft.com/office/powerpoint/2012/main" userId="S::david.mortimer@dwp.gov.uk::677b5b91-fac7-47d3-8785-9a222ef20066" providerId="AD"/>
      </p:ext>
    </p:extLst>
  </p:cmAuthor>
  <p:cmAuthor id="1" name="Andrews Sally POLICY GROUP Pensioner Benefits, Carers Allowance  Up-rating" initials="ASPGPBCAUr" lastIdx="6" clrIdx="0">
    <p:extLst>
      <p:ext uri="{19B8F6BF-5375-455C-9EA6-DF929625EA0E}">
        <p15:presenceInfo xmlns:p15="http://schemas.microsoft.com/office/powerpoint/2012/main" userId="S::SALLY.ANDREWS@DWP.GOV.UK::10bb326f-0270-42c0-bba5-25aa64a6adbf" providerId="AD"/>
      </p:ext>
    </p:extLst>
  </p:cmAuthor>
  <p:cmAuthor id="8" name="Soane Alisa DWP Communications" initials="SC" lastIdx="6" clrIdx="7">
    <p:extLst>
      <p:ext uri="{19B8F6BF-5375-455C-9EA6-DF929625EA0E}">
        <p15:presenceInfo xmlns:p15="http://schemas.microsoft.com/office/powerpoint/2012/main" userId="S::alisa.soane@dwp.gov.uk::2c111b97-b1f4-4eb8-acec-78a123035511" providerId="AD"/>
      </p:ext>
    </p:extLst>
  </p:cmAuthor>
  <p:cmAuthor id="2" name="Harvey Laurence DWP DWP COMMUNICATIONS" initials="HLDDC" lastIdx="7" clrIdx="1">
    <p:extLst>
      <p:ext uri="{19B8F6BF-5375-455C-9EA6-DF929625EA0E}">
        <p15:presenceInfo xmlns:p15="http://schemas.microsoft.com/office/powerpoint/2012/main" userId="S::LAURENCE.HARVEY@DWP.GOV.UK::8a8aa511-6ca3-49ad-83df-d9f38a9dec12" providerId="AD"/>
      </p:ext>
    </p:extLst>
  </p:cmAuthor>
  <p:cmAuthor id="3" name="Hoyal Johanna POLICY GROUP LABOUR MARKET" initials="HJPGLM" lastIdx="4" clrIdx="2">
    <p:extLst>
      <p:ext uri="{19B8F6BF-5375-455C-9EA6-DF929625EA0E}">
        <p15:presenceInfo xmlns:p15="http://schemas.microsoft.com/office/powerpoint/2012/main" userId="S::JOHANNA.HOYAL@DWP.GOV.UK::3ba81df8-04fc-4130-8f98-31e035ed4797" providerId="AD"/>
      </p:ext>
    </p:extLst>
  </p:cmAuthor>
  <p:cmAuthor id="4" name="Pryce Dave POLICY GROUP Up-rating and Pensioner Benefits" initials="PB" lastIdx="2" clrIdx="3">
    <p:extLst>
      <p:ext uri="{19B8F6BF-5375-455C-9EA6-DF929625EA0E}">
        <p15:presenceInfo xmlns:p15="http://schemas.microsoft.com/office/powerpoint/2012/main" userId="S::dave.pryce@dwp.gov.uk::d0ee91d5-98fc-4796-ad24-d2fc4e23ff5d" providerId="AD"/>
      </p:ext>
    </p:extLst>
  </p:cmAuthor>
  <p:cmAuthor id="5" name="Soane Alisa DWP COMMUNICATIONS" initials="AS" lastIdx="2" clrIdx="4">
    <p:extLst>
      <p:ext uri="{19B8F6BF-5375-455C-9EA6-DF929625EA0E}">
        <p15:presenceInfo xmlns:p15="http://schemas.microsoft.com/office/powerpoint/2012/main" userId="Soane Alisa DWP COMMUNICATIONS" providerId="None"/>
      </p:ext>
    </p:extLst>
  </p:cmAuthor>
  <p:cmAuthor id="6" name="Bailey Tom DWP DWP COMMUNICATIONS" initials="BC" lastIdx="2" clrIdx="5">
    <p:extLst>
      <p:ext uri="{19B8F6BF-5375-455C-9EA6-DF929625EA0E}">
        <p15:presenceInfo xmlns:p15="http://schemas.microsoft.com/office/powerpoint/2012/main" userId="S::tom.bailey1@dwp.gov.uk::44927b44-8cab-4543-933b-a1aee2d987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61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077EFD-09AB-41CA-A6A6-6B504273958A}" v="460" dt="2022-07-07T09:54:09.375"/>
    <p1510:client id="{14F86B35-4FF2-9933-F54D-92BEC7D93EF0}" v="25" dt="2022-07-07T07:09:29.352"/>
    <p1510:client id="{30723CFF-37D6-986C-920B-AC3D07AF9C35}" v="52" dt="2022-07-07T12:57:07.558"/>
    <p1510:client id="{4B23F646-185E-058B-B686-8B6D04F9DF82}" v="2" dt="2022-07-06T17:13:21.708"/>
    <p1510:client id="{63BA027C-07E0-E09E-172A-1D4B7FDE275B}" v="25" dt="2022-07-07T13:31:52.930"/>
    <p1510:client id="{643253D0-8C2A-EB02-3915-356E640530FD}" v="116" dt="2022-07-06T15:25:48.411"/>
    <p1510:client id="{69187C2A-1D05-08A5-3D08-5EF10C580BA4}" v="3" dt="2022-07-07T13:46:11.894"/>
    <p1510:client id="{760F4A40-662D-4019-A7DB-327435D4DD14}" v="3" dt="2022-07-07T09:02:33.984"/>
    <p1510:client id="{794C4741-F810-A38B-CD96-5DB39A18E083}" v="452" dt="2022-07-06T15:20:39.903"/>
    <p1510:client id="{84CEDFEE-61CF-DAF0-E2BC-8A7CC51BB25F}" v="73" dt="2022-07-07T14:21:35.633"/>
    <p1510:client id="{880A60F5-37BA-81D8-1D2F-7403275ABF4C}" v="7" dt="2022-07-07T16:12:19.622"/>
    <p1510:client id="{8FCAADCC-6A86-446D-90F4-774A7C27E24D}" v="831" dt="2022-07-07T14:22:33.249"/>
    <p1510:client id="{90688C6D-A44D-2AF7-E68B-B2D2DA90B2AE}" v="81" dt="2022-07-07T15:53:01.133"/>
    <p1510:client id="{C2C0BC38-14B6-0E52-80CE-A350A3A06F78}" v="43" dt="2022-07-07T08:00:10.089"/>
    <p1510:client id="{C699879D-2AA4-B9C1-7D7F-D917907E5CAA}" v="22" dt="2022-07-07T12:59:49.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BA945-7F42-416D-9280-E2EA07166CCA}" type="datetimeFigureOut">
              <a:rPr lang="en-GB" smtClean="0"/>
              <a:t>08/08/2022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990370-4406-4D65-98BE-48966BA8EE66}" type="slidenum">
              <a:rPr lang="en-GB" smtClean="0"/>
              <a:t>‹#›</a:t>
            </a:fld>
            <a:endParaRPr lang="en-GB"/>
          </a:p>
        </p:txBody>
      </p:sp>
    </p:spTree>
    <p:extLst>
      <p:ext uri="{BB962C8B-B14F-4D97-AF65-F5344CB8AC3E}">
        <p14:creationId xmlns:p14="http://schemas.microsoft.com/office/powerpoint/2010/main" val="115142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DC83-2A91-4FA0-9A45-91FCFC645E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A2EC2B-EDD7-475B-B7D1-CC8F418317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E78E388-4FE9-4E80-85BB-73BC69313A09}"/>
              </a:ext>
            </a:extLst>
          </p:cNvPr>
          <p:cNvSpPr>
            <a:spLocks noGrp="1"/>
          </p:cNvSpPr>
          <p:nvPr>
            <p:ph type="dt" sz="half" idx="10"/>
          </p:nvPr>
        </p:nvSpPr>
        <p:spPr/>
        <p:txBody>
          <a:bodyPr/>
          <a:lstStyle/>
          <a:p>
            <a:fld id="{8A6BA611-D1FC-4576-8C8E-FE9847E25C83}" type="datetimeFigureOut">
              <a:rPr lang="en-GB" smtClean="0"/>
              <a:t>08/08/2022</a:t>
            </a:fld>
            <a:endParaRPr lang="en-GB"/>
          </a:p>
        </p:txBody>
      </p:sp>
      <p:sp>
        <p:nvSpPr>
          <p:cNvPr id="5" name="Footer Placeholder 4">
            <a:extLst>
              <a:ext uri="{FF2B5EF4-FFF2-40B4-BE49-F238E27FC236}">
                <a16:creationId xmlns:a16="http://schemas.microsoft.com/office/drawing/2014/main" id="{092FFCAA-DC35-4B0E-B92D-142D82AE9D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12AAC-EE09-4EE2-BA30-986BC4733E28}"/>
              </a:ext>
            </a:extLst>
          </p:cNvPr>
          <p:cNvSpPr>
            <a:spLocks noGrp="1"/>
          </p:cNvSpPr>
          <p:nvPr>
            <p:ph type="sldNum" sz="quarter" idx="12"/>
          </p:nvPr>
        </p:nvSpPr>
        <p:spPr/>
        <p:txBody>
          <a:bodyPr/>
          <a:lstStyle/>
          <a:p>
            <a:fld id="{A4EF6F4A-241B-45FA-8943-3FFDF28A9336}" type="slidenum">
              <a:rPr lang="en-GB" smtClean="0"/>
              <a:t>‹#›</a:t>
            </a:fld>
            <a:endParaRPr lang="en-GB"/>
          </a:p>
        </p:txBody>
      </p:sp>
    </p:spTree>
    <p:extLst>
      <p:ext uri="{BB962C8B-B14F-4D97-AF65-F5344CB8AC3E}">
        <p14:creationId xmlns:p14="http://schemas.microsoft.com/office/powerpoint/2010/main" val="2162556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1AFC-80F2-4BBC-B881-B449B2CA2C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031E45-B95F-4EFB-887B-EB30C48267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0790EF-043E-4C94-B1E8-E7BEB6BE96D9}"/>
              </a:ext>
            </a:extLst>
          </p:cNvPr>
          <p:cNvSpPr>
            <a:spLocks noGrp="1"/>
          </p:cNvSpPr>
          <p:nvPr>
            <p:ph type="dt" sz="half" idx="10"/>
          </p:nvPr>
        </p:nvSpPr>
        <p:spPr/>
        <p:txBody>
          <a:bodyPr/>
          <a:lstStyle/>
          <a:p>
            <a:fld id="{8A6BA611-D1FC-4576-8C8E-FE9847E25C83}" type="datetimeFigureOut">
              <a:rPr lang="en-GB" smtClean="0"/>
              <a:t>08/08/2022</a:t>
            </a:fld>
            <a:endParaRPr lang="en-GB"/>
          </a:p>
        </p:txBody>
      </p:sp>
      <p:sp>
        <p:nvSpPr>
          <p:cNvPr id="5" name="Footer Placeholder 4">
            <a:extLst>
              <a:ext uri="{FF2B5EF4-FFF2-40B4-BE49-F238E27FC236}">
                <a16:creationId xmlns:a16="http://schemas.microsoft.com/office/drawing/2014/main" id="{0506CA23-E8BE-4AAD-99E4-00DF3FA9F0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0CC6B6-412F-4DF7-8894-515921CD988D}"/>
              </a:ext>
            </a:extLst>
          </p:cNvPr>
          <p:cNvSpPr>
            <a:spLocks noGrp="1"/>
          </p:cNvSpPr>
          <p:nvPr>
            <p:ph type="sldNum" sz="quarter" idx="12"/>
          </p:nvPr>
        </p:nvSpPr>
        <p:spPr/>
        <p:txBody>
          <a:bodyPr/>
          <a:lstStyle/>
          <a:p>
            <a:fld id="{A4EF6F4A-241B-45FA-8943-3FFDF28A9336}" type="slidenum">
              <a:rPr lang="en-GB" smtClean="0"/>
              <a:t>‹#›</a:t>
            </a:fld>
            <a:endParaRPr lang="en-GB"/>
          </a:p>
        </p:txBody>
      </p:sp>
    </p:spTree>
    <p:extLst>
      <p:ext uri="{BB962C8B-B14F-4D97-AF65-F5344CB8AC3E}">
        <p14:creationId xmlns:p14="http://schemas.microsoft.com/office/powerpoint/2010/main" val="1988349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0051C-D57A-4E08-94B3-68F31221A6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BC34A42-AE36-4450-B4CE-0AF2C9B8AF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4776B7-5B5A-4B4E-AE28-BBD6514C3D0D}"/>
              </a:ext>
            </a:extLst>
          </p:cNvPr>
          <p:cNvSpPr>
            <a:spLocks noGrp="1"/>
          </p:cNvSpPr>
          <p:nvPr>
            <p:ph type="dt" sz="half" idx="10"/>
          </p:nvPr>
        </p:nvSpPr>
        <p:spPr/>
        <p:txBody>
          <a:bodyPr/>
          <a:lstStyle/>
          <a:p>
            <a:fld id="{8A6BA611-D1FC-4576-8C8E-FE9847E25C83}" type="datetimeFigureOut">
              <a:rPr lang="en-GB" smtClean="0"/>
              <a:t>08/08/2022</a:t>
            </a:fld>
            <a:endParaRPr lang="en-GB"/>
          </a:p>
        </p:txBody>
      </p:sp>
      <p:sp>
        <p:nvSpPr>
          <p:cNvPr id="5" name="Footer Placeholder 4">
            <a:extLst>
              <a:ext uri="{FF2B5EF4-FFF2-40B4-BE49-F238E27FC236}">
                <a16:creationId xmlns:a16="http://schemas.microsoft.com/office/drawing/2014/main" id="{26B5C5E9-08CC-4CB7-9019-669FDB15B6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96F4B2-80A7-4A66-9CE0-32EE01B17DDF}"/>
              </a:ext>
            </a:extLst>
          </p:cNvPr>
          <p:cNvSpPr>
            <a:spLocks noGrp="1"/>
          </p:cNvSpPr>
          <p:nvPr>
            <p:ph type="sldNum" sz="quarter" idx="12"/>
          </p:nvPr>
        </p:nvSpPr>
        <p:spPr/>
        <p:txBody>
          <a:bodyPr/>
          <a:lstStyle/>
          <a:p>
            <a:fld id="{A4EF6F4A-241B-45FA-8943-3FFDF28A9336}" type="slidenum">
              <a:rPr lang="en-GB" smtClean="0"/>
              <a:t>‹#›</a:t>
            </a:fld>
            <a:endParaRPr lang="en-GB"/>
          </a:p>
        </p:txBody>
      </p:sp>
    </p:spTree>
    <p:extLst>
      <p:ext uri="{BB962C8B-B14F-4D97-AF65-F5344CB8AC3E}">
        <p14:creationId xmlns:p14="http://schemas.microsoft.com/office/powerpoint/2010/main" val="3947457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7D3EB-5FE2-4740-BBCF-DA4434151A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ADE84E-EB00-4835-8357-35AB2C54C2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D76881-F5D2-4E9C-B63E-3B1DC2C07A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341CAB2-0C5A-4B4B-AF60-E3FBF75FBDBC}"/>
              </a:ext>
            </a:extLst>
          </p:cNvPr>
          <p:cNvSpPr>
            <a:spLocks noGrp="1"/>
          </p:cNvSpPr>
          <p:nvPr>
            <p:ph type="dt" sz="half" idx="10"/>
          </p:nvPr>
        </p:nvSpPr>
        <p:spPr/>
        <p:txBody>
          <a:bodyPr/>
          <a:lstStyle/>
          <a:p>
            <a:fld id="{8A6BA611-D1FC-4576-8C8E-FE9847E25C83}" type="datetimeFigureOut">
              <a:rPr lang="en-GB" smtClean="0"/>
              <a:t>08/08/2022</a:t>
            </a:fld>
            <a:endParaRPr lang="en-GB"/>
          </a:p>
        </p:txBody>
      </p:sp>
      <p:sp>
        <p:nvSpPr>
          <p:cNvPr id="6" name="Footer Placeholder 5">
            <a:extLst>
              <a:ext uri="{FF2B5EF4-FFF2-40B4-BE49-F238E27FC236}">
                <a16:creationId xmlns:a16="http://schemas.microsoft.com/office/drawing/2014/main" id="{37F343B1-7487-4004-9904-8B40D6B1FA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A1F5D4-F818-41E3-B453-125D3B1920A2}"/>
              </a:ext>
            </a:extLst>
          </p:cNvPr>
          <p:cNvSpPr>
            <a:spLocks noGrp="1"/>
          </p:cNvSpPr>
          <p:nvPr>
            <p:ph type="sldNum" sz="quarter" idx="12"/>
          </p:nvPr>
        </p:nvSpPr>
        <p:spPr/>
        <p:txBody>
          <a:bodyPr/>
          <a:lstStyle/>
          <a:p>
            <a:fld id="{A4EF6F4A-241B-45FA-8943-3FFDF28A9336}" type="slidenum">
              <a:rPr lang="en-GB" smtClean="0"/>
              <a:t>‹#›</a:t>
            </a:fld>
            <a:endParaRPr lang="en-GB"/>
          </a:p>
        </p:txBody>
      </p:sp>
    </p:spTree>
    <p:extLst>
      <p:ext uri="{BB962C8B-B14F-4D97-AF65-F5344CB8AC3E}">
        <p14:creationId xmlns:p14="http://schemas.microsoft.com/office/powerpoint/2010/main" val="3075132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CE000-8ED3-4E1C-9B43-15ABFB6362D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85CDE3-E54C-4C7B-B97B-10E017618A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1705E8-EE72-4D52-8430-E7615FC0E2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0CFE6E-9C9B-4829-9A19-1841FE39A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CAFF06-DE5C-4531-A185-93CBDE4C53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A25331-84C0-4A6E-9B66-B2E4C3A6DD22}"/>
              </a:ext>
            </a:extLst>
          </p:cNvPr>
          <p:cNvSpPr>
            <a:spLocks noGrp="1"/>
          </p:cNvSpPr>
          <p:nvPr>
            <p:ph type="dt" sz="half" idx="10"/>
          </p:nvPr>
        </p:nvSpPr>
        <p:spPr/>
        <p:txBody>
          <a:bodyPr/>
          <a:lstStyle/>
          <a:p>
            <a:fld id="{8A6BA611-D1FC-4576-8C8E-FE9847E25C83}" type="datetimeFigureOut">
              <a:rPr lang="en-GB" smtClean="0"/>
              <a:t>08/08/2022</a:t>
            </a:fld>
            <a:endParaRPr lang="en-GB"/>
          </a:p>
        </p:txBody>
      </p:sp>
      <p:sp>
        <p:nvSpPr>
          <p:cNvPr id="8" name="Footer Placeholder 7">
            <a:extLst>
              <a:ext uri="{FF2B5EF4-FFF2-40B4-BE49-F238E27FC236}">
                <a16:creationId xmlns:a16="http://schemas.microsoft.com/office/drawing/2014/main" id="{D0B1B6C4-955D-4322-92C9-91713FB8A7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8E8584-B191-4178-89BE-25FA8D473597}"/>
              </a:ext>
            </a:extLst>
          </p:cNvPr>
          <p:cNvSpPr>
            <a:spLocks noGrp="1"/>
          </p:cNvSpPr>
          <p:nvPr>
            <p:ph type="sldNum" sz="quarter" idx="12"/>
          </p:nvPr>
        </p:nvSpPr>
        <p:spPr/>
        <p:txBody>
          <a:bodyPr/>
          <a:lstStyle/>
          <a:p>
            <a:fld id="{A4EF6F4A-241B-45FA-8943-3FFDF28A9336}" type="slidenum">
              <a:rPr lang="en-GB" smtClean="0"/>
              <a:t>‹#›</a:t>
            </a:fld>
            <a:endParaRPr lang="en-GB"/>
          </a:p>
        </p:txBody>
      </p:sp>
    </p:spTree>
    <p:extLst>
      <p:ext uri="{BB962C8B-B14F-4D97-AF65-F5344CB8AC3E}">
        <p14:creationId xmlns:p14="http://schemas.microsoft.com/office/powerpoint/2010/main" val="1794162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9DA9A-DBAE-4F18-B192-0C76ED1AA5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FC151B6-94FB-4BCD-A65B-B08AD7FDAA40}"/>
              </a:ext>
            </a:extLst>
          </p:cNvPr>
          <p:cNvSpPr>
            <a:spLocks noGrp="1"/>
          </p:cNvSpPr>
          <p:nvPr>
            <p:ph type="dt" sz="half" idx="10"/>
          </p:nvPr>
        </p:nvSpPr>
        <p:spPr/>
        <p:txBody>
          <a:bodyPr/>
          <a:lstStyle/>
          <a:p>
            <a:fld id="{8A6BA611-D1FC-4576-8C8E-FE9847E25C83}" type="datetimeFigureOut">
              <a:rPr lang="en-GB" smtClean="0"/>
              <a:t>08/08/2022</a:t>
            </a:fld>
            <a:endParaRPr lang="en-GB"/>
          </a:p>
        </p:txBody>
      </p:sp>
      <p:sp>
        <p:nvSpPr>
          <p:cNvPr id="4" name="Footer Placeholder 3">
            <a:extLst>
              <a:ext uri="{FF2B5EF4-FFF2-40B4-BE49-F238E27FC236}">
                <a16:creationId xmlns:a16="http://schemas.microsoft.com/office/drawing/2014/main" id="{D4B36A10-D4D3-4EE7-AFF5-599C57ABEB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9AEF77-465F-46F0-8B01-34B264E55B86}"/>
              </a:ext>
            </a:extLst>
          </p:cNvPr>
          <p:cNvSpPr>
            <a:spLocks noGrp="1"/>
          </p:cNvSpPr>
          <p:nvPr>
            <p:ph type="sldNum" sz="quarter" idx="12"/>
          </p:nvPr>
        </p:nvSpPr>
        <p:spPr/>
        <p:txBody>
          <a:bodyPr/>
          <a:lstStyle/>
          <a:p>
            <a:fld id="{A4EF6F4A-241B-45FA-8943-3FFDF28A9336}" type="slidenum">
              <a:rPr lang="en-GB" smtClean="0"/>
              <a:t>‹#›</a:t>
            </a:fld>
            <a:endParaRPr lang="en-GB"/>
          </a:p>
        </p:txBody>
      </p:sp>
    </p:spTree>
    <p:extLst>
      <p:ext uri="{BB962C8B-B14F-4D97-AF65-F5344CB8AC3E}">
        <p14:creationId xmlns:p14="http://schemas.microsoft.com/office/powerpoint/2010/main" val="2223832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ECF0B5-4FF2-430B-9B0B-7979E00BA24E}"/>
              </a:ext>
            </a:extLst>
          </p:cNvPr>
          <p:cNvSpPr>
            <a:spLocks noGrp="1"/>
          </p:cNvSpPr>
          <p:nvPr>
            <p:ph type="dt" sz="half" idx="10"/>
          </p:nvPr>
        </p:nvSpPr>
        <p:spPr/>
        <p:txBody>
          <a:bodyPr/>
          <a:lstStyle/>
          <a:p>
            <a:fld id="{8A6BA611-D1FC-4576-8C8E-FE9847E25C83}" type="datetimeFigureOut">
              <a:rPr lang="en-GB" smtClean="0"/>
              <a:t>08/08/2022</a:t>
            </a:fld>
            <a:endParaRPr lang="en-GB"/>
          </a:p>
        </p:txBody>
      </p:sp>
      <p:sp>
        <p:nvSpPr>
          <p:cNvPr id="3" name="Footer Placeholder 2">
            <a:extLst>
              <a:ext uri="{FF2B5EF4-FFF2-40B4-BE49-F238E27FC236}">
                <a16:creationId xmlns:a16="http://schemas.microsoft.com/office/drawing/2014/main" id="{B61FBAED-90BD-497E-A92F-B56CA20F368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DD505F8-599C-4F9B-9752-56CA6A57C557}"/>
              </a:ext>
            </a:extLst>
          </p:cNvPr>
          <p:cNvSpPr>
            <a:spLocks noGrp="1"/>
          </p:cNvSpPr>
          <p:nvPr>
            <p:ph type="sldNum" sz="quarter" idx="12"/>
          </p:nvPr>
        </p:nvSpPr>
        <p:spPr/>
        <p:txBody>
          <a:bodyPr/>
          <a:lstStyle/>
          <a:p>
            <a:fld id="{A4EF6F4A-241B-45FA-8943-3FFDF28A9336}" type="slidenum">
              <a:rPr lang="en-GB" smtClean="0"/>
              <a:t>‹#›</a:t>
            </a:fld>
            <a:endParaRPr lang="en-GB"/>
          </a:p>
        </p:txBody>
      </p:sp>
    </p:spTree>
    <p:extLst>
      <p:ext uri="{BB962C8B-B14F-4D97-AF65-F5344CB8AC3E}">
        <p14:creationId xmlns:p14="http://schemas.microsoft.com/office/powerpoint/2010/main" val="3389607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7B952-B6AB-4507-BB64-C6DEB1839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AB1F10-03FC-4D5F-AEF7-543522E992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D7BDB7C-46F1-4473-AC4A-58F56F751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0850A-CAB2-49B8-A1E1-2F4D4926BD27}"/>
              </a:ext>
            </a:extLst>
          </p:cNvPr>
          <p:cNvSpPr>
            <a:spLocks noGrp="1"/>
          </p:cNvSpPr>
          <p:nvPr>
            <p:ph type="dt" sz="half" idx="10"/>
          </p:nvPr>
        </p:nvSpPr>
        <p:spPr/>
        <p:txBody>
          <a:bodyPr/>
          <a:lstStyle/>
          <a:p>
            <a:fld id="{8A6BA611-D1FC-4576-8C8E-FE9847E25C83}" type="datetimeFigureOut">
              <a:rPr lang="en-GB" smtClean="0"/>
              <a:t>08/08/2022</a:t>
            </a:fld>
            <a:endParaRPr lang="en-GB"/>
          </a:p>
        </p:txBody>
      </p:sp>
      <p:sp>
        <p:nvSpPr>
          <p:cNvPr id="6" name="Footer Placeholder 5">
            <a:extLst>
              <a:ext uri="{FF2B5EF4-FFF2-40B4-BE49-F238E27FC236}">
                <a16:creationId xmlns:a16="http://schemas.microsoft.com/office/drawing/2014/main" id="{EAC86218-D46A-4B6A-B2CD-C047176E39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07EFBC-5D0D-4027-B009-EA078EC4F61F}"/>
              </a:ext>
            </a:extLst>
          </p:cNvPr>
          <p:cNvSpPr>
            <a:spLocks noGrp="1"/>
          </p:cNvSpPr>
          <p:nvPr>
            <p:ph type="sldNum" sz="quarter" idx="12"/>
          </p:nvPr>
        </p:nvSpPr>
        <p:spPr/>
        <p:txBody>
          <a:bodyPr/>
          <a:lstStyle/>
          <a:p>
            <a:fld id="{A4EF6F4A-241B-45FA-8943-3FFDF28A9336}" type="slidenum">
              <a:rPr lang="en-GB" smtClean="0"/>
              <a:t>‹#›</a:t>
            </a:fld>
            <a:endParaRPr lang="en-GB"/>
          </a:p>
        </p:txBody>
      </p:sp>
    </p:spTree>
    <p:extLst>
      <p:ext uri="{BB962C8B-B14F-4D97-AF65-F5344CB8AC3E}">
        <p14:creationId xmlns:p14="http://schemas.microsoft.com/office/powerpoint/2010/main" val="1619457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5210A-C32C-45F7-8A57-1400E11ED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CC96451-8258-48D6-A8B6-B17635611F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3A86FD-B7BC-4458-86DD-A9728946E9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30B84D-ACF6-455F-B448-606F3DAB7DD3}"/>
              </a:ext>
            </a:extLst>
          </p:cNvPr>
          <p:cNvSpPr>
            <a:spLocks noGrp="1"/>
          </p:cNvSpPr>
          <p:nvPr>
            <p:ph type="dt" sz="half" idx="10"/>
          </p:nvPr>
        </p:nvSpPr>
        <p:spPr/>
        <p:txBody>
          <a:bodyPr/>
          <a:lstStyle/>
          <a:p>
            <a:fld id="{8A6BA611-D1FC-4576-8C8E-FE9847E25C83}" type="datetimeFigureOut">
              <a:rPr lang="en-GB" smtClean="0"/>
              <a:t>08/08/2022</a:t>
            </a:fld>
            <a:endParaRPr lang="en-GB"/>
          </a:p>
        </p:txBody>
      </p:sp>
      <p:sp>
        <p:nvSpPr>
          <p:cNvPr id="6" name="Footer Placeholder 5">
            <a:extLst>
              <a:ext uri="{FF2B5EF4-FFF2-40B4-BE49-F238E27FC236}">
                <a16:creationId xmlns:a16="http://schemas.microsoft.com/office/drawing/2014/main" id="{946B876F-A1E8-4E08-B964-FC1A560D03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3F4F3B1-D62D-4368-BFE4-03E05A0ECAF7}"/>
              </a:ext>
            </a:extLst>
          </p:cNvPr>
          <p:cNvSpPr>
            <a:spLocks noGrp="1"/>
          </p:cNvSpPr>
          <p:nvPr>
            <p:ph type="sldNum" sz="quarter" idx="12"/>
          </p:nvPr>
        </p:nvSpPr>
        <p:spPr/>
        <p:txBody>
          <a:bodyPr/>
          <a:lstStyle/>
          <a:p>
            <a:fld id="{A4EF6F4A-241B-45FA-8943-3FFDF28A9336}" type="slidenum">
              <a:rPr lang="en-GB" smtClean="0"/>
              <a:t>‹#›</a:t>
            </a:fld>
            <a:endParaRPr lang="en-GB"/>
          </a:p>
        </p:txBody>
      </p:sp>
    </p:spTree>
    <p:extLst>
      <p:ext uri="{BB962C8B-B14F-4D97-AF65-F5344CB8AC3E}">
        <p14:creationId xmlns:p14="http://schemas.microsoft.com/office/powerpoint/2010/main" val="3653871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6E011-BD9A-4BA2-A850-E8BFD84263E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71B8A3-2435-48A4-BD1F-053B54E9F3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115FA2-4880-4311-A7EE-316F440CDDF1}"/>
              </a:ext>
            </a:extLst>
          </p:cNvPr>
          <p:cNvSpPr>
            <a:spLocks noGrp="1"/>
          </p:cNvSpPr>
          <p:nvPr>
            <p:ph type="dt" sz="half" idx="10"/>
          </p:nvPr>
        </p:nvSpPr>
        <p:spPr/>
        <p:txBody>
          <a:bodyPr/>
          <a:lstStyle/>
          <a:p>
            <a:fld id="{8A6BA611-D1FC-4576-8C8E-FE9847E25C83}" type="datetimeFigureOut">
              <a:rPr lang="en-GB" smtClean="0"/>
              <a:t>08/08/2022</a:t>
            </a:fld>
            <a:endParaRPr lang="en-GB"/>
          </a:p>
        </p:txBody>
      </p:sp>
      <p:sp>
        <p:nvSpPr>
          <p:cNvPr id="5" name="Footer Placeholder 4">
            <a:extLst>
              <a:ext uri="{FF2B5EF4-FFF2-40B4-BE49-F238E27FC236}">
                <a16:creationId xmlns:a16="http://schemas.microsoft.com/office/drawing/2014/main" id="{B39F516B-EC42-4B90-9712-16C5B90604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B8DAAC1-5A4C-4337-A2D4-9167E2FB7A82}"/>
              </a:ext>
            </a:extLst>
          </p:cNvPr>
          <p:cNvSpPr>
            <a:spLocks noGrp="1"/>
          </p:cNvSpPr>
          <p:nvPr>
            <p:ph type="sldNum" sz="quarter" idx="12"/>
          </p:nvPr>
        </p:nvSpPr>
        <p:spPr/>
        <p:txBody>
          <a:bodyPr/>
          <a:lstStyle/>
          <a:p>
            <a:fld id="{A4EF6F4A-241B-45FA-8943-3FFDF28A9336}" type="slidenum">
              <a:rPr lang="en-GB" smtClean="0"/>
              <a:t>‹#›</a:t>
            </a:fld>
            <a:endParaRPr lang="en-GB"/>
          </a:p>
        </p:txBody>
      </p:sp>
    </p:spTree>
    <p:extLst>
      <p:ext uri="{BB962C8B-B14F-4D97-AF65-F5344CB8AC3E}">
        <p14:creationId xmlns:p14="http://schemas.microsoft.com/office/powerpoint/2010/main" val="66253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CE65B2-5D29-4D7C-B4F1-20A6F51628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5850534-1FFE-4959-8BDE-1ED6F33B16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5E5D9F-A4CD-4B21-A0D5-C2BE594CEFDE}"/>
              </a:ext>
            </a:extLst>
          </p:cNvPr>
          <p:cNvSpPr>
            <a:spLocks noGrp="1"/>
          </p:cNvSpPr>
          <p:nvPr>
            <p:ph type="dt" sz="half" idx="10"/>
          </p:nvPr>
        </p:nvSpPr>
        <p:spPr/>
        <p:txBody>
          <a:bodyPr/>
          <a:lstStyle/>
          <a:p>
            <a:fld id="{8A6BA611-D1FC-4576-8C8E-FE9847E25C83}" type="datetimeFigureOut">
              <a:rPr lang="en-GB" smtClean="0"/>
              <a:t>08/08/2022</a:t>
            </a:fld>
            <a:endParaRPr lang="en-GB"/>
          </a:p>
        </p:txBody>
      </p:sp>
      <p:sp>
        <p:nvSpPr>
          <p:cNvPr id="5" name="Footer Placeholder 4">
            <a:extLst>
              <a:ext uri="{FF2B5EF4-FFF2-40B4-BE49-F238E27FC236}">
                <a16:creationId xmlns:a16="http://schemas.microsoft.com/office/drawing/2014/main" id="{634228B7-D7A8-4493-BD98-EA8EC52BCF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88F00F-1989-414F-906E-2CD03401C506}"/>
              </a:ext>
            </a:extLst>
          </p:cNvPr>
          <p:cNvSpPr>
            <a:spLocks noGrp="1"/>
          </p:cNvSpPr>
          <p:nvPr>
            <p:ph type="sldNum" sz="quarter" idx="12"/>
          </p:nvPr>
        </p:nvSpPr>
        <p:spPr/>
        <p:txBody>
          <a:bodyPr/>
          <a:lstStyle/>
          <a:p>
            <a:fld id="{A4EF6F4A-241B-45FA-8943-3FFDF28A9336}" type="slidenum">
              <a:rPr lang="en-GB" smtClean="0"/>
              <a:t>‹#›</a:t>
            </a:fld>
            <a:endParaRPr lang="en-GB"/>
          </a:p>
        </p:txBody>
      </p:sp>
    </p:spTree>
    <p:extLst>
      <p:ext uri="{BB962C8B-B14F-4D97-AF65-F5344CB8AC3E}">
        <p14:creationId xmlns:p14="http://schemas.microsoft.com/office/powerpoint/2010/main" val="3364552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549D-BC85-44A6-9652-E2B731A580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B57202-24B8-4204-A656-7C8D18D92D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B453C3-A1D1-4CD8-9C2D-4558A967E604}"/>
              </a:ext>
            </a:extLst>
          </p:cNvPr>
          <p:cNvSpPr>
            <a:spLocks noGrp="1"/>
          </p:cNvSpPr>
          <p:nvPr>
            <p:ph type="dt" sz="half" idx="10"/>
          </p:nvPr>
        </p:nvSpPr>
        <p:spPr/>
        <p:txBody>
          <a:bodyPr/>
          <a:lstStyle/>
          <a:p>
            <a:fld id="{B82193BB-C2EB-4A85-909F-8FA6C1718F6C}" type="datetimeFigureOut">
              <a:rPr lang="en-GB" smtClean="0"/>
              <a:t>08/08/2022</a:t>
            </a:fld>
            <a:endParaRPr lang="en-GB"/>
          </a:p>
        </p:txBody>
      </p:sp>
      <p:sp>
        <p:nvSpPr>
          <p:cNvPr id="5" name="Footer Placeholder 4">
            <a:extLst>
              <a:ext uri="{FF2B5EF4-FFF2-40B4-BE49-F238E27FC236}">
                <a16:creationId xmlns:a16="http://schemas.microsoft.com/office/drawing/2014/main" id="{2C075424-6054-4ACA-AB5D-D36A7AF7068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F94F0D-9347-479E-BF9A-D54097895CC0}"/>
              </a:ext>
            </a:extLst>
          </p:cNvPr>
          <p:cNvSpPr>
            <a:spLocks noGrp="1"/>
          </p:cNvSpPr>
          <p:nvPr>
            <p:ph type="sldNum" sz="quarter" idx="12"/>
          </p:nvPr>
        </p:nvSpPr>
        <p:spPr/>
        <p:txBody>
          <a:bodyPr/>
          <a:lstStyle/>
          <a:p>
            <a:fld id="{BA135D7A-EB08-404C-94E1-4DEFA860312E}" type="slidenum">
              <a:rPr lang="en-GB" smtClean="0"/>
              <a:t>‹#›</a:t>
            </a:fld>
            <a:endParaRPr lang="en-GB"/>
          </a:p>
        </p:txBody>
      </p:sp>
    </p:spTree>
    <p:extLst>
      <p:ext uri="{BB962C8B-B14F-4D97-AF65-F5344CB8AC3E}">
        <p14:creationId xmlns:p14="http://schemas.microsoft.com/office/powerpoint/2010/main" val="1214721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9843-3DB3-47EE-B4B2-46C855E834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3F085D-92D6-477F-9355-DAC75B06C1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4B8F65-40FE-4D89-BA08-E003A788F278}"/>
              </a:ext>
            </a:extLst>
          </p:cNvPr>
          <p:cNvSpPr>
            <a:spLocks noGrp="1"/>
          </p:cNvSpPr>
          <p:nvPr>
            <p:ph type="dt" sz="half" idx="10"/>
          </p:nvPr>
        </p:nvSpPr>
        <p:spPr/>
        <p:txBody>
          <a:bodyPr/>
          <a:lstStyle/>
          <a:p>
            <a:fld id="{B82193BB-C2EB-4A85-909F-8FA6C1718F6C}" type="datetimeFigureOut">
              <a:rPr lang="en-GB" smtClean="0"/>
              <a:t>08/08/2022</a:t>
            </a:fld>
            <a:endParaRPr lang="en-GB"/>
          </a:p>
        </p:txBody>
      </p:sp>
      <p:sp>
        <p:nvSpPr>
          <p:cNvPr id="5" name="Footer Placeholder 4">
            <a:extLst>
              <a:ext uri="{FF2B5EF4-FFF2-40B4-BE49-F238E27FC236}">
                <a16:creationId xmlns:a16="http://schemas.microsoft.com/office/drawing/2014/main" id="{CA835FD8-CCC8-49E3-9F5F-37076E7C94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158680-A1C7-4DC4-9372-B031C495DA7A}"/>
              </a:ext>
            </a:extLst>
          </p:cNvPr>
          <p:cNvSpPr>
            <a:spLocks noGrp="1"/>
          </p:cNvSpPr>
          <p:nvPr>
            <p:ph type="sldNum" sz="quarter" idx="12"/>
          </p:nvPr>
        </p:nvSpPr>
        <p:spPr/>
        <p:txBody>
          <a:bodyPr/>
          <a:lstStyle/>
          <a:p>
            <a:fld id="{BA135D7A-EB08-404C-94E1-4DEFA860312E}" type="slidenum">
              <a:rPr lang="en-GB" smtClean="0"/>
              <a:t>‹#›</a:t>
            </a:fld>
            <a:endParaRPr lang="en-GB"/>
          </a:p>
        </p:txBody>
      </p:sp>
    </p:spTree>
    <p:extLst>
      <p:ext uri="{BB962C8B-B14F-4D97-AF65-F5344CB8AC3E}">
        <p14:creationId xmlns:p14="http://schemas.microsoft.com/office/powerpoint/2010/main" val="4020133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608DF-0AC9-4008-AE5B-9C52CF5615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73A92F-897B-48E7-9942-9BC69C80AA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D2912B-1011-4854-BC31-A770B577E770}"/>
              </a:ext>
            </a:extLst>
          </p:cNvPr>
          <p:cNvSpPr>
            <a:spLocks noGrp="1"/>
          </p:cNvSpPr>
          <p:nvPr>
            <p:ph type="dt" sz="half" idx="10"/>
          </p:nvPr>
        </p:nvSpPr>
        <p:spPr/>
        <p:txBody>
          <a:bodyPr/>
          <a:lstStyle/>
          <a:p>
            <a:fld id="{B82193BB-C2EB-4A85-909F-8FA6C1718F6C}" type="datetimeFigureOut">
              <a:rPr lang="en-GB" smtClean="0"/>
              <a:t>08/08/2022</a:t>
            </a:fld>
            <a:endParaRPr lang="en-GB"/>
          </a:p>
        </p:txBody>
      </p:sp>
      <p:sp>
        <p:nvSpPr>
          <p:cNvPr id="5" name="Footer Placeholder 4">
            <a:extLst>
              <a:ext uri="{FF2B5EF4-FFF2-40B4-BE49-F238E27FC236}">
                <a16:creationId xmlns:a16="http://schemas.microsoft.com/office/drawing/2014/main" id="{06594838-7F0D-42ED-8AD4-A42378944B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A57A35-D210-48D0-B95A-ED31DECBB38A}"/>
              </a:ext>
            </a:extLst>
          </p:cNvPr>
          <p:cNvSpPr>
            <a:spLocks noGrp="1"/>
          </p:cNvSpPr>
          <p:nvPr>
            <p:ph type="sldNum" sz="quarter" idx="12"/>
          </p:nvPr>
        </p:nvSpPr>
        <p:spPr/>
        <p:txBody>
          <a:bodyPr/>
          <a:lstStyle/>
          <a:p>
            <a:fld id="{BA135D7A-EB08-404C-94E1-4DEFA860312E}" type="slidenum">
              <a:rPr lang="en-GB" smtClean="0"/>
              <a:t>‹#›</a:t>
            </a:fld>
            <a:endParaRPr lang="en-GB"/>
          </a:p>
        </p:txBody>
      </p:sp>
    </p:spTree>
    <p:extLst>
      <p:ext uri="{BB962C8B-B14F-4D97-AF65-F5344CB8AC3E}">
        <p14:creationId xmlns:p14="http://schemas.microsoft.com/office/powerpoint/2010/main" val="3496919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0583-29D8-4B20-B0AF-281BE8355E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2FE0055-8422-4FD1-94DA-231A7E47FC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52E140-D7BF-439B-A9B2-5BE30D9265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A787F4A-8848-42D4-92F7-3D5AE4A462BC}"/>
              </a:ext>
            </a:extLst>
          </p:cNvPr>
          <p:cNvSpPr>
            <a:spLocks noGrp="1"/>
          </p:cNvSpPr>
          <p:nvPr>
            <p:ph type="dt" sz="half" idx="10"/>
          </p:nvPr>
        </p:nvSpPr>
        <p:spPr/>
        <p:txBody>
          <a:bodyPr/>
          <a:lstStyle/>
          <a:p>
            <a:fld id="{B82193BB-C2EB-4A85-909F-8FA6C1718F6C}" type="datetimeFigureOut">
              <a:rPr lang="en-GB" smtClean="0"/>
              <a:t>08/08/2022</a:t>
            </a:fld>
            <a:endParaRPr lang="en-GB"/>
          </a:p>
        </p:txBody>
      </p:sp>
      <p:sp>
        <p:nvSpPr>
          <p:cNvPr id="6" name="Footer Placeholder 5">
            <a:extLst>
              <a:ext uri="{FF2B5EF4-FFF2-40B4-BE49-F238E27FC236}">
                <a16:creationId xmlns:a16="http://schemas.microsoft.com/office/drawing/2014/main" id="{BE3A2ABC-7780-4B39-95CB-01D848BB1B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B8B121-283C-4258-B650-98FE7C64DDD3}"/>
              </a:ext>
            </a:extLst>
          </p:cNvPr>
          <p:cNvSpPr>
            <a:spLocks noGrp="1"/>
          </p:cNvSpPr>
          <p:nvPr>
            <p:ph type="sldNum" sz="quarter" idx="12"/>
          </p:nvPr>
        </p:nvSpPr>
        <p:spPr/>
        <p:txBody>
          <a:bodyPr/>
          <a:lstStyle/>
          <a:p>
            <a:fld id="{BA135D7A-EB08-404C-94E1-4DEFA860312E}" type="slidenum">
              <a:rPr lang="en-GB" smtClean="0"/>
              <a:t>‹#›</a:t>
            </a:fld>
            <a:endParaRPr lang="en-GB"/>
          </a:p>
        </p:txBody>
      </p:sp>
    </p:spTree>
    <p:extLst>
      <p:ext uri="{BB962C8B-B14F-4D97-AF65-F5344CB8AC3E}">
        <p14:creationId xmlns:p14="http://schemas.microsoft.com/office/powerpoint/2010/main" val="3933553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29836-7F10-4195-BEF4-F87ABB77E7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1A14C8-2124-460B-A48C-8E66EF9BDA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174BA5-09B7-4943-A7E5-649BB907E8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296CFF-574E-4F50-A6AB-C0B9166473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832617-ECF2-40DD-87B6-78D6D73C94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2D0C7DF-B071-450C-8D30-8CA834259350}"/>
              </a:ext>
            </a:extLst>
          </p:cNvPr>
          <p:cNvSpPr>
            <a:spLocks noGrp="1"/>
          </p:cNvSpPr>
          <p:nvPr>
            <p:ph type="dt" sz="half" idx="10"/>
          </p:nvPr>
        </p:nvSpPr>
        <p:spPr/>
        <p:txBody>
          <a:bodyPr/>
          <a:lstStyle/>
          <a:p>
            <a:fld id="{B82193BB-C2EB-4A85-909F-8FA6C1718F6C}" type="datetimeFigureOut">
              <a:rPr lang="en-GB" smtClean="0"/>
              <a:t>08/08/2022</a:t>
            </a:fld>
            <a:endParaRPr lang="en-GB"/>
          </a:p>
        </p:txBody>
      </p:sp>
      <p:sp>
        <p:nvSpPr>
          <p:cNvPr id="8" name="Footer Placeholder 7">
            <a:extLst>
              <a:ext uri="{FF2B5EF4-FFF2-40B4-BE49-F238E27FC236}">
                <a16:creationId xmlns:a16="http://schemas.microsoft.com/office/drawing/2014/main" id="{D6F05C53-0B7E-4298-8D85-0211C45818E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25EE096-165B-49AB-BA73-C0F413CDEF83}"/>
              </a:ext>
            </a:extLst>
          </p:cNvPr>
          <p:cNvSpPr>
            <a:spLocks noGrp="1"/>
          </p:cNvSpPr>
          <p:nvPr>
            <p:ph type="sldNum" sz="quarter" idx="12"/>
          </p:nvPr>
        </p:nvSpPr>
        <p:spPr/>
        <p:txBody>
          <a:bodyPr/>
          <a:lstStyle/>
          <a:p>
            <a:fld id="{BA135D7A-EB08-404C-94E1-4DEFA860312E}" type="slidenum">
              <a:rPr lang="en-GB" smtClean="0"/>
              <a:t>‹#›</a:t>
            </a:fld>
            <a:endParaRPr lang="en-GB"/>
          </a:p>
        </p:txBody>
      </p:sp>
    </p:spTree>
    <p:extLst>
      <p:ext uri="{BB962C8B-B14F-4D97-AF65-F5344CB8AC3E}">
        <p14:creationId xmlns:p14="http://schemas.microsoft.com/office/powerpoint/2010/main" val="3424615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6C765-B1A6-4EE7-8AF1-98A85D7988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712971E-5B99-4F03-8E9C-65FF5ADC5C2D}"/>
              </a:ext>
            </a:extLst>
          </p:cNvPr>
          <p:cNvSpPr>
            <a:spLocks noGrp="1"/>
          </p:cNvSpPr>
          <p:nvPr>
            <p:ph type="dt" sz="half" idx="10"/>
          </p:nvPr>
        </p:nvSpPr>
        <p:spPr/>
        <p:txBody>
          <a:bodyPr/>
          <a:lstStyle/>
          <a:p>
            <a:fld id="{B82193BB-C2EB-4A85-909F-8FA6C1718F6C}" type="datetimeFigureOut">
              <a:rPr lang="en-GB" smtClean="0"/>
              <a:t>08/08/2022</a:t>
            </a:fld>
            <a:endParaRPr lang="en-GB"/>
          </a:p>
        </p:txBody>
      </p:sp>
      <p:sp>
        <p:nvSpPr>
          <p:cNvPr id="4" name="Footer Placeholder 3">
            <a:extLst>
              <a:ext uri="{FF2B5EF4-FFF2-40B4-BE49-F238E27FC236}">
                <a16:creationId xmlns:a16="http://schemas.microsoft.com/office/drawing/2014/main" id="{AC5FF4FE-0681-4098-AC0B-0C9BFF4FBC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378791E-E97B-4C9F-8D3C-EE701A9E40F5}"/>
              </a:ext>
            </a:extLst>
          </p:cNvPr>
          <p:cNvSpPr>
            <a:spLocks noGrp="1"/>
          </p:cNvSpPr>
          <p:nvPr>
            <p:ph type="sldNum" sz="quarter" idx="12"/>
          </p:nvPr>
        </p:nvSpPr>
        <p:spPr/>
        <p:txBody>
          <a:bodyPr/>
          <a:lstStyle/>
          <a:p>
            <a:fld id="{BA135D7A-EB08-404C-94E1-4DEFA860312E}" type="slidenum">
              <a:rPr lang="en-GB" smtClean="0"/>
              <a:t>‹#›</a:t>
            </a:fld>
            <a:endParaRPr lang="en-GB"/>
          </a:p>
        </p:txBody>
      </p:sp>
    </p:spTree>
    <p:extLst>
      <p:ext uri="{BB962C8B-B14F-4D97-AF65-F5344CB8AC3E}">
        <p14:creationId xmlns:p14="http://schemas.microsoft.com/office/powerpoint/2010/main" val="21804869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1F97D0-7CE0-4272-9DBF-658E752CC361}"/>
              </a:ext>
            </a:extLst>
          </p:cNvPr>
          <p:cNvSpPr>
            <a:spLocks noGrp="1"/>
          </p:cNvSpPr>
          <p:nvPr>
            <p:ph type="dt" sz="half" idx="10"/>
          </p:nvPr>
        </p:nvSpPr>
        <p:spPr/>
        <p:txBody>
          <a:bodyPr/>
          <a:lstStyle/>
          <a:p>
            <a:fld id="{B82193BB-C2EB-4A85-909F-8FA6C1718F6C}" type="datetimeFigureOut">
              <a:rPr lang="en-GB" smtClean="0"/>
              <a:t>08/08/2022</a:t>
            </a:fld>
            <a:endParaRPr lang="en-GB"/>
          </a:p>
        </p:txBody>
      </p:sp>
      <p:sp>
        <p:nvSpPr>
          <p:cNvPr id="3" name="Footer Placeholder 2">
            <a:extLst>
              <a:ext uri="{FF2B5EF4-FFF2-40B4-BE49-F238E27FC236}">
                <a16:creationId xmlns:a16="http://schemas.microsoft.com/office/drawing/2014/main" id="{80C12B86-2FA1-4E12-9E61-CB7429FD8F8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B78E9C6-D903-462E-A37C-D7F03EF4D5DB}"/>
              </a:ext>
            </a:extLst>
          </p:cNvPr>
          <p:cNvSpPr>
            <a:spLocks noGrp="1"/>
          </p:cNvSpPr>
          <p:nvPr>
            <p:ph type="sldNum" sz="quarter" idx="12"/>
          </p:nvPr>
        </p:nvSpPr>
        <p:spPr/>
        <p:txBody>
          <a:bodyPr/>
          <a:lstStyle/>
          <a:p>
            <a:fld id="{BA135D7A-EB08-404C-94E1-4DEFA860312E}" type="slidenum">
              <a:rPr lang="en-GB" smtClean="0"/>
              <a:t>‹#›</a:t>
            </a:fld>
            <a:endParaRPr lang="en-GB"/>
          </a:p>
        </p:txBody>
      </p:sp>
    </p:spTree>
    <p:extLst>
      <p:ext uri="{BB962C8B-B14F-4D97-AF65-F5344CB8AC3E}">
        <p14:creationId xmlns:p14="http://schemas.microsoft.com/office/powerpoint/2010/main" val="264132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08/08/2022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8A64B-8DCE-4CE4-BC49-0CD96EADED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B61ECC-16F0-49DE-AB6D-1C4AB8B277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AB89304-3AE0-4F20-84AD-A5A2921354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B124F-6BAB-49A9-B93E-D078D7C6DA2C}"/>
              </a:ext>
            </a:extLst>
          </p:cNvPr>
          <p:cNvSpPr>
            <a:spLocks noGrp="1"/>
          </p:cNvSpPr>
          <p:nvPr>
            <p:ph type="dt" sz="half" idx="10"/>
          </p:nvPr>
        </p:nvSpPr>
        <p:spPr/>
        <p:txBody>
          <a:bodyPr/>
          <a:lstStyle/>
          <a:p>
            <a:fld id="{B82193BB-C2EB-4A85-909F-8FA6C1718F6C}" type="datetimeFigureOut">
              <a:rPr lang="en-GB" smtClean="0"/>
              <a:t>08/08/2022</a:t>
            </a:fld>
            <a:endParaRPr lang="en-GB"/>
          </a:p>
        </p:txBody>
      </p:sp>
      <p:sp>
        <p:nvSpPr>
          <p:cNvPr id="6" name="Footer Placeholder 5">
            <a:extLst>
              <a:ext uri="{FF2B5EF4-FFF2-40B4-BE49-F238E27FC236}">
                <a16:creationId xmlns:a16="http://schemas.microsoft.com/office/drawing/2014/main" id="{66A5F454-47F5-4BAD-BEF3-749DFA2313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9234E7-C657-4D60-AF7E-BD47D6C2B977}"/>
              </a:ext>
            </a:extLst>
          </p:cNvPr>
          <p:cNvSpPr>
            <a:spLocks noGrp="1"/>
          </p:cNvSpPr>
          <p:nvPr>
            <p:ph type="sldNum" sz="quarter" idx="12"/>
          </p:nvPr>
        </p:nvSpPr>
        <p:spPr/>
        <p:txBody>
          <a:bodyPr/>
          <a:lstStyle/>
          <a:p>
            <a:fld id="{BA135D7A-EB08-404C-94E1-4DEFA860312E}" type="slidenum">
              <a:rPr lang="en-GB" smtClean="0"/>
              <a:t>‹#›</a:t>
            </a:fld>
            <a:endParaRPr lang="en-GB"/>
          </a:p>
        </p:txBody>
      </p:sp>
    </p:spTree>
    <p:extLst>
      <p:ext uri="{BB962C8B-B14F-4D97-AF65-F5344CB8AC3E}">
        <p14:creationId xmlns:p14="http://schemas.microsoft.com/office/powerpoint/2010/main" val="2440695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26416-0C40-4DD5-91AE-2189F7678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E6E40E5-49A3-4F55-B36F-3A742DADF4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8AE720-C38D-43B5-AC0E-170BCBBCD2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90D734-0CF4-4AF2-8328-BDD000C1F4B7}"/>
              </a:ext>
            </a:extLst>
          </p:cNvPr>
          <p:cNvSpPr>
            <a:spLocks noGrp="1"/>
          </p:cNvSpPr>
          <p:nvPr>
            <p:ph type="dt" sz="half" idx="10"/>
          </p:nvPr>
        </p:nvSpPr>
        <p:spPr/>
        <p:txBody>
          <a:bodyPr/>
          <a:lstStyle/>
          <a:p>
            <a:fld id="{B82193BB-C2EB-4A85-909F-8FA6C1718F6C}" type="datetimeFigureOut">
              <a:rPr lang="en-GB" smtClean="0"/>
              <a:t>08/08/2022</a:t>
            </a:fld>
            <a:endParaRPr lang="en-GB"/>
          </a:p>
        </p:txBody>
      </p:sp>
      <p:sp>
        <p:nvSpPr>
          <p:cNvPr id="6" name="Footer Placeholder 5">
            <a:extLst>
              <a:ext uri="{FF2B5EF4-FFF2-40B4-BE49-F238E27FC236}">
                <a16:creationId xmlns:a16="http://schemas.microsoft.com/office/drawing/2014/main" id="{02F65DE7-3D88-4579-BD24-0EB1F524B3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600B34-BBCB-477F-A85E-9AEC60358468}"/>
              </a:ext>
            </a:extLst>
          </p:cNvPr>
          <p:cNvSpPr>
            <a:spLocks noGrp="1"/>
          </p:cNvSpPr>
          <p:nvPr>
            <p:ph type="sldNum" sz="quarter" idx="12"/>
          </p:nvPr>
        </p:nvSpPr>
        <p:spPr/>
        <p:txBody>
          <a:bodyPr/>
          <a:lstStyle/>
          <a:p>
            <a:fld id="{BA135D7A-EB08-404C-94E1-4DEFA860312E}" type="slidenum">
              <a:rPr lang="en-GB" smtClean="0"/>
              <a:t>‹#›</a:t>
            </a:fld>
            <a:endParaRPr lang="en-GB"/>
          </a:p>
        </p:txBody>
      </p:sp>
    </p:spTree>
    <p:extLst>
      <p:ext uri="{BB962C8B-B14F-4D97-AF65-F5344CB8AC3E}">
        <p14:creationId xmlns:p14="http://schemas.microsoft.com/office/powerpoint/2010/main" val="1979050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5386-361B-45D8-AF2E-FC29987E09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B3DFCE-DF4B-4B69-A105-4C38B7F55B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D8E734-46A4-4962-A686-41D4E9C733FC}"/>
              </a:ext>
            </a:extLst>
          </p:cNvPr>
          <p:cNvSpPr>
            <a:spLocks noGrp="1"/>
          </p:cNvSpPr>
          <p:nvPr>
            <p:ph type="dt" sz="half" idx="10"/>
          </p:nvPr>
        </p:nvSpPr>
        <p:spPr/>
        <p:txBody>
          <a:bodyPr/>
          <a:lstStyle/>
          <a:p>
            <a:fld id="{B82193BB-C2EB-4A85-909F-8FA6C1718F6C}" type="datetimeFigureOut">
              <a:rPr lang="en-GB" smtClean="0"/>
              <a:t>08/08/2022</a:t>
            </a:fld>
            <a:endParaRPr lang="en-GB"/>
          </a:p>
        </p:txBody>
      </p:sp>
      <p:sp>
        <p:nvSpPr>
          <p:cNvPr id="5" name="Footer Placeholder 4">
            <a:extLst>
              <a:ext uri="{FF2B5EF4-FFF2-40B4-BE49-F238E27FC236}">
                <a16:creationId xmlns:a16="http://schemas.microsoft.com/office/drawing/2014/main" id="{FCC70F45-0484-4399-BAED-C254E51688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8DA908-D45A-469F-8661-E8C6AA1722BC}"/>
              </a:ext>
            </a:extLst>
          </p:cNvPr>
          <p:cNvSpPr>
            <a:spLocks noGrp="1"/>
          </p:cNvSpPr>
          <p:nvPr>
            <p:ph type="sldNum" sz="quarter" idx="12"/>
          </p:nvPr>
        </p:nvSpPr>
        <p:spPr/>
        <p:txBody>
          <a:bodyPr/>
          <a:lstStyle/>
          <a:p>
            <a:fld id="{BA135D7A-EB08-404C-94E1-4DEFA860312E}" type="slidenum">
              <a:rPr lang="en-GB" smtClean="0"/>
              <a:t>‹#›</a:t>
            </a:fld>
            <a:endParaRPr lang="en-GB"/>
          </a:p>
        </p:txBody>
      </p:sp>
    </p:spTree>
    <p:extLst>
      <p:ext uri="{BB962C8B-B14F-4D97-AF65-F5344CB8AC3E}">
        <p14:creationId xmlns:p14="http://schemas.microsoft.com/office/powerpoint/2010/main" val="3587297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27744B-1084-49E1-992E-6DB281C935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7D46E7-811B-4019-8A56-79630DE1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A4F9DE-A3AA-4498-88F4-9E849D2374B3}"/>
              </a:ext>
            </a:extLst>
          </p:cNvPr>
          <p:cNvSpPr>
            <a:spLocks noGrp="1"/>
          </p:cNvSpPr>
          <p:nvPr>
            <p:ph type="dt" sz="half" idx="10"/>
          </p:nvPr>
        </p:nvSpPr>
        <p:spPr/>
        <p:txBody>
          <a:bodyPr/>
          <a:lstStyle/>
          <a:p>
            <a:fld id="{B82193BB-C2EB-4A85-909F-8FA6C1718F6C}" type="datetimeFigureOut">
              <a:rPr lang="en-GB" smtClean="0"/>
              <a:t>08/08/2022</a:t>
            </a:fld>
            <a:endParaRPr lang="en-GB"/>
          </a:p>
        </p:txBody>
      </p:sp>
      <p:sp>
        <p:nvSpPr>
          <p:cNvPr id="5" name="Footer Placeholder 4">
            <a:extLst>
              <a:ext uri="{FF2B5EF4-FFF2-40B4-BE49-F238E27FC236}">
                <a16:creationId xmlns:a16="http://schemas.microsoft.com/office/drawing/2014/main" id="{61AA936B-08C5-41BA-AA22-F8F7217ABD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64DE34-3891-49F0-91F8-992D4FFB6DCC}"/>
              </a:ext>
            </a:extLst>
          </p:cNvPr>
          <p:cNvSpPr>
            <a:spLocks noGrp="1"/>
          </p:cNvSpPr>
          <p:nvPr>
            <p:ph type="sldNum" sz="quarter" idx="12"/>
          </p:nvPr>
        </p:nvSpPr>
        <p:spPr/>
        <p:txBody>
          <a:bodyPr/>
          <a:lstStyle/>
          <a:p>
            <a:fld id="{BA135D7A-EB08-404C-94E1-4DEFA860312E}" type="slidenum">
              <a:rPr lang="en-GB" smtClean="0"/>
              <a:t>‹#›</a:t>
            </a:fld>
            <a:endParaRPr lang="en-GB"/>
          </a:p>
        </p:txBody>
      </p:sp>
    </p:spTree>
    <p:extLst>
      <p:ext uri="{BB962C8B-B14F-4D97-AF65-F5344CB8AC3E}">
        <p14:creationId xmlns:p14="http://schemas.microsoft.com/office/powerpoint/2010/main" val="22816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08/08/2022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08/08/2022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08/08/2022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08/08/2022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2D8A2-CACD-4451-AFD2-9A9203D0E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10635B-EBEB-4079-8815-7E5BB0DA15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1EC3F6-C91E-4822-ADAE-55E953BF04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BA611-D1FC-4576-8C8E-FE9847E25C83}" type="datetimeFigureOut">
              <a:rPr lang="en-GB" smtClean="0"/>
              <a:t>08/08/2022</a:t>
            </a:fld>
            <a:endParaRPr lang="en-GB"/>
          </a:p>
        </p:txBody>
      </p:sp>
      <p:sp>
        <p:nvSpPr>
          <p:cNvPr id="5" name="Footer Placeholder 4">
            <a:extLst>
              <a:ext uri="{FF2B5EF4-FFF2-40B4-BE49-F238E27FC236}">
                <a16:creationId xmlns:a16="http://schemas.microsoft.com/office/drawing/2014/main" id="{430336E7-09B4-4B03-B875-CFFBEA9FAF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D2E43A0-26EB-4EEF-B65C-5A5E89109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F6F4A-241B-45FA-8943-3FFDF28A9336}" type="slidenum">
              <a:rPr lang="en-GB" smtClean="0"/>
              <a:t>‹#›</a:t>
            </a:fld>
            <a:endParaRPr lang="en-GB"/>
          </a:p>
        </p:txBody>
      </p:sp>
    </p:spTree>
    <p:extLst>
      <p:ext uri="{BB962C8B-B14F-4D97-AF65-F5344CB8AC3E}">
        <p14:creationId xmlns:p14="http://schemas.microsoft.com/office/powerpoint/2010/main" val="32607273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58D34C-319E-4C93-82FA-6D9221841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6B267E-C067-4B01-A37D-7588653171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018186-A8DD-4080-84FB-F3421D1A2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193BB-C2EB-4A85-909F-8FA6C1718F6C}" type="datetimeFigureOut">
              <a:rPr lang="en-GB" smtClean="0"/>
              <a:t>08/08/2022</a:t>
            </a:fld>
            <a:endParaRPr lang="en-GB"/>
          </a:p>
        </p:txBody>
      </p:sp>
      <p:sp>
        <p:nvSpPr>
          <p:cNvPr id="5" name="Footer Placeholder 4">
            <a:extLst>
              <a:ext uri="{FF2B5EF4-FFF2-40B4-BE49-F238E27FC236}">
                <a16:creationId xmlns:a16="http://schemas.microsoft.com/office/drawing/2014/main" id="{FE01E711-2310-48B0-815D-805B9C8EE8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A720B3-9A54-4AD4-B8F4-3E92705BA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135D7A-EB08-404C-94E1-4DEFA860312E}" type="slidenum">
              <a:rPr lang="en-GB" smtClean="0"/>
              <a:t>‹#›</a:t>
            </a:fld>
            <a:endParaRPr lang="en-GB"/>
          </a:p>
        </p:txBody>
      </p:sp>
      <p:sp>
        <p:nvSpPr>
          <p:cNvPr id="7" name="Rectangle 6">
            <a:extLst>
              <a:ext uri="{FF2B5EF4-FFF2-40B4-BE49-F238E27FC236}">
                <a16:creationId xmlns:a16="http://schemas.microsoft.com/office/drawing/2014/main" id="{D8B4E3FB-474F-41B7-B040-0605FBF0240C}"/>
              </a:ext>
            </a:extLst>
          </p:cNvPr>
          <p:cNvSpPr/>
          <p:nvPr userDrawn="1"/>
        </p:nvSpPr>
        <p:spPr>
          <a:xfrm>
            <a:off x="23173" y="-5952"/>
            <a:ext cx="12209858" cy="6863952"/>
          </a:xfrm>
          <a:prstGeom prst="rect">
            <a:avLst/>
          </a:prstGeom>
          <a:gradFill flip="none" rotWithShape="1">
            <a:gsLst>
              <a:gs pos="100000">
                <a:srgbClr val="256E50"/>
              </a:gs>
              <a:gs pos="0">
                <a:srgbClr val="12491D"/>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Icon&#10;&#10;Description automatically generated">
            <a:extLst>
              <a:ext uri="{FF2B5EF4-FFF2-40B4-BE49-F238E27FC236}">
                <a16:creationId xmlns:a16="http://schemas.microsoft.com/office/drawing/2014/main" id="{8A751C9B-B26C-49A9-AD91-3CABA7FD8AC5}"/>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19645" t="18609"/>
          <a:stretch/>
        </p:blipFill>
        <p:spPr>
          <a:xfrm>
            <a:off x="6636470" y="1480008"/>
            <a:ext cx="7979823" cy="7338768"/>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A4BB4BC5-B4F1-49EC-8B9C-01F93300EE0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1092" y="5200060"/>
            <a:ext cx="3268431" cy="1288177"/>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EFB6DEDC-1A57-424A-B3D2-DE406B88FF1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35962" y="513600"/>
            <a:ext cx="1496574" cy="589536"/>
          </a:xfrm>
          <a:prstGeom prst="rect">
            <a:avLst/>
          </a:prstGeom>
        </p:spPr>
      </p:pic>
    </p:spTree>
    <p:extLst>
      <p:ext uri="{BB962C8B-B14F-4D97-AF65-F5344CB8AC3E}">
        <p14:creationId xmlns:p14="http://schemas.microsoft.com/office/powerpoint/2010/main" val="36857710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hyperlink" Target="mailto:external.affairs@dwp.gov.uk" TargetMode="External"/><Relationship Id="rId3" Type="http://schemas.openxmlformats.org/officeDocument/2006/relationships/image" Target="../media/image4.jpeg"/><Relationship Id="rId7" Type="http://schemas.openxmlformats.org/officeDocument/2006/relationships/hyperlink" Target="https://www.gov.uk/guidance/cost-of-living-payment" TargetMode="External"/><Relationship Id="rId2" Type="http://schemas.openxmlformats.org/officeDocument/2006/relationships/hyperlink" Target="https://jobhelp.campaign.gov.uk/wp-content/uploads/2022/07/Stakeholder-and-Employer-Toolkit-Assets.zip" TargetMode="External"/><Relationship Id="rId1" Type="http://schemas.openxmlformats.org/officeDocument/2006/relationships/slideLayout" Target="../slideLayouts/slideLayout7.xml"/><Relationship Id="rId6" Type="http://schemas.openxmlformats.org/officeDocument/2006/relationships/hyperlink" Target="https://twitter.com/hashtag/PensionCredit?src=hashtag_click" TargetMode="External"/><Relationship Id="rId5" Type="http://schemas.openxmlformats.org/officeDocument/2006/relationships/hyperlink" Target="https://twitter.com/hashtag/UniversalCredit?src=hashtag_click"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jobhelp.campaign.gov.uk/wp-content/uploads/2022/07/Stakeholder-and-Employer-Toolkit-Assets.zip" TargetMode="External"/><Relationship Id="rId2" Type="http://schemas.openxmlformats.org/officeDocument/2006/relationships/hyperlink" Target="https://www.gov.uk/guidance/cost-of-living-paymen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costoflivingsupport.campaign.gov.uk/" TargetMode="External"/><Relationship Id="rId2" Type="http://schemas.openxmlformats.org/officeDocument/2006/relationships/hyperlink" Target="https://t.co/Lu8Bw4sUCT" TargetMode="Externa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hyperlink" Target="https://jobhelp.campaign.gov.uk/wp-content/uploads/2022/07/Stakeholder-and-Employer-Toolkit-Assets.zip"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gov.uk/government/publications/cost-of-living-support/cost-of-living-support-factsheet-26-may-2022" TargetMode="Externa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www.gov.uk/government/news/government-launches-500m-support-for-vulnerable-households-over-winter" TargetMode="External"/><Relationship Id="rId5" Type="http://schemas.openxmlformats.org/officeDocument/2006/relationships/hyperlink" Target="https://www.gov.uk/government/news/energy-bills-support-scheme-explainer" TargetMode="External"/><Relationship Id="rId4" Type="http://schemas.openxmlformats.org/officeDocument/2006/relationships/hyperlink" Target="https://www.gov.uk/guidance/cost-of-living-paymen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cost-of-living-payment#tax-credits" TargetMode="External"/><Relationship Id="rId2" Type="http://schemas.openxmlformats.org/officeDocument/2006/relationships/hyperlink" Target="https://www.gov.uk/guidance/cost-of-living-payment#low-income-benefits" TargetMode="External"/><Relationship Id="rId1" Type="http://schemas.openxmlformats.org/officeDocument/2006/relationships/slideLayout" Target="../slideLayouts/slideLayout7.xml"/><Relationship Id="rId5" Type="http://schemas.openxmlformats.org/officeDocument/2006/relationships/hyperlink" Target="https://www.gov.uk/guidance/cost-of-living-payment#winter-fuel-payment" TargetMode="External"/><Relationship Id="rId4" Type="http://schemas.openxmlformats.org/officeDocument/2006/relationships/hyperlink" Target="https://www.gov.uk/guidance/cost-of-living-payment#disability-benefit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uidance/cost-of-living-payment#low-income-benefits" TargetMode="External"/><Relationship Id="rId2" Type="http://schemas.openxmlformats.org/officeDocument/2006/relationships/hyperlink" Target="https://www.gov.uk/government/publications/cost-of-living-support/cost-of-living-support-factsheet-26-may-2022" TargetMode="External"/><Relationship Id="rId1" Type="http://schemas.openxmlformats.org/officeDocument/2006/relationships/slideLayout" Target="../slideLayouts/slideLayout7.xml"/><Relationship Id="rId4" Type="http://schemas.openxmlformats.org/officeDocument/2006/relationships/hyperlink" Target="https://www.gov.uk/guidance/cost-of-living-payment#disability-benefit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costoflivingsupport.campaign.gov.uk/" TargetMode="External"/><Relationship Id="rId13" Type="http://schemas.openxmlformats.org/officeDocument/2006/relationships/hyperlink" Target="http://www.gov.scot/Topics/People/fairerscotland/scottishwelfarefund" TargetMode="External"/><Relationship Id="rId3" Type="http://schemas.openxmlformats.org/officeDocument/2006/relationships/hyperlink" Target="https://jobhelp.campaign.gov.uk/wp-content/uploads/2022/07/Stakeholder-and-Employer-Toolkit-Assets.zip" TargetMode="External"/><Relationship Id="rId7" Type="http://schemas.openxmlformats.org/officeDocument/2006/relationships/hyperlink" Target="https://gov.uk/government/publications/cost-of-living-support/cost-of-living-support-factsheet-26-may-2022" TargetMode="External"/><Relationship Id="rId12" Type="http://schemas.openxmlformats.org/officeDocument/2006/relationships/hyperlink" Target="https://beta.gov.wales/discretionary-assistance-fund-daf" TargetMode="External"/><Relationship Id="rId2" Type="http://schemas.openxmlformats.org/officeDocument/2006/relationships/hyperlink" Target="https://www.gov.uk/check-benefits-financial-support" TargetMode="External"/><Relationship Id="rId1" Type="http://schemas.openxmlformats.org/officeDocument/2006/relationships/slideLayout" Target="../slideLayouts/slideLayout18.xml"/><Relationship Id="rId6" Type="http://schemas.openxmlformats.org/officeDocument/2006/relationships/hyperlink" Target="https://inews.co.uk/news/consumer/one-off-payment-650-can-get-what-classed-low-income-household-cost-of-living-1652486" TargetMode="External"/><Relationship Id="rId11" Type="http://schemas.openxmlformats.org/officeDocument/2006/relationships/hyperlink" Target="https://www.understandinguniversalcredit.gov.uk/" TargetMode="External"/><Relationship Id="rId5" Type="http://schemas.openxmlformats.org/officeDocument/2006/relationships/hyperlink" Target="https://www.gov.uk/government/news/over-eight-million-households-to-get-new-cost-of-living-payment-from-14-july" TargetMode="External"/><Relationship Id="rId10" Type="http://schemas.openxmlformats.org/officeDocument/2006/relationships/hyperlink" Target="https://www.gov.uk/pension-credit-calculator" TargetMode="External"/><Relationship Id="rId4" Type="http://schemas.openxmlformats.org/officeDocument/2006/relationships/hyperlink" Target="https://www.gov.uk/benefits-calculators" TargetMode="External"/><Relationship Id="rId9" Type="http://schemas.openxmlformats.org/officeDocument/2006/relationships/hyperlink" Target="https://www.gov.uk/find-local-council" TargetMode="External"/><Relationship Id="rId14" Type="http://schemas.openxmlformats.org/officeDocument/2006/relationships/hyperlink" Target="https://www.nidirect.gov.uk/contacts/contacts-az/finance-support-service-times-crisis-and-ne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631BDA9-C512-4AA6-8247-81EAA71E2C73}"/>
              </a:ext>
            </a:extLst>
          </p:cNvPr>
          <p:cNvSpPr txBox="1">
            <a:spLocks noGrp="1"/>
          </p:cNvSpPr>
          <p:nvPr>
            <p:ph type="title" idx="4294967295"/>
          </p:nvPr>
        </p:nvSpPr>
        <p:spPr>
          <a:xfrm>
            <a:off x="630420" y="1462694"/>
            <a:ext cx="6860771"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chemeClr val="bg1">
                    <a:lumMod val="95000"/>
                  </a:schemeClr>
                </a:solidFill>
                <a:effectLst/>
                <a:uLnTx/>
                <a:uFillTx/>
                <a:latin typeface="Arial"/>
                <a:ea typeface="+mn-ea"/>
                <a:cs typeface="Arial"/>
              </a:rPr>
              <a:t>Communicating </a:t>
            </a:r>
            <a:r>
              <a:rPr kumimoji="0" lang="en-US" sz="2800" b="1" i="0" u="none" strike="noStrike" kern="1200" cap="none" spc="0" normalizeH="0" baseline="0" noProof="0">
                <a:ln>
                  <a:noFill/>
                </a:ln>
                <a:solidFill>
                  <a:schemeClr val="bg1">
                    <a:lumMod val="95000"/>
                  </a:schemeClr>
                </a:solidFill>
                <a:effectLst/>
                <a:uLnTx/>
                <a:uFillTx/>
                <a:latin typeface="Arial"/>
                <a:ea typeface="+mn-ea"/>
                <a:cs typeface="Arial"/>
              </a:rPr>
              <a:t>Help for Households </a:t>
            </a:r>
            <a:r>
              <a:rPr kumimoji="0" lang="en-US" sz="2800" b="0" i="0" u="none" strike="noStrike" kern="1200" cap="none" spc="0" normalizeH="0" baseline="0" noProof="0">
                <a:ln>
                  <a:noFill/>
                </a:ln>
                <a:solidFill>
                  <a:schemeClr val="bg1">
                    <a:lumMod val="95000"/>
                  </a:schemeClr>
                </a:solidFill>
                <a:effectLst/>
                <a:uLnTx/>
                <a:uFillTx/>
                <a:latin typeface="Arial"/>
                <a:ea typeface="+mn-ea"/>
                <a:cs typeface="Arial"/>
              </a:rPr>
              <a:t>and</a:t>
            </a:r>
            <a:r>
              <a:rPr kumimoji="0" lang="en-US" sz="2800" b="1" i="0" u="none" strike="noStrike" kern="1200" cap="none" spc="0" normalizeH="0" baseline="0" noProof="0">
                <a:ln>
                  <a:noFill/>
                </a:ln>
                <a:solidFill>
                  <a:schemeClr val="bg1">
                    <a:lumMod val="95000"/>
                  </a:schemeClr>
                </a:solidFill>
                <a:effectLst/>
                <a:uLnTx/>
                <a:uFillTx/>
                <a:latin typeface="Arial"/>
                <a:ea typeface="+mn-ea"/>
                <a:cs typeface="Arial"/>
              </a:rPr>
              <a:t> Cost of Living Payments</a:t>
            </a:r>
            <a:endParaRPr kumimoji="0" lang="en-GB" sz="2800" b="1" i="0" u="none" strike="noStrike" kern="1200" cap="none" spc="0" normalizeH="0" baseline="0" noProof="0">
              <a:ln>
                <a:noFill/>
              </a:ln>
              <a:solidFill>
                <a:schemeClr val="bg1">
                  <a:lumMod val="95000"/>
                </a:schemeClr>
              </a:solidFill>
              <a:effectLst/>
              <a:uLnTx/>
              <a:uFillTx/>
              <a:latin typeface="Arial"/>
              <a:ea typeface="+mn-ea"/>
              <a:cs typeface="Arial"/>
            </a:endParaRPr>
          </a:p>
        </p:txBody>
      </p:sp>
      <p:cxnSp>
        <p:nvCxnSpPr>
          <p:cNvPr id="7" name="Straight Connector 6">
            <a:extLst>
              <a:ext uri="{FF2B5EF4-FFF2-40B4-BE49-F238E27FC236}">
                <a16:creationId xmlns:a16="http://schemas.microsoft.com/office/drawing/2014/main" id="{56EF0A38-51ED-48E3-A170-CF0D8C7732E5}"/>
              </a:ext>
              <a:ext uri="{C183D7F6-B498-43B3-948B-1728B52AA6E4}">
                <adec:decorative xmlns:adec="http://schemas.microsoft.com/office/drawing/2017/decorative" xmlns="" val="1"/>
              </a:ext>
            </a:extLst>
          </p:cNvPr>
          <p:cNvCxnSpPr/>
          <p:nvPr/>
        </p:nvCxnSpPr>
        <p:spPr>
          <a:xfrm>
            <a:off x="714894" y="2842956"/>
            <a:ext cx="47548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CA9C80A6-8C45-4E58-91D7-D0837E2EC3DA}"/>
              </a:ext>
            </a:extLst>
          </p:cNvPr>
          <p:cNvSpPr txBox="1">
            <a:spLocks/>
          </p:cNvSpPr>
          <p:nvPr/>
        </p:nvSpPr>
        <p:spPr>
          <a:xfrm>
            <a:off x="630420" y="2321310"/>
            <a:ext cx="6040582" cy="2434287"/>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100" b="1">
                <a:solidFill>
                  <a:schemeClr val="bg1">
                    <a:lumMod val="95000"/>
                  </a:schemeClr>
                </a:solidFill>
                <a:latin typeface="Arial"/>
                <a:ea typeface="+mj-lt"/>
                <a:cs typeface="Arial"/>
              </a:rPr>
              <a:t>Stakeholder Toolkit including:</a:t>
            </a:r>
          </a:p>
          <a:p>
            <a:r>
              <a:rPr lang="en-US" sz="2400" b="1">
                <a:latin typeface="Arial" panose="020B0604020202020204" pitchFamily="34" charset="0"/>
                <a:ea typeface="+mj-lt"/>
                <a:cs typeface="Arial" panose="020B0604020202020204" pitchFamily="34" charset="0"/>
              </a:rPr>
              <a:t/>
            </a:r>
            <a:br>
              <a:rPr lang="en-US" sz="2400" b="1">
                <a:latin typeface="Arial" panose="020B0604020202020204" pitchFamily="34" charset="0"/>
                <a:ea typeface="+mj-lt"/>
                <a:cs typeface="Arial" panose="020B0604020202020204" pitchFamily="34" charset="0"/>
              </a:rPr>
            </a:br>
            <a:r>
              <a:rPr lang="en-US" sz="1800" b="1">
                <a:solidFill>
                  <a:schemeClr val="bg1">
                    <a:lumMod val="95000"/>
                  </a:schemeClr>
                </a:solidFill>
                <a:latin typeface="Arial"/>
                <a:ea typeface="+mj-lt"/>
                <a:cs typeface="Arial"/>
              </a:rPr>
              <a:t> </a:t>
            </a:r>
            <a:r>
              <a:rPr lang="en-US" sz="1600">
                <a:solidFill>
                  <a:schemeClr val="bg1">
                    <a:lumMod val="95000"/>
                  </a:schemeClr>
                </a:solidFill>
                <a:latin typeface="Arial"/>
                <a:ea typeface="+mj-lt"/>
                <a:cs typeface="Arial"/>
              </a:rPr>
              <a:t>- downloadable poster and ordering instructions</a:t>
            </a:r>
            <a:r>
              <a:rPr lang="en-US" sz="1600">
                <a:latin typeface="Arial" panose="020B0604020202020204" pitchFamily="34" charset="0"/>
                <a:ea typeface="+mj-lt"/>
                <a:cs typeface="Arial" panose="020B0604020202020204" pitchFamily="34" charset="0"/>
              </a:rPr>
              <a:t/>
            </a:r>
            <a:br>
              <a:rPr lang="en-US" sz="1600">
                <a:latin typeface="Arial" panose="020B0604020202020204" pitchFamily="34" charset="0"/>
                <a:ea typeface="+mj-lt"/>
                <a:cs typeface="Arial" panose="020B0604020202020204" pitchFamily="34" charset="0"/>
              </a:rPr>
            </a:br>
            <a:r>
              <a:rPr lang="en-US" sz="1600">
                <a:solidFill>
                  <a:schemeClr val="bg1">
                    <a:lumMod val="95000"/>
                  </a:schemeClr>
                </a:solidFill>
                <a:latin typeface="Arial"/>
                <a:ea typeface="+mj-lt"/>
                <a:cs typeface="Arial"/>
              </a:rPr>
              <a:t> - social media copy in English and Welsh</a:t>
            </a:r>
            <a:r>
              <a:rPr lang="en-US" sz="1600">
                <a:latin typeface="Arial" panose="020B0604020202020204" pitchFamily="34" charset="0"/>
                <a:ea typeface="+mj-lt"/>
                <a:cs typeface="Arial" panose="020B0604020202020204" pitchFamily="34" charset="0"/>
              </a:rPr>
              <a:t/>
            </a:r>
            <a:br>
              <a:rPr lang="en-US" sz="1600">
                <a:latin typeface="Arial" panose="020B0604020202020204" pitchFamily="34" charset="0"/>
                <a:ea typeface="+mj-lt"/>
                <a:cs typeface="Arial" panose="020B0604020202020204" pitchFamily="34" charset="0"/>
              </a:rPr>
            </a:br>
            <a:r>
              <a:rPr lang="en-US" sz="1600">
                <a:solidFill>
                  <a:schemeClr val="bg1">
                    <a:lumMod val="95000"/>
                  </a:schemeClr>
                </a:solidFill>
                <a:latin typeface="Arial"/>
                <a:ea typeface="+mj-lt"/>
                <a:cs typeface="Arial"/>
              </a:rPr>
              <a:t> - newsletter copy, FAQs and links</a:t>
            </a:r>
            <a:r>
              <a:rPr lang="en-US" sz="1600">
                <a:latin typeface="Arial" panose="020B0604020202020204" pitchFamily="34" charset="0"/>
                <a:ea typeface="+mj-lt"/>
                <a:cs typeface="Arial" panose="020B0604020202020204" pitchFamily="34" charset="0"/>
              </a:rPr>
              <a:t/>
            </a:r>
            <a:br>
              <a:rPr lang="en-US" sz="1600">
                <a:latin typeface="Arial" panose="020B0604020202020204" pitchFamily="34" charset="0"/>
                <a:ea typeface="+mj-lt"/>
                <a:cs typeface="Arial" panose="020B0604020202020204" pitchFamily="34" charset="0"/>
              </a:rPr>
            </a:br>
            <a:r>
              <a:rPr lang="en-US" sz="1600">
                <a:solidFill>
                  <a:schemeClr val="bg1">
                    <a:lumMod val="95000"/>
                  </a:schemeClr>
                </a:solidFill>
                <a:latin typeface="Arial"/>
                <a:ea typeface="+mj-lt"/>
                <a:cs typeface="Arial"/>
              </a:rPr>
              <a:t> - factsheet</a:t>
            </a:r>
            <a:endParaRPr lang="en-US" sz="2400">
              <a:solidFill>
                <a:schemeClr val="bg1">
                  <a:lumMod val="9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19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0" name="Rectangle 4119">
            <a:extLst>
              <a:ext uri="{FF2B5EF4-FFF2-40B4-BE49-F238E27FC236}">
                <a16:creationId xmlns:a16="http://schemas.microsoft.com/office/drawing/2014/main"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9E62AC78-4803-4774-A032-F2241883B806}"/>
              </a:ext>
              <a:ext uri="{C183D7F6-B498-43B3-948B-1728B52AA6E4}">
                <adec:decorative xmlns:adec="http://schemas.microsoft.com/office/drawing/2017/decorative" xmlns="" val="1"/>
              </a:ext>
            </a:extLst>
          </p:cNvPr>
          <p:cNvSpPr/>
          <p:nvPr/>
        </p:nvSpPr>
        <p:spPr>
          <a:xfrm>
            <a:off x="365417" y="227289"/>
            <a:ext cx="11391077" cy="766255"/>
          </a:xfrm>
          <a:prstGeom prst="rect">
            <a:avLst/>
          </a:prstGeom>
          <a:solidFill>
            <a:srgbClr val="1E61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1FE64E-C155-4C5C-B926-B7A709E8A926}"/>
              </a:ext>
            </a:extLst>
          </p:cNvPr>
          <p:cNvSpPr>
            <a:spLocks noGrp="1"/>
          </p:cNvSpPr>
          <p:nvPr>
            <p:ph type="title" idx="4294967295"/>
          </p:nvPr>
        </p:nvSpPr>
        <p:spPr>
          <a:xfrm>
            <a:off x="648051" y="360935"/>
            <a:ext cx="10391252" cy="493787"/>
          </a:xfrm>
        </p:spPr>
        <p:txBody>
          <a:bodyPr vert="horz" lIns="91440" tIns="45720" rIns="91440" bIns="45720" rtlCol="0" anchor="ctr">
            <a:normAutofit/>
          </a:bodyPr>
          <a:lstStyle/>
          <a:p>
            <a:r>
              <a:rPr lang="en-US" sz="2400">
                <a:solidFill>
                  <a:schemeClr val="bg1">
                    <a:lumMod val="95000"/>
                  </a:schemeClr>
                </a:solidFill>
                <a:latin typeface="Arial" panose="020B0604020202020204" pitchFamily="34" charset="0"/>
                <a:cs typeface="Arial" panose="020B0604020202020204" pitchFamily="34" charset="0"/>
              </a:rPr>
              <a:t>How to talk about </a:t>
            </a:r>
            <a:r>
              <a:rPr lang="en-US" sz="2400" b="1">
                <a:solidFill>
                  <a:schemeClr val="bg1">
                    <a:lumMod val="95000"/>
                  </a:schemeClr>
                </a:solidFill>
                <a:latin typeface="Arial" panose="020B0604020202020204" pitchFamily="34" charset="0"/>
                <a:cs typeface="Arial" panose="020B0604020202020204" pitchFamily="34" charset="0"/>
              </a:rPr>
              <a:t>Help for Households </a:t>
            </a:r>
            <a:r>
              <a:rPr lang="en-US" sz="2400">
                <a:solidFill>
                  <a:schemeClr val="bg1">
                    <a:lumMod val="95000"/>
                  </a:schemeClr>
                </a:solidFill>
                <a:latin typeface="Arial" panose="020B0604020202020204" pitchFamily="34" charset="0"/>
                <a:cs typeface="Arial" panose="020B0604020202020204" pitchFamily="34" charset="0"/>
              </a:rPr>
              <a:t>and the </a:t>
            </a:r>
            <a:r>
              <a:rPr lang="en-US" sz="2400" b="1">
                <a:solidFill>
                  <a:schemeClr val="bg1">
                    <a:lumMod val="95000"/>
                  </a:schemeClr>
                </a:solidFill>
                <a:latin typeface="Arial" panose="020B0604020202020204" pitchFamily="34" charset="0"/>
                <a:cs typeface="Arial" panose="020B0604020202020204" pitchFamily="34" charset="0"/>
              </a:rPr>
              <a:t>Cost of Living Payments</a:t>
            </a:r>
          </a:p>
        </p:txBody>
      </p:sp>
      <p:sp>
        <p:nvSpPr>
          <p:cNvPr id="3" name="TextBox 2">
            <a:extLst>
              <a:ext uri="{FF2B5EF4-FFF2-40B4-BE49-F238E27FC236}">
                <a16:creationId xmlns:a16="http://schemas.microsoft.com/office/drawing/2014/main" id="{70330748-37FF-7784-6076-F69FE0E7740F}"/>
              </a:ext>
            </a:extLst>
          </p:cNvPr>
          <p:cNvSpPr txBox="1"/>
          <p:nvPr/>
        </p:nvSpPr>
        <p:spPr>
          <a:xfrm>
            <a:off x="269935" y="1571249"/>
            <a:ext cx="4284258"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panose="020B0604020202020204" pitchFamily="34" charset="0"/>
                <a:cs typeface="Arial" panose="020B0604020202020204" pitchFamily="34" charset="0"/>
              </a:rPr>
              <a:t>​</a:t>
            </a:r>
            <a:r>
              <a:rPr lang="en-US" sz="1600">
                <a:latin typeface="Arial" panose="020B0604020202020204" pitchFamily="34" charset="0"/>
                <a:ea typeface="+mn-lt"/>
                <a:cs typeface="Arial" panose="020B0604020202020204" pitchFamily="34" charset="0"/>
              </a:rPr>
              <a:t>The Government is providing £37 billion this year to help households combat the rising cost of living</a:t>
            </a:r>
            <a:r>
              <a:rPr lang="en-US" sz="1600">
                <a:latin typeface="Arial" panose="020B0604020202020204" pitchFamily="34" charset="0"/>
                <a:cs typeface="Arial" panose="020B0604020202020204" pitchFamily="34" charset="0"/>
              </a:rPr>
              <a:t>.</a:t>
            </a:r>
          </a:p>
          <a:p>
            <a:endParaRPr lang="en-US" sz="1600" b="1">
              <a:latin typeface="Arial" panose="020B0604020202020204" pitchFamily="34" charset="0"/>
              <a:cs typeface="Arial" panose="020B0604020202020204" pitchFamily="34" charset="0"/>
            </a:endParaRPr>
          </a:p>
          <a:p>
            <a:r>
              <a:rPr lang="en-US" sz="1600" b="1">
                <a:latin typeface="Arial" panose="020B0604020202020204" pitchFamily="34" charset="0"/>
                <a:cs typeface="Arial" panose="020B0604020202020204" pitchFamily="34" charset="0"/>
              </a:rPr>
              <a:t>We know this may lead to questions about how much people may be entitled to.</a:t>
            </a:r>
            <a:r>
              <a:rPr lang="en-US" sz="1600">
                <a:latin typeface="Arial" panose="020B0604020202020204" pitchFamily="34" charset="0"/>
                <a:cs typeface="Arial" panose="020B0604020202020204" pitchFamily="34" charset="0"/>
              </a:rPr>
              <a:t>​</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This toolkit sets out ​</a:t>
            </a:r>
            <a:br>
              <a:rPr lang="en-US" sz="1600">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 what the different payments are and when they will start being paid​</a:t>
            </a:r>
            <a:br>
              <a:rPr lang="en-US" sz="1600" b="1">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 who is eligible for the payments​</a:t>
            </a:r>
            <a:br>
              <a:rPr lang="en-US" sz="1600" b="1">
                <a:latin typeface="Arial" panose="020B0604020202020204" pitchFamily="34" charset="0"/>
                <a:cs typeface="Arial" panose="020B0604020202020204" pitchFamily="34" charset="0"/>
              </a:rPr>
            </a:br>
            <a:r>
              <a:rPr lang="en-US" sz="1600" b="1">
                <a:latin typeface="Arial" panose="020B0604020202020204" pitchFamily="34" charset="0"/>
                <a:cs typeface="Arial" panose="020B0604020202020204" pitchFamily="34" charset="0"/>
              </a:rPr>
              <a:t>- how stakeholders can support their customers </a:t>
            </a:r>
          </a:p>
        </p:txBody>
      </p:sp>
      <p:sp>
        <p:nvSpPr>
          <p:cNvPr id="10" name="Oval 9">
            <a:extLst>
              <a:ext uri="{FF2B5EF4-FFF2-40B4-BE49-F238E27FC236}">
                <a16:creationId xmlns:a16="http://schemas.microsoft.com/office/drawing/2014/main" id="{E3B0EF4E-4158-46D4-9177-7442CD477F39}"/>
              </a:ext>
              <a:ext uri="{C183D7F6-B498-43B3-948B-1728B52AA6E4}">
                <adec:decorative xmlns:adec="http://schemas.microsoft.com/office/drawing/2017/decorative" xmlns="" val="1"/>
              </a:ext>
            </a:extLst>
          </p:cNvPr>
          <p:cNvSpPr/>
          <p:nvPr/>
        </p:nvSpPr>
        <p:spPr>
          <a:xfrm>
            <a:off x="3248677" y="5197885"/>
            <a:ext cx="654143" cy="654143"/>
          </a:xfrm>
          <a:prstGeom prst="ellipse">
            <a:avLst/>
          </a:prstGeom>
          <a:solidFill>
            <a:srgbClr val="1E6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0111DE54-0492-4710-914A-653B843BD5E4}"/>
              </a:ext>
              <a:ext uri="{C183D7F6-B498-43B3-948B-1728B52AA6E4}">
                <adec:decorative xmlns:adec="http://schemas.microsoft.com/office/drawing/2017/decorative" xmlns="" val="1"/>
              </a:ext>
            </a:extLst>
          </p:cNvPr>
          <p:cNvSpPr/>
          <p:nvPr/>
        </p:nvSpPr>
        <p:spPr>
          <a:xfrm>
            <a:off x="341572" y="5405363"/>
            <a:ext cx="3343737" cy="1082104"/>
          </a:xfrm>
          <a:prstGeom prst="rect">
            <a:avLst/>
          </a:prstGeom>
          <a:solidFill>
            <a:srgbClr val="1E61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984C4565-5DCA-4458-96F4-541FEAE4D019}"/>
              </a:ext>
              <a:ext uri="{C183D7F6-B498-43B3-948B-1728B52AA6E4}">
                <adec:decorative xmlns:adec="http://schemas.microsoft.com/office/drawing/2017/decorative" xmlns="" val="1"/>
              </a:ext>
            </a:extLst>
          </p:cNvPr>
          <p:cNvSpPr/>
          <p:nvPr/>
        </p:nvSpPr>
        <p:spPr>
          <a:xfrm rot="2992011">
            <a:off x="3406722" y="5378930"/>
            <a:ext cx="293716" cy="251013"/>
          </a:xfrm>
          <a:prstGeom prst="leftArrow">
            <a:avLst>
              <a:gd name="adj1" fmla="val 45584"/>
              <a:gd name="adj2" fmla="val 875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8CCD0804-30E8-4BA2-BC17-B5B6635332FF}"/>
              </a:ext>
            </a:extLst>
          </p:cNvPr>
          <p:cNvSpPr txBox="1"/>
          <p:nvPr/>
        </p:nvSpPr>
        <p:spPr>
          <a:xfrm>
            <a:off x="441048" y="5541313"/>
            <a:ext cx="3504727" cy="1015663"/>
          </a:xfrm>
          <a:prstGeom prst="rect">
            <a:avLst/>
          </a:prstGeom>
          <a:noFill/>
        </p:spPr>
        <p:txBody>
          <a:bodyPr wrap="square" lIns="91440" tIns="45720" rIns="91440" bIns="45720" rtlCol="0" anchor="t">
            <a:spAutoFit/>
          </a:bodyPr>
          <a:lstStyle/>
          <a:p>
            <a:r>
              <a:rPr lang="en-US" sz="1400" b="1">
                <a:solidFill>
                  <a:schemeClr val="bg1">
                    <a:lumMod val="95000"/>
                  </a:schemeClr>
                </a:solidFill>
                <a:latin typeface="Arial"/>
                <a:cs typeface="Arial"/>
              </a:rPr>
              <a:t>Click </a:t>
            </a:r>
            <a:r>
              <a:rPr lang="en-US" sz="1400" b="1">
                <a:solidFill>
                  <a:schemeClr val="bg1">
                    <a:lumMod val="95000"/>
                  </a:schemeClr>
                </a:solidFill>
                <a:latin typeface="Arial"/>
                <a:cs typeface="Arial"/>
                <a:hlinkClick r:id="rId2">
                  <a:extLst>
                    <a:ext uri="{A12FA001-AC4F-418D-AE19-62706E023703}">
                      <ahyp:hlinkClr xmlns:ahyp="http://schemas.microsoft.com/office/drawing/2018/hyperlinkcolor" xmlns="" val="tx"/>
                    </a:ext>
                  </a:extLst>
                </a:hlinkClick>
              </a:rPr>
              <a:t>here</a:t>
            </a:r>
            <a:r>
              <a:rPr lang="en-US" sz="1400" b="1">
                <a:solidFill>
                  <a:schemeClr val="bg1">
                    <a:lumMod val="95000"/>
                  </a:schemeClr>
                </a:solidFill>
                <a:latin typeface="Arial"/>
                <a:cs typeface="Arial"/>
              </a:rPr>
              <a:t> for our full asset pack including social media assets and suggested social copy</a:t>
            </a:r>
          </a:p>
          <a:p>
            <a:endParaRPr lang="en-GB"/>
          </a:p>
        </p:txBody>
      </p:sp>
      <p:sp>
        <p:nvSpPr>
          <p:cNvPr id="11" name="Oval 10">
            <a:extLst>
              <a:ext uri="{FF2B5EF4-FFF2-40B4-BE49-F238E27FC236}">
                <a16:creationId xmlns:a16="http://schemas.microsoft.com/office/drawing/2014/main" id="{ABEC1D36-A9D7-46A4-9504-44F843694C35}"/>
              </a:ext>
              <a:ext uri="{C183D7F6-B498-43B3-948B-1728B52AA6E4}">
                <adec:decorative xmlns:adec="http://schemas.microsoft.com/office/drawing/2017/decorative" xmlns="" val="1"/>
              </a:ext>
            </a:extLst>
          </p:cNvPr>
          <p:cNvSpPr/>
          <p:nvPr/>
        </p:nvSpPr>
        <p:spPr>
          <a:xfrm>
            <a:off x="3304640" y="5253321"/>
            <a:ext cx="543269" cy="54326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2880F0C-C714-49B2-9672-FE598981CD2B}"/>
              </a:ext>
              <a:ext uri="{C183D7F6-B498-43B3-948B-1728B52AA6E4}">
                <adec:decorative xmlns:adec="http://schemas.microsoft.com/office/drawing/2017/decorative" xmlns="" val="1"/>
              </a:ext>
            </a:extLst>
          </p:cNvPr>
          <p:cNvSpPr/>
          <p:nvPr/>
        </p:nvSpPr>
        <p:spPr>
          <a:xfrm>
            <a:off x="5162611" y="1127190"/>
            <a:ext cx="6588341" cy="4924475"/>
          </a:xfrm>
          <a:prstGeom prst="rect">
            <a:avLst/>
          </a:prstGeom>
          <a:noFill/>
          <a:ln w="38100">
            <a:solidFill>
              <a:srgbClr val="1E6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6" descr="an ad reading there is help for households with the cost of living, find out more, eligibility criteria apply">
            <a:extLst>
              <a:ext uri="{FF2B5EF4-FFF2-40B4-BE49-F238E27FC236}">
                <a16:creationId xmlns:a16="http://schemas.microsoft.com/office/drawing/2014/main" id="{6DC0251D-AFA2-CBD1-CB1B-B56312E91C78}"/>
              </a:ext>
            </a:extLst>
          </p:cNvPr>
          <p:cNvPicPr>
            <a:picLocks noChangeAspect="1"/>
          </p:cNvPicPr>
          <p:nvPr/>
        </p:nvPicPr>
        <p:blipFill>
          <a:blip r:embed="rId3"/>
          <a:stretch>
            <a:fillRect/>
          </a:stretch>
        </p:blipFill>
        <p:spPr>
          <a:xfrm>
            <a:off x="5621151" y="1306887"/>
            <a:ext cx="2619375" cy="2619375"/>
          </a:xfrm>
          <a:prstGeom prst="rect">
            <a:avLst/>
          </a:prstGeom>
        </p:spPr>
      </p:pic>
      <p:pic>
        <p:nvPicPr>
          <p:cNvPr id="15" name="Picture 15" descr="an ad reading £650 will be paid automatically to millions of households. You do not need to apply or contact us. Eligibility criteria apply.">
            <a:extLst>
              <a:ext uri="{FF2B5EF4-FFF2-40B4-BE49-F238E27FC236}">
                <a16:creationId xmlns:a16="http://schemas.microsoft.com/office/drawing/2014/main" id="{3888FA96-8EE6-3480-26D1-077C139DFF5B}"/>
              </a:ext>
            </a:extLst>
          </p:cNvPr>
          <p:cNvPicPr>
            <a:picLocks noChangeAspect="1"/>
          </p:cNvPicPr>
          <p:nvPr/>
        </p:nvPicPr>
        <p:blipFill>
          <a:blip r:embed="rId4"/>
          <a:stretch>
            <a:fillRect/>
          </a:stretch>
        </p:blipFill>
        <p:spPr>
          <a:xfrm>
            <a:off x="8380503" y="1299545"/>
            <a:ext cx="2652992" cy="2639855"/>
          </a:xfrm>
          <a:prstGeom prst="rect">
            <a:avLst/>
          </a:prstGeom>
        </p:spPr>
      </p:pic>
      <p:sp>
        <p:nvSpPr>
          <p:cNvPr id="7" name="TextBox 6">
            <a:extLst>
              <a:ext uri="{FF2B5EF4-FFF2-40B4-BE49-F238E27FC236}">
                <a16:creationId xmlns:a16="http://schemas.microsoft.com/office/drawing/2014/main" id="{475DECB8-6595-3593-C6E6-441B7BE8E169}"/>
              </a:ext>
            </a:extLst>
          </p:cNvPr>
          <p:cNvSpPr txBox="1"/>
          <p:nvPr/>
        </p:nvSpPr>
        <p:spPr>
          <a:xfrm>
            <a:off x="5529062" y="4022111"/>
            <a:ext cx="5955262" cy="17235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Light"/>
                <a:cs typeface="Calibri Light"/>
              </a:rPr>
              <a:t>​</a:t>
            </a:r>
            <a:r>
              <a:rPr lang="en-US" sz="1400" b="1" u="sng" dirty="0">
                <a:latin typeface="Arial"/>
                <a:cs typeface="Arial"/>
              </a:rPr>
              <a:t>Example social media copy and assets for use on your channels</a:t>
            </a:r>
            <a:endParaRPr lang="en-US" sz="1400" b="1" dirty="0">
              <a:latin typeface="Arial"/>
              <a:cs typeface="Arial"/>
            </a:endParaRPr>
          </a:p>
          <a:p>
            <a:endParaRPr lang="en-US" sz="1400" b="1" dirty="0">
              <a:latin typeface="Arial"/>
              <a:cs typeface="Calibri Light"/>
            </a:endParaRPr>
          </a:p>
          <a:p>
            <a:r>
              <a:rPr lang="en-US" sz="1400" dirty="0">
                <a:latin typeface="Arial"/>
                <a:ea typeface="+mn-lt"/>
                <a:cs typeface="+mn-lt"/>
              </a:rPr>
              <a:t>Cost of Living Payment Households may receive £650 if they are on means tested benefits, including </a:t>
            </a:r>
            <a:r>
              <a:rPr lang="en-US" sz="1400" dirty="0">
                <a:latin typeface="Arial"/>
                <a:ea typeface="+mn-lt"/>
                <a:cs typeface="+mn-lt"/>
                <a:hlinkClick r:id="rId5"/>
              </a:rPr>
              <a:t>#</a:t>
            </a:r>
            <a:r>
              <a:rPr lang="en-US" sz="1400" dirty="0" err="1">
                <a:latin typeface="Arial"/>
                <a:ea typeface="+mn-lt"/>
                <a:cs typeface="+mn-lt"/>
                <a:hlinkClick r:id="rId5"/>
              </a:rPr>
              <a:t>UniversalCredit</a:t>
            </a:r>
            <a:r>
              <a:rPr lang="en-US" sz="1400" dirty="0">
                <a:latin typeface="Arial"/>
                <a:ea typeface="+mn-lt"/>
                <a:cs typeface="+mn-lt"/>
              </a:rPr>
              <a:t> and </a:t>
            </a:r>
            <a:r>
              <a:rPr lang="en-US" sz="1400" dirty="0">
                <a:latin typeface="Arial"/>
                <a:ea typeface="+mn-lt"/>
                <a:cs typeface="+mn-lt"/>
                <a:hlinkClick r:id="rId6"/>
              </a:rPr>
              <a:t>#</a:t>
            </a:r>
            <a:r>
              <a:rPr lang="en-US" sz="1400" dirty="0" err="1">
                <a:latin typeface="Arial"/>
                <a:ea typeface="+mn-lt"/>
                <a:cs typeface="+mn-lt"/>
                <a:hlinkClick r:id="rId6"/>
              </a:rPr>
              <a:t>PensionCredit</a:t>
            </a:r>
            <a:endParaRPr lang="en-US" sz="1400" dirty="0">
              <a:latin typeface="Arial"/>
              <a:cs typeface="Arial"/>
            </a:endParaRPr>
          </a:p>
          <a:p>
            <a:endParaRPr lang="en-US" sz="1400" dirty="0">
              <a:latin typeface="Arial"/>
              <a:ea typeface="+mn-lt"/>
              <a:cs typeface="+mn-lt"/>
            </a:endParaRPr>
          </a:p>
          <a:p>
            <a:r>
              <a:rPr lang="en-US" sz="1400" dirty="0">
                <a:latin typeface="Arial"/>
                <a:ea typeface="+mn-lt"/>
                <a:cs typeface="+mn-lt"/>
              </a:rPr>
              <a:t>Check eligibility here: </a:t>
            </a:r>
            <a:r>
              <a:rPr lang="en-US" sz="1400" dirty="0">
                <a:latin typeface="Arial"/>
                <a:ea typeface="+mn-lt"/>
                <a:cs typeface="+mn-lt"/>
                <a:hlinkClick r:id="rId7"/>
              </a:rPr>
              <a:t>Cost of Living Payment - GOV.UK (www.gov.uk)</a:t>
            </a:r>
            <a:endParaRPr lang="en-US" sz="1400" dirty="0">
              <a:latin typeface="Arial"/>
              <a:cs typeface="Calibri"/>
            </a:endParaRPr>
          </a:p>
          <a:p>
            <a:endParaRPr lang="en-US" b="1" dirty="0">
              <a:latin typeface="Calibri Light"/>
              <a:cs typeface="Calibri Light"/>
            </a:endParaRPr>
          </a:p>
        </p:txBody>
      </p:sp>
      <p:sp>
        <p:nvSpPr>
          <p:cNvPr id="5" name="Title 1">
            <a:extLst>
              <a:ext uri="{FF2B5EF4-FFF2-40B4-BE49-F238E27FC236}">
                <a16:creationId xmlns:a16="http://schemas.microsoft.com/office/drawing/2014/main" id="{88690912-76CE-2D9B-DEBE-034894BC0999}"/>
              </a:ext>
            </a:extLst>
          </p:cNvPr>
          <p:cNvSpPr txBox="1">
            <a:spLocks/>
          </p:cNvSpPr>
          <p:nvPr/>
        </p:nvSpPr>
        <p:spPr>
          <a:xfrm>
            <a:off x="7385867" y="6121311"/>
            <a:ext cx="5419353" cy="581571"/>
          </a:xfrm>
          <a:prstGeom prst="rect">
            <a:avLst/>
          </a:prstGeom>
        </p:spPr>
        <p:txBody>
          <a:bodyPr vert="horz" lIns="91440" tIns="45720" rIns="91440" bIns="45720" rtlCol="0" anchor="b">
            <a:normAutofit fontScale="82500" lnSpcReduction="20000"/>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500" b="1" i="1"/>
              <a:t/>
            </a:r>
            <a:br>
              <a:rPr lang="en-US" sz="1500" b="1" i="1"/>
            </a:br>
            <a:r>
              <a:rPr lang="en-GB" sz="1700" b="1" i="1"/>
              <a:t>Contact </a:t>
            </a:r>
            <a:r>
              <a:rPr lang="en-GB" sz="1700" i="1" u="sng">
                <a:hlinkClick r:id="rId8"/>
              </a:rPr>
              <a:t>external.affairs@dwp.gov.uk</a:t>
            </a:r>
            <a:r>
              <a:rPr lang="en-GB" sz="1700" i="1"/>
              <a:t> for more information</a:t>
            </a:r>
            <a:r>
              <a:rPr lang="en-GB" sz="1500" i="1"/>
              <a:t/>
            </a:r>
            <a:br>
              <a:rPr lang="en-GB" sz="1500" i="1"/>
            </a:br>
            <a:endParaRPr lang="en-US" sz="1500" i="1">
              <a:cs typeface="Calibri"/>
            </a:endParaRPr>
          </a:p>
        </p:txBody>
      </p:sp>
    </p:spTree>
    <p:extLst>
      <p:ext uri="{BB962C8B-B14F-4D97-AF65-F5344CB8AC3E}">
        <p14:creationId xmlns:p14="http://schemas.microsoft.com/office/powerpoint/2010/main" val="195855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0" name="Rectangle 4119">
            <a:extLst>
              <a:ext uri="{FF2B5EF4-FFF2-40B4-BE49-F238E27FC236}">
                <a16:creationId xmlns:a16="http://schemas.microsoft.com/office/drawing/2014/main" id="{257363FD-7E77-4145-9483-331A807ADF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0A57F6B5-45C2-4612-A7E6-B0DFD8EF3965}"/>
              </a:ext>
              <a:ext uri="{C183D7F6-B498-43B3-948B-1728B52AA6E4}">
                <adec:decorative xmlns:adec="http://schemas.microsoft.com/office/drawing/2017/decorative" xmlns="" val="1"/>
              </a:ext>
            </a:extLst>
          </p:cNvPr>
          <p:cNvSpPr/>
          <p:nvPr/>
        </p:nvSpPr>
        <p:spPr>
          <a:xfrm>
            <a:off x="365417" y="227289"/>
            <a:ext cx="11391077" cy="766255"/>
          </a:xfrm>
          <a:prstGeom prst="rect">
            <a:avLst/>
          </a:prstGeom>
          <a:solidFill>
            <a:srgbClr val="1E61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1FE64E-C155-4C5C-B926-B7A709E8A926}"/>
              </a:ext>
            </a:extLst>
          </p:cNvPr>
          <p:cNvSpPr>
            <a:spLocks noGrp="1"/>
          </p:cNvSpPr>
          <p:nvPr>
            <p:ph type="title" idx="4294967295"/>
          </p:nvPr>
        </p:nvSpPr>
        <p:spPr>
          <a:xfrm>
            <a:off x="635026" y="369725"/>
            <a:ext cx="7244309" cy="481381"/>
          </a:xfrm>
        </p:spPr>
        <p:txBody>
          <a:bodyPr vert="horz" lIns="91440" tIns="45720" rIns="91440" bIns="45720" rtlCol="0" anchor="ctr">
            <a:normAutofit/>
          </a:bodyPr>
          <a:lstStyle/>
          <a:p>
            <a:r>
              <a:rPr lang="en-US" sz="2400" b="1">
                <a:solidFill>
                  <a:schemeClr val="bg1">
                    <a:lumMod val="95000"/>
                  </a:schemeClr>
                </a:solidFill>
                <a:latin typeface="Arial" panose="020B0604020202020204" pitchFamily="34" charset="0"/>
                <a:cs typeface="Arial" panose="020B0604020202020204" pitchFamily="34" charset="0"/>
              </a:rPr>
              <a:t>Suggested social media copy</a:t>
            </a:r>
          </a:p>
        </p:txBody>
      </p:sp>
      <p:sp>
        <p:nvSpPr>
          <p:cNvPr id="5" name="Title 1">
            <a:extLst>
              <a:ext uri="{FF2B5EF4-FFF2-40B4-BE49-F238E27FC236}">
                <a16:creationId xmlns:a16="http://schemas.microsoft.com/office/drawing/2014/main" id="{88690912-76CE-2D9B-DEBE-034894BC0999}"/>
              </a:ext>
            </a:extLst>
          </p:cNvPr>
          <p:cNvSpPr txBox="1">
            <a:spLocks/>
          </p:cNvSpPr>
          <p:nvPr/>
        </p:nvSpPr>
        <p:spPr>
          <a:xfrm>
            <a:off x="306543" y="1221942"/>
            <a:ext cx="11391078" cy="3916794"/>
          </a:xfrm>
          <a:prstGeom prst="rect">
            <a:avLst/>
          </a:prstGeom>
        </p:spPr>
        <p:txBody>
          <a:bodyPr vert="horz" lIns="91440" tIns="45720" rIns="91440" bIns="45720" rtlCol="0" anchor="b">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a:buChar char="•"/>
            </a:pPr>
            <a:r>
              <a:rPr lang="en-US">
                <a:latin typeface="Arial"/>
                <a:ea typeface="+mn-lt"/>
                <a:cs typeface="Arial"/>
              </a:rPr>
              <a:t>If you are claiming a low-income benefit and think that you are entitled to a Cost of Living Payment, you don't need to do anything. You'll get the payments automatically. To find out more visit: </a:t>
            </a:r>
            <a:r>
              <a:rPr lang="en-US">
                <a:latin typeface="Calibri"/>
                <a:ea typeface="+mn-lt"/>
                <a:cs typeface="Calibri"/>
                <a:hlinkClick r:id="rId2"/>
              </a:rPr>
              <a:t>Cost of Living Payment - GOV.UK (www.gov.uk)</a:t>
            </a:r>
            <a:endParaRPr lang="en-US" i="1">
              <a:latin typeface="Arial" panose="020B0604020202020204" pitchFamily="34" charset="0"/>
              <a:cs typeface="Arial" panose="020B0604020202020204" pitchFamily="34" charset="0"/>
            </a:endParaRPr>
          </a:p>
          <a:p>
            <a:endParaRPr lang="en-US">
              <a:latin typeface="Arial" panose="020B0604020202020204" pitchFamily="34" charset="0"/>
              <a:ea typeface="+mn-lt"/>
              <a:cs typeface="Arial" panose="020B0604020202020204" pitchFamily="34" charset="0"/>
            </a:endParaRPr>
          </a:p>
          <a:p>
            <a:pPr marL="342900" indent="-342900">
              <a:buFont typeface="Arial"/>
              <a:buChar char="•"/>
            </a:pPr>
            <a:r>
              <a:rPr lang="en-US">
                <a:latin typeface="Arial"/>
                <a:ea typeface="+mn-lt"/>
                <a:cs typeface="Arial"/>
              </a:rPr>
              <a:t>The first instalment of the £650 Cost of Living Payments will be paid automatically to eligible people, between 14 - 31 July. The remaining £324 will be paid in autumn. To find out more visit: </a:t>
            </a:r>
            <a:r>
              <a:rPr lang="en-US">
                <a:latin typeface="Calibri"/>
                <a:ea typeface="+mn-lt"/>
                <a:cs typeface="Calibri"/>
                <a:hlinkClick r:id="rId2"/>
              </a:rPr>
              <a:t>Cost of Living Payment - GOV.UK (www.gov.uk)</a:t>
            </a:r>
            <a:endParaRPr lang="en-GB">
              <a:latin typeface="Arial" panose="020B0604020202020204" pitchFamily="34" charset="0"/>
              <a:cs typeface="Arial" panose="020B0604020202020204" pitchFamily="34" charset="0"/>
            </a:endParaRPr>
          </a:p>
          <a:p>
            <a:endParaRPr lang="en-US">
              <a:latin typeface="Arial" panose="020B0604020202020204" pitchFamily="34" charset="0"/>
              <a:ea typeface="+mn-lt"/>
              <a:cs typeface="Arial" panose="020B0604020202020204" pitchFamily="34" charset="0"/>
            </a:endParaRPr>
          </a:p>
          <a:p>
            <a:pPr marL="342900" indent="-342900">
              <a:buFont typeface="Arial"/>
              <a:buChar char="•"/>
            </a:pPr>
            <a:r>
              <a:rPr lang="en-US">
                <a:latin typeface="Arial"/>
                <a:ea typeface="+mn-lt"/>
                <a:cs typeface="Arial"/>
              </a:rPr>
              <a:t>Did you know that households on means tested benefits, including Universal Credit and Pension Credit, may receive a payment of £650 this year? This will be made automatically in two instalments - the first £326 of which will be paid between 14 - 31 July. To find out more visit: </a:t>
            </a:r>
            <a:r>
              <a:rPr lang="en-US">
                <a:latin typeface="Calibri"/>
                <a:ea typeface="+mn-lt"/>
                <a:cs typeface="Calibri"/>
                <a:hlinkClick r:id="rId2"/>
              </a:rPr>
              <a:t>Cost of Living Payment - GOV.UK (www.gov.uk)</a:t>
            </a:r>
            <a:endParaRPr lang="en-GB" i="1">
              <a:latin typeface="Arial" panose="020B0604020202020204" pitchFamily="34" charset="0"/>
              <a:ea typeface="+mn-lt"/>
              <a:cs typeface="Arial" panose="020B0604020202020204" pitchFamily="34" charset="0"/>
            </a:endParaRPr>
          </a:p>
          <a:p>
            <a:pPr marL="342900" indent="-342900">
              <a:buFont typeface="Arial"/>
              <a:buChar char="•"/>
            </a:pPr>
            <a:endParaRPr lang="en-US" sz="2400">
              <a:cs typeface="Calibri" panose="020F0502020204030204"/>
            </a:endParaRPr>
          </a:p>
        </p:txBody>
      </p:sp>
      <p:sp>
        <p:nvSpPr>
          <p:cNvPr id="8" name="Rectangle 7">
            <a:extLst>
              <a:ext uri="{FF2B5EF4-FFF2-40B4-BE49-F238E27FC236}">
                <a16:creationId xmlns:a16="http://schemas.microsoft.com/office/drawing/2014/main" id="{62434D2E-A5DD-4557-A86B-27DD0B278275}"/>
              </a:ext>
              <a:ext uri="{C183D7F6-B498-43B3-948B-1728B52AA6E4}">
                <adec:decorative xmlns:adec="http://schemas.microsoft.com/office/drawing/2017/decorative" xmlns="" val="1"/>
              </a:ext>
            </a:extLst>
          </p:cNvPr>
          <p:cNvSpPr/>
          <p:nvPr/>
        </p:nvSpPr>
        <p:spPr>
          <a:xfrm>
            <a:off x="341572" y="5405363"/>
            <a:ext cx="3343737" cy="1082104"/>
          </a:xfrm>
          <a:prstGeom prst="rect">
            <a:avLst/>
          </a:prstGeom>
          <a:solidFill>
            <a:srgbClr val="1E61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1A992011-AA7B-4729-86DB-643F642647FF}"/>
              </a:ext>
              <a:ext uri="{C183D7F6-B498-43B3-948B-1728B52AA6E4}">
                <adec:decorative xmlns:adec="http://schemas.microsoft.com/office/drawing/2017/decorative" xmlns="" val="1"/>
              </a:ext>
            </a:extLst>
          </p:cNvPr>
          <p:cNvSpPr/>
          <p:nvPr/>
        </p:nvSpPr>
        <p:spPr>
          <a:xfrm>
            <a:off x="3248677" y="5197885"/>
            <a:ext cx="654143" cy="654143"/>
          </a:xfrm>
          <a:prstGeom prst="ellipse">
            <a:avLst/>
          </a:prstGeom>
          <a:solidFill>
            <a:srgbClr val="1E6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Left 9">
            <a:extLst>
              <a:ext uri="{FF2B5EF4-FFF2-40B4-BE49-F238E27FC236}">
                <a16:creationId xmlns:a16="http://schemas.microsoft.com/office/drawing/2014/main" id="{FC7F195F-846A-422E-A4BC-43B0907FA2C5}"/>
              </a:ext>
              <a:ext uri="{C183D7F6-B498-43B3-948B-1728B52AA6E4}">
                <adec:decorative xmlns:adec="http://schemas.microsoft.com/office/drawing/2017/decorative" xmlns="" val="1"/>
              </a:ext>
            </a:extLst>
          </p:cNvPr>
          <p:cNvSpPr/>
          <p:nvPr/>
        </p:nvSpPr>
        <p:spPr>
          <a:xfrm rot="2992011">
            <a:off x="3406722" y="5378930"/>
            <a:ext cx="293716" cy="251013"/>
          </a:xfrm>
          <a:prstGeom prst="leftArrow">
            <a:avLst>
              <a:gd name="adj1" fmla="val 45584"/>
              <a:gd name="adj2" fmla="val 875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D41E71EE-0363-4FB8-93A9-ADD7F07CA38D}"/>
              </a:ext>
            </a:extLst>
          </p:cNvPr>
          <p:cNvSpPr txBox="1"/>
          <p:nvPr/>
        </p:nvSpPr>
        <p:spPr>
          <a:xfrm>
            <a:off x="441048" y="5541313"/>
            <a:ext cx="3066923" cy="800219"/>
          </a:xfrm>
          <a:prstGeom prst="rect">
            <a:avLst/>
          </a:prstGeom>
          <a:noFill/>
        </p:spPr>
        <p:txBody>
          <a:bodyPr wrap="square" lIns="91440" tIns="45720" rIns="91440" bIns="45720" rtlCol="0" anchor="t">
            <a:spAutoFit/>
          </a:bodyPr>
          <a:lstStyle/>
          <a:p>
            <a:r>
              <a:rPr lang="en-US" sz="1400" b="1">
                <a:solidFill>
                  <a:schemeClr val="bg1">
                    <a:lumMod val="95000"/>
                  </a:schemeClr>
                </a:solidFill>
                <a:latin typeface="Arial"/>
                <a:cs typeface="Arial"/>
              </a:rPr>
              <a:t>More social media posts are available by clicking the link </a:t>
            </a:r>
            <a:r>
              <a:rPr lang="en-US" sz="1400" b="1">
                <a:solidFill>
                  <a:schemeClr val="bg1">
                    <a:lumMod val="95000"/>
                  </a:schemeClr>
                </a:solidFill>
                <a:latin typeface="Arial"/>
                <a:cs typeface="Arial"/>
                <a:hlinkClick r:id="rId3">
                  <a:extLst>
                    <a:ext uri="{A12FA001-AC4F-418D-AE19-62706E023703}">
                      <ahyp:hlinkClr xmlns:ahyp="http://schemas.microsoft.com/office/drawing/2018/hyperlinkcolor" xmlns="" val="tx"/>
                    </a:ext>
                  </a:extLst>
                </a:hlinkClick>
              </a:rPr>
              <a:t>here</a:t>
            </a:r>
            <a:endParaRPr lang="en-US" sz="1400">
              <a:solidFill>
                <a:schemeClr val="bg1">
                  <a:lumMod val="95000"/>
                </a:schemeClr>
              </a:solidFill>
              <a:latin typeface="Arial"/>
              <a:cs typeface="Arial"/>
              <a:hlinkClick r:id="rId3">
                <a:extLst>
                  <a:ext uri="{A12FA001-AC4F-418D-AE19-62706E023703}">
                    <ahyp:hlinkClr xmlns:ahyp="http://schemas.microsoft.com/office/drawing/2018/hyperlinkcolor" xmlns="" val="tx"/>
                  </a:ext>
                </a:extLst>
              </a:hlinkClick>
            </a:endParaRPr>
          </a:p>
          <a:p>
            <a:endParaRPr lang="en-GB"/>
          </a:p>
        </p:txBody>
      </p:sp>
      <p:sp>
        <p:nvSpPr>
          <p:cNvPr id="12" name="Oval 11">
            <a:extLst>
              <a:ext uri="{FF2B5EF4-FFF2-40B4-BE49-F238E27FC236}">
                <a16:creationId xmlns:a16="http://schemas.microsoft.com/office/drawing/2014/main" id="{6E77B26E-2D4C-4407-BAF5-F057BBF7FC68}"/>
              </a:ext>
              <a:ext uri="{C183D7F6-B498-43B3-948B-1728B52AA6E4}">
                <adec:decorative xmlns:adec="http://schemas.microsoft.com/office/drawing/2017/decorative" xmlns="" val="1"/>
              </a:ext>
            </a:extLst>
          </p:cNvPr>
          <p:cNvSpPr/>
          <p:nvPr/>
        </p:nvSpPr>
        <p:spPr>
          <a:xfrm>
            <a:off x="3304640" y="5253321"/>
            <a:ext cx="543269" cy="54326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7005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A8AD19E-10D9-4857-AD74-A9099B8BF831}"/>
              </a:ext>
              <a:ext uri="{C183D7F6-B498-43B3-948B-1728B52AA6E4}">
                <adec:decorative xmlns:adec="http://schemas.microsoft.com/office/drawing/2017/decorative" xmlns="" val="1"/>
              </a:ext>
            </a:extLst>
          </p:cNvPr>
          <p:cNvSpPr/>
          <p:nvPr/>
        </p:nvSpPr>
        <p:spPr>
          <a:xfrm>
            <a:off x="365417" y="227289"/>
            <a:ext cx="11391077" cy="766255"/>
          </a:xfrm>
          <a:prstGeom prst="rect">
            <a:avLst/>
          </a:prstGeom>
          <a:solidFill>
            <a:srgbClr val="1E61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1FE64E-C155-4C5C-B926-B7A709E8A926}"/>
              </a:ext>
            </a:extLst>
          </p:cNvPr>
          <p:cNvSpPr>
            <a:spLocks noGrp="1"/>
          </p:cNvSpPr>
          <p:nvPr>
            <p:ph type="title" idx="4294967295"/>
          </p:nvPr>
        </p:nvSpPr>
        <p:spPr>
          <a:xfrm>
            <a:off x="576349" y="301393"/>
            <a:ext cx="12058650" cy="692151"/>
          </a:xfrm>
        </p:spPr>
        <p:txBody>
          <a:bodyPr>
            <a:normAutofit/>
          </a:bodyPr>
          <a:lstStyle/>
          <a:p>
            <a:r>
              <a:rPr lang="en-GB" sz="2400" b="1">
                <a:solidFill>
                  <a:schemeClr val="bg1"/>
                </a:solidFill>
                <a:latin typeface="Arial" panose="020B0604020202020204" pitchFamily="34" charset="0"/>
                <a:ea typeface="+mj-lt"/>
                <a:cs typeface="Arial" panose="020B0604020202020204" pitchFamily="34" charset="0"/>
              </a:rPr>
              <a:t>Newsletter copy and leaflet/poster </a:t>
            </a:r>
          </a:p>
        </p:txBody>
      </p:sp>
      <p:graphicFrame>
        <p:nvGraphicFramePr>
          <p:cNvPr id="9" name="Table 9" descr="Millions will receive the first of two cost of living instalments totalling £650 from 14 July 2022, as part of a £37 billion government package to help families with cost of living pressures.&#10;&#10;The first £326 instalment for qualifying low-income households in England, Wales, Scotland and Northern Ireland will land in bank accounts from 14 July 2022, continuing to the end of the month. The rest will follow in a second instalment in the autumn.&#10;&#10;In total, millions of households will receive at least £1,200 from the government this year to help cover rising costs, with separate payments for pensioners, those on disability benefits and to help with energy bills.&#10;&#10;Check eligibility here: https://gov.uk/government/publications/cost-of-living-support/cost-of-living-support-factsheet-26-may-2022">
            <a:extLst>
              <a:ext uri="{FF2B5EF4-FFF2-40B4-BE49-F238E27FC236}">
                <a16:creationId xmlns:a16="http://schemas.microsoft.com/office/drawing/2014/main" id="{66CFAF06-014A-45BC-9020-712FB4399AB6}"/>
              </a:ext>
            </a:extLst>
          </p:cNvPr>
          <p:cNvGraphicFramePr>
            <a:graphicFrameLocks noGrp="1"/>
          </p:cNvGraphicFramePr>
          <p:nvPr>
            <p:extLst>
              <p:ext uri="{D42A27DB-BD31-4B8C-83A1-F6EECF244321}">
                <p14:modId xmlns:p14="http://schemas.microsoft.com/office/powerpoint/2010/main" val="1779712784"/>
              </p:ext>
            </p:extLst>
          </p:nvPr>
        </p:nvGraphicFramePr>
        <p:xfrm>
          <a:off x="365417" y="1133164"/>
          <a:ext cx="11391075" cy="4602480"/>
        </p:xfrm>
        <a:graphic>
          <a:graphicData uri="http://schemas.openxmlformats.org/drawingml/2006/table">
            <a:tbl>
              <a:tblPr firstRow="1" bandRow="1">
                <a:tableStyleId>{F5AB1C69-6EDB-4FF4-983F-18BD219EF322}</a:tableStyleId>
              </a:tblPr>
              <a:tblGrid>
                <a:gridCol w="8808008">
                  <a:extLst>
                    <a:ext uri="{9D8B030D-6E8A-4147-A177-3AD203B41FA5}">
                      <a16:colId xmlns:a16="http://schemas.microsoft.com/office/drawing/2014/main" val="3312705497"/>
                    </a:ext>
                  </a:extLst>
                </a:gridCol>
                <a:gridCol w="2583067">
                  <a:extLst>
                    <a:ext uri="{9D8B030D-6E8A-4147-A177-3AD203B41FA5}">
                      <a16:colId xmlns:a16="http://schemas.microsoft.com/office/drawing/2014/main" val="149552604"/>
                    </a:ext>
                  </a:extLst>
                </a:gridCol>
              </a:tblGrid>
              <a:tr h="277167">
                <a:tc>
                  <a:txBody>
                    <a:bodyPr/>
                    <a:lstStyle/>
                    <a:p>
                      <a:r>
                        <a:rPr lang="en-GB">
                          <a:solidFill>
                            <a:schemeClr val="tx1"/>
                          </a:solidFill>
                        </a:rPr>
                        <a:t>Newsletter copy</a:t>
                      </a:r>
                      <a:endParaRPr lang="en-US">
                        <a:solidFill>
                          <a:schemeClr val="tx1"/>
                        </a:solidFill>
                        <a:latin typeface="Calibri"/>
                      </a:endParaRPr>
                    </a:p>
                  </a:txBody>
                  <a:tcPr/>
                </a:tc>
                <a:tc>
                  <a:txBody>
                    <a:bodyPr/>
                    <a:lstStyle/>
                    <a:p>
                      <a:r>
                        <a:rPr lang="en-GB">
                          <a:solidFill>
                            <a:schemeClr val="tx1"/>
                          </a:solidFill>
                        </a:rPr>
                        <a:t>Poster for stakeholders</a:t>
                      </a:r>
                      <a:endParaRPr lang="en-GB">
                        <a:solidFill>
                          <a:schemeClr val="bg1"/>
                        </a:solidFill>
                        <a:latin typeface="Calibri"/>
                      </a:endParaRPr>
                    </a:p>
                  </a:txBody>
                  <a:tcPr/>
                </a:tc>
                <a:extLst>
                  <a:ext uri="{0D108BD9-81ED-4DB2-BD59-A6C34878D82A}">
                    <a16:rowId xmlns:a16="http://schemas.microsoft.com/office/drawing/2014/main" val="4197947921"/>
                  </a:ext>
                </a:extLst>
              </a:tr>
              <a:tr h="3732116">
                <a:tc>
                  <a:txBody>
                    <a:bodyPr/>
                    <a:lstStyle/>
                    <a:p>
                      <a:r>
                        <a:rPr lang="en-GB" sz="1400" b="0" kern="1200">
                          <a:solidFill>
                            <a:schemeClr val="tx1"/>
                          </a:solidFill>
                          <a:effectLst/>
                          <a:latin typeface="Arial"/>
                        </a:rPr>
                        <a:t>Millions of </a:t>
                      </a:r>
                      <a:r>
                        <a:rPr lang="en-US" sz="1400" b="0" u="none" strike="noStrike" kern="1200" noProof="0">
                          <a:solidFill>
                            <a:schemeClr val="tx1"/>
                          </a:solidFill>
                          <a:effectLst/>
                          <a:latin typeface="Arial"/>
                        </a:rPr>
                        <a:t>people on means-tested benefits </a:t>
                      </a:r>
                      <a:r>
                        <a:rPr lang="en-GB" sz="1400" b="0" kern="1200">
                          <a:solidFill>
                            <a:schemeClr val="tx1"/>
                          </a:solidFill>
                          <a:effectLst/>
                          <a:latin typeface="Arial"/>
                        </a:rPr>
                        <a:t>will receive the first of two Cost of Living Payments totalling £650 from 14 July 2022, as part of a £37billion government package to help families with cost of living pressures.</a:t>
                      </a:r>
                    </a:p>
                    <a:p>
                      <a:endParaRPr lang="en-GB" sz="1400" b="0" kern="1200">
                        <a:solidFill>
                          <a:schemeClr val="tx1"/>
                        </a:solidFill>
                        <a:effectLst/>
                        <a:latin typeface="Arial"/>
                      </a:endParaRPr>
                    </a:p>
                    <a:p>
                      <a:r>
                        <a:rPr lang="en-GB" sz="1400" b="0" kern="1200">
                          <a:solidFill>
                            <a:schemeClr val="tx1"/>
                          </a:solidFill>
                          <a:effectLst/>
                          <a:latin typeface="Arial"/>
                        </a:rPr>
                        <a:t>The first £326 instalment for qualifying low-income households in England, Wales, Scotland and Northern Ireland will be paid by their usual payment method from 14 July 2022, continuing to the end of the month. For those eligible, the rest will follow </a:t>
                      </a:r>
                      <a:r>
                        <a:rPr lang="en-GB" sz="1400" b="0" u="none" strike="noStrike" kern="1200" noProof="0">
                          <a:solidFill>
                            <a:schemeClr val="tx1"/>
                          </a:solidFill>
                          <a:effectLst/>
                          <a:latin typeface="Arial"/>
                        </a:rPr>
                        <a:t>in a second instalment in the autumn.</a:t>
                      </a:r>
                    </a:p>
                    <a:p>
                      <a:pPr lvl="0">
                        <a:buNone/>
                      </a:pPr>
                      <a:endParaRPr lang="en-GB" sz="1400" b="0" u="none" strike="noStrike" kern="1200" noProof="0">
                        <a:solidFill>
                          <a:schemeClr val="tx1"/>
                        </a:solidFill>
                        <a:effectLst/>
                        <a:latin typeface="Arial"/>
                      </a:endParaRPr>
                    </a:p>
                    <a:p>
                      <a:pPr lvl="0" algn="l">
                        <a:lnSpc>
                          <a:spcPct val="100000"/>
                        </a:lnSpc>
                        <a:spcBef>
                          <a:spcPts val="0"/>
                        </a:spcBef>
                        <a:spcAft>
                          <a:spcPts val="0"/>
                        </a:spcAft>
                        <a:buNone/>
                      </a:pPr>
                      <a:r>
                        <a:rPr lang="en-GB" sz="1400" b="0" u="none" strike="noStrike" kern="1200" noProof="0">
                          <a:effectLst/>
                          <a:latin typeface="Arial"/>
                        </a:rPr>
                        <a:t>People receiving tax credits and no other eligible benefits will receive their first payment from HMRC in autumn and the second in winter.</a:t>
                      </a:r>
                      <a:endParaRPr lang="en-GB" sz="1400">
                        <a:latin typeface="Arial"/>
                      </a:endParaRPr>
                    </a:p>
                    <a:p>
                      <a:endParaRPr lang="en-GB" sz="1400" b="0" kern="1200">
                        <a:solidFill>
                          <a:schemeClr val="tx1"/>
                        </a:solidFill>
                        <a:effectLst/>
                        <a:latin typeface="Arial"/>
                      </a:endParaRPr>
                    </a:p>
                    <a:p>
                      <a:r>
                        <a:rPr lang="en-GB" sz="1400" b="0" kern="1200">
                          <a:solidFill>
                            <a:schemeClr val="tx1"/>
                          </a:solidFill>
                          <a:effectLst/>
                          <a:latin typeface="Arial"/>
                        </a:rPr>
                        <a:t>In total, millions of vulnerable households will receive at least £1,200 from the Government this year to help cover rising costs. </a:t>
                      </a:r>
                      <a:r>
                        <a:rPr lang="en-GB" sz="1400" b="0" u="none" strike="noStrike" kern="1200" noProof="0">
                          <a:effectLst/>
                          <a:latin typeface="Arial"/>
                        </a:rPr>
                        <a:t>There are specific payments for those on means tested benefits, for pensioners, </a:t>
                      </a:r>
                      <a:r>
                        <a:rPr lang="en-GB" sz="1400" b="0" kern="1200">
                          <a:solidFill>
                            <a:schemeClr val="tx1"/>
                          </a:solidFill>
                          <a:effectLst/>
                          <a:latin typeface="Arial"/>
                        </a:rPr>
                        <a:t>those on disability benefits and to help people with energy bills.</a:t>
                      </a:r>
                    </a:p>
                    <a:p>
                      <a:pPr marL="0" marR="0" lvl="0" indent="0" algn="l">
                        <a:lnSpc>
                          <a:spcPct val="100000"/>
                        </a:lnSpc>
                        <a:spcBef>
                          <a:spcPts val="0"/>
                        </a:spcBef>
                        <a:spcAft>
                          <a:spcPts val="0"/>
                        </a:spcAft>
                        <a:buNone/>
                      </a:pPr>
                      <a:endParaRPr lang="en-GB" sz="1400" b="0" u="none" strike="noStrike" kern="1200">
                        <a:solidFill>
                          <a:schemeClr val="tx1"/>
                        </a:solidFill>
                        <a:effectLst/>
                        <a:latin typeface="Arial"/>
                      </a:endParaRPr>
                    </a:p>
                    <a:p>
                      <a:pPr marL="0" marR="0" lvl="0" indent="0" algn="l">
                        <a:lnSpc>
                          <a:spcPct val="100000"/>
                        </a:lnSpc>
                        <a:spcBef>
                          <a:spcPts val="0"/>
                        </a:spcBef>
                        <a:spcAft>
                          <a:spcPts val="0"/>
                        </a:spcAft>
                        <a:buNone/>
                      </a:pPr>
                      <a:r>
                        <a:rPr lang="en-GB" sz="1400" b="0" kern="1200">
                          <a:solidFill>
                            <a:schemeClr val="tx1"/>
                          </a:solidFill>
                          <a:effectLst/>
                          <a:latin typeface="Arial"/>
                        </a:rPr>
                        <a:t>Check eligibility here:</a:t>
                      </a:r>
                      <a:r>
                        <a:rPr lang="en-GB" sz="1400" b="0" kern="1200">
                          <a:solidFill>
                            <a:schemeClr val="dk1"/>
                          </a:solidFill>
                          <a:effectLst/>
                          <a:latin typeface="Arial"/>
                        </a:rPr>
                        <a:t> </a:t>
                      </a:r>
                      <a:r>
                        <a:rPr lang="en-GB" sz="1400" b="0" u="none" strike="noStrike" kern="1200">
                          <a:solidFill>
                            <a:schemeClr val="dk1"/>
                          </a:solidFill>
                          <a:effectLst/>
                          <a:latin typeface="Arial"/>
                          <a:hlinkClick r:id="rId2"/>
                        </a:rPr>
                        <a:t>https://gov.uk/government/publications/cost-of-living-support/cost-of-living-support-factsheet-26-may-2022</a:t>
                      </a:r>
                      <a:endParaRPr lang="en-GB" sz="1400" b="0" u="none" strike="noStrike" kern="1200">
                        <a:solidFill>
                          <a:schemeClr val="dk1"/>
                        </a:solidFill>
                        <a:effectLst/>
                        <a:latin typeface="Arial"/>
                      </a:endParaRPr>
                    </a:p>
                    <a:p>
                      <a:pPr marL="0" marR="0" lvl="0" indent="0" algn="l">
                        <a:lnSpc>
                          <a:spcPct val="100000"/>
                        </a:lnSpc>
                        <a:spcBef>
                          <a:spcPts val="0"/>
                        </a:spcBef>
                        <a:spcAft>
                          <a:spcPts val="0"/>
                        </a:spcAft>
                        <a:buNone/>
                      </a:pPr>
                      <a:endParaRPr lang="en-GB" sz="1400" b="0" u="none" strike="noStrike" kern="1200">
                        <a:solidFill>
                          <a:schemeClr val="dk1"/>
                        </a:solidFill>
                        <a:effectLst/>
                        <a:latin typeface="Arial"/>
                      </a:endParaRPr>
                    </a:p>
                    <a:p>
                      <a:pPr marL="0" marR="0" lvl="0" indent="0" algn="l">
                        <a:lnSpc>
                          <a:spcPct val="100000"/>
                        </a:lnSpc>
                        <a:spcBef>
                          <a:spcPts val="0"/>
                        </a:spcBef>
                        <a:spcAft>
                          <a:spcPts val="0"/>
                        </a:spcAft>
                        <a:buNone/>
                      </a:pPr>
                      <a:r>
                        <a:rPr lang="en-GB" sz="1400" b="0" u="none" strike="noStrike" kern="1200">
                          <a:solidFill>
                            <a:schemeClr val="dk1"/>
                          </a:solidFill>
                          <a:effectLst/>
                          <a:latin typeface="Arial"/>
                        </a:rPr>
                        <a:t>There is also helpful information about further support available on the </a:t>
                      </a:r>
                      <a:r>
                        <a:rPr lang="en-GB" sz="1400" b="0" u="none" strike="noStrike" kern="1200">
                          <a:solidFill>
                            <a:schemeClr val="dk1"/>
                          </a:solidFill>
                          <a:effectLst/>
                          <a:latin typeface="Arial"/>
                          <a:hlinkClick r:id="rId3">
                            <a:extLst>
                              <a:ext uri="{A12FA001-AC4F-418D-AE19-62706E023703}">
                                <ahyp:hlinkClr xmlns:ahyp="http://schemas.microsoft.com/office/drawing/2018/hyperlinkcolor" xmlns="" val="tx"/>
                              </a:ext>
                            </a:extLst>
                          </a:hlinkClick>
                        </a:rPr>
                        <a:t>Cost Of </a:t>
                      </a:r>
                      <a:r>
                        <a:rPr lang="en-GB" sz="1400" b="0" u="none" strike="noStrike" kern="1200">
                          <a:solidFill>
                            <a:schemeClr val="dk1"/>
                          </a:solidFill>
                          <a:effectLst/>
                          <a:latin typeface="Arial"/>
                          <a:hlinkClick r:id="rId3"/>
                        </a:rPr>
                        <a:t>Living</a:t>
                      </a:r>
                      <a:r>
                        <a:rPr lang="en-GB" sz="1400" b="0" u="none" strike="noStrike" kern="1200">
                          <a:solidFill>
                            <a:schemeClr val="dk1"/>
                          </a:solidFill>
                          <a:effectLst/>
                          <a:latin typeface="Arial"/>
                          <a:hlinkClick r:id="rId3">
                            <a:extLst>
                              <a:ext uri="{A12FA001-AC4F-418D-AE19-62706E023703}">
                                <ahyp:hlinkClr xmlns:ahyp="http://schemas.microsoft.com/office/drawing/2018/hyperlinkcolor" xmlns="" val="tx"/>
                              </a:ext>
                            </a:extLst>
                          </a:hlinkClick>
                        </a:rPr>
                        <a:t> campaign website</a:t>
                      </a:r>
                      <a:r>
                        <a:rPr lang="en-GB" sz="1400" b="0" u="none" strike="noStrike" kern="1200">
                          <a:solidFill>
                            <a:schemeClr val="dk1"/>
                          </a:solidFill>
                          <a:effectLst/>
                          <a:latin typeface="Arial"/>
                        </a:rPr>
                        <a:t>.</a:t>
                      </a:r>
                    </a:p>
                    <a:p>
                      <a:pPr marL="0" marR="0" lvl="0" indent="0" algn="l">
                        <a:lnSpc>
                          <a:spcPct val="100000"/>
                        </a:lnSpc>
                        <a:spcBef>
                          <a:spcPts val="0"/>
                        </a:spcBef>
                        <a:spcAft>
                          <a:spcPts val="0"/>
                        </a:spcAft>
                        <a:buNone/>
                      </a:pPr>
                      <a:endParaRPr lang="en-GB" sz="2000" b="0" i="0" u="none" strike="noStrike" kern="1200">
                        <a:solidFill>
                          <a:schemeClr val="dk1"/>
                        </a:solidFill>
                        <a:effectLst/>
                        <a:latin typeface="Arial" panose="020B0604020202020204" pitchFamily="34" charset="0"/>
                        <a:ea typeface="+mn-ea"/>
                        <a:cs typeface="Arial" panose="020B0604020202020204" pitchFamily="34" charset="0"/>
                      </a:endParaRPr>
                    </a:p>
                  </a:txBody>
                  <a:tcPr/>
                </a:tc>
                <a:tc>
                  <a:txBody>
                    <a:bodyPr/>
                    <a:lstStyle/>
                    <a:p>
                      <a:endParaRPr lang="en-GB">
                        <a:latin typeface="Calibri"/>
                      </a:endParaRPr>
                    </a:p>
                  </a:txBody>
                  <a:tcPr/>
                </a:tc>
                <a:extLst>
                  <a:ext uri="{0D108BD9-81ED-4DB2-BD59-A6C34878D82A}">
                    <a16:rowId xmlns:a16="http://schemas.microsoft.com/office/drawing/2014/main" val="600545523"/>
                  </a:ext>
                </a:extLst>
              </a:tr>
            </a:tbl>
          </a:graphicData>
        </a:graphic>
      </p:graphicFrame>
      <p:sp>
        <p:nvSpPr>
          <p:cNvPr id="7" name="Rectangle 6">
            <a:extLst>
              <a:ext uri="{FF2B5EF4-FFF2-40B4-BE49-F238E27FC236}">
                <a16:creationId xmlns:a16="http://schemas.microsoft.com/office/drawing/2014/main" id="{368EAE3C-97D2-475B-86ED-1F71E50E4AAD}"/>
              </a:ext>
              <a:ext uri="{C183D7F6-B498-43B3-948B-1728B52AA6E4}">
                <adec:decorative xmlns:adec="http://schemas.microsoft.com/office/drawing/2017/decorative" xmlns="" val="1"/>
              </a:ext>
            </a:extLst>
          </p:cNvPr>
          <p:cNvSpPr/>
          <p:nvPr/>
        </p:nvSpPr>
        <p:spPr>
          <a:xfrm>
            <a:off x="365417" y="5643826"/>
            <a:ext cx="3343737" cy="1082104"/>
          </a:xfrm>
          <a:prstGeom prst="rect">
            <a:avLst/>
          </a:prstGeom>
          <a:solidFill>
            <a:srgbClr val="1E61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3C546C19-4202-487D-B882-031F2DBD2E7B}"/>
              </a:ext>
              <a:ext uri="{C183D7F6-B498-43B3-948B-1728B52AA6E4}">
                <adec:decorative xmlns:adec="http://schemas.microsoft.com/office/drawing/2017/decorative" xmlns="" val="1"/>
              </a:ext>
            </a:extLst>
          </p:cNvPr>
          <p:cNvSpPr/>
          <p:nvPr/>
        </p:nvSpPr>
        <p:spPr>
          <a:xfrm>
            <a:off x="3272522" y="5436348"/>
            <a:ext cx="654143" cy="654143"/>
          </a:xfrm>
          <a:prstGeom prst="ellipse">
            <a:avLst/>
          </a:prstGeom>
          <a:solidFill>
            <a:srgbClr val="1E61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Left 9">
            <a:extLst>
              <a:ext uri="{FF2B5EF4-FFF2-40B4-BE49-F238E27FC236}">
                <a16:creationId xmlns:a16="http://schemas.microsoft.com/office/drawing/2014/main" id="{0CA465E4-AED8-453A-9DC8-FA45EBB79DE6}"/>
              </a:ext>
              <a:ext uri="{C183D7F6-B498-43B3-948B-1728B52AA6E4}">
                <adec:decorative xmlns:adec="http://schemas.microsoft.com/office/drawing/2017/decorative" xmlns="" val="1"/>
              </a:ext>
            </a:extLst>
          </p:cNvPr>
          <p:cNvSpPr/>
          <p:nvPr/>
        </p:nvSpPr>
        <p:spPr>
          <a:xfrm rot="2992011">
            <a:off x="3430567" y="5617393"/>
            <a:ext cx="293716" cy="251013"/>
          </a:xfrm>
          <a:prstGeom prst="leftArrow">
            <a:avLst>
              <a:gd name="adj1" fmla="val 45584"/>
              <a:gd name="adj2" fmla="val 875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01BF850-BC72-4386-9D6C-2D9CBE7F7837}"/>
              </a:ext>
            </a:extLst>
          </p:cNvPr>
          <p:cNvSpPr txBox="1"/>
          <p:nvPr/>
        </p:nvSpPr>
        <p:spPr>
          <a:xfrm>
            <a:off x="441048" y="5789434"/>
            <a:ext cx="3066923" cy="1015663"/>
          </a:xfrm>
          <a:prstGeom prst="rect">
            <a:avLst/>
          </a:prstGeom>
          <a:noFill/>
        </p:spPr>
        <p:txBody>
          <a:bodyPr wrap="square" lIns="91440" tIns="45720" rIns="91440" bIns="45720" rtlCol="0" anchor="t">
            <a:spAutoFit/>
          </a:bodyPr>
          <a:lstStyle/>
          <a:p>
            <a:r>
              <a:rPr lang="en-US" sz="1400" b="1" i="0" u="none" strike="noStrike" kern="1200" noProof="0">
                <a:solidFill>
                  <a:schemeClr val="bg1"/>
                </a:solidFill>
                <a:effectLst/>
                <a:latin typeface="Arial"/>
                <a:cs typeface="Arial"/>
              </a:rPr>
              <a:t>Click </a:t>
            </a:r>
            <a:r>
              <a:rPr lang="en-US" sz="1400" b="1" i="0" u="none" strike="noStrike" kern="1200" noProof="0">
                <a:solidFill>
                  <a:schemeClr val="bg1"/>
                </a:solidFill>
                <a:effectLst/>
                <a:latin typeface="Arial"/>
                <a:cs typeface="Arial"/>
                <a:hlinkClick r:id="rId4">
                  <a:extLst>
                    <a:ext uri="{A12FA001-AC4F-418D-AE19-62706E023703}">
                      <ahyp:hlinkClr xmlns:ahyp="http://schemas.microsoft.com/office/drawing/2018/hyperlinkcolor" xmlns="" val="tx"/>
                    </a:ext>
                  </a:extLst>
                </a:hlinkClick>
              </a:rPr>
              <a:t>here</a:t>
            </a:r>
            <a:r>
              <a:rPr lang="en-US" sz="1400" b="1" i="0" u="none" strike="noStrike" kern="1200" noProof="0">
                <a:solidFill>
                  <a:schemeClr val="bg1"/>
                </a:solidFill>
                <a:effectLst/>
                <a:latin typeface="Arial"/>
                <a:cs typeface="Arial"/>
              </a:rPr>
              <a:t> for the newsletter </a:t>
            </a:r>
            <a:r>
              <a:rPr lang="en-US" sz="1400" b="1" i="0" u="none" strike="noStrike" kern="1200" noProof="0">
                <a:effectLst/>
                <a:latin typeface="Arial" panose="020B0604020202020204" pitchFamily="34" charset="0"/>
                <a:cs typeface="Arial" panose="020B0604020202020204" pitchFamily="34" charset="0"/>
              </a:rPr>
              <a:t/>
            </a:r>
            <a:br>
              <a:rPr lang="en-US" sz="1400" b="1" i="0" u="none" strike="noStrike" kern="1200" noProof="0">
                <a:effectLst/>
                <a:latin typeface="Arial" panose="020B0604020202020204" pitchFamily="34" charset="0"/>
                <a:cs typeface="Arial" panose="020B0604020202020204" pitchFamily="34" charset="0"/>
              </a:rPr>
            </a:br>
            <a:r>
              <a:rPr lang="en-US" sz="1400" b="1" i="0" u="none" strike="noStrike" kern="1200" noProof="0">
                <a:solidFill>
                  <a:schemeClr val="bg1"/>
                </a:solidFill>
                <a:effectLst/>
                <a:latin typeface="Arial"/>
                <a:cs typeface="Arial"/>
              </a:rPr>
              <a:t>copy </a:t>
            </a:r>
            <a:r>
              <a:rPr lang="en-US" sz="1400" b="1">
                <a:solidFill>
                  <a:schemeClr val="bg1"/>
                </a:solidFill>
                <a:latin typeface="Arial"/>
                <a:cs typeface="Arial"/>
              </a:rPr>
              <a:t>and poster, </a:t>
            </a:r>
            <a:r>
              <a:rPr lang="en-US" sz="1400" b="1" i="0" u="none" strike="noStrike" kern="1200" noProof="0">
                <a:solidFill>
                  <a:schemeClr val="bg1"/>
                </a:solidFill>
                <a:effectLst/>
                <a:latin typeface="Arial"/>
                <a:cs typeface="Arial"/>
              </a:rPr>
              <a:t>and translated </a:t>
            </a:r>
            <a:r>
              <a:rPr lang="en-US" sz="1400" b="1">
                <a:solidFill>
                  <a:schemeClr val="bg1"/>
                </a:solidFill>
                <a:latin typeface="Arial"/>
                <a:cs typeface="Arial"/>
              </a:rPr>
              <a:t>versions</a:t>
            </a:r>
            <a:r>
              <a:rPr lang="en-US" sz="1400" b="1" i="0" u="none" strike="noStrike" kern="1200" noProof="0">
                <a:solidFill>
                  <a:schemeClr val="bg1"/>
                </a:solidFill>
                <a:effectLst/>
                <a:latin typeface="Arial"/>
                <a:cs typeface="Arial"/>
              </a:rPr>
              <a:t> in Welsh</a:t>
            </a:r>
            <a:endParaRPr lang="en-GB" sz="1400">
              <a:solidFill>
                <a:schemeClr val="bg1"/>
              </a:solidFill>
              <a:latin typeface="Arial"/>
              <a:cs typeface="Arial"/>
            </a:endParaRPr>
          </a:p>
          <a:p>
            <a:endParaRPr lang="en-GB"/>
          </a:p>
        </p:txBody>
      </p:sp>
      <p:sp>
        <p:nvSpPr>
          <p:cNvPr id="12" name="Oval 11">
            <a:extLst>
              <a:ext uri="{FF2B5EF4-FFF2-40B4-BE49-F238E27FC236}">
                <a16:creationId xmlns:a16="http://schemas.microsoft.com/office/drawing/2014/main" id="{221914EB-E1E3-4288-8241-A0C4E7A60B09}"/>
              </a:ext>
              <a:ext uri="{C183D7F6-B498-43B3-948B-1728B52AA6E4}">
                <adec:decorative xmlns:adec="http://schemas.microsoft.com/office/drawing/2017/decorative" xmlns="" val="1"/>
              </a:ext>
            </a:extLst>
          </p:cNvPr>
          <p:cNvSpPr/>
          <p:nvPr/>
        </p:nvSpPr>
        <p:spPr>
          <a:xfrm>
            <a:off x="3328485" y="5491784"/>
            <a:ext cx="543269" cy="54326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3" descr="a cost of living poster displaying what is said in the newsletter copy">
            <a:extLst>
              <a:ext uri="{FF2B5EF4-FFF2-40B4-BE49-F238E27FC236}">
                <a16:creationId xmlns:a16="http://schemas.microsoft.com/office/drawing/2014/main" id="{36820F1A-29BC-7B52-CC56-CC3E1235B189}"/>
              </a:ext>
            </a:extLst>
          </p:cNvPr>
          <p:cNvPicPr>
            <a:picLocks noChangeAspect="1"/>
          </p:cNvPicPr>
          <p:nvPr/>
        </p:nvPicPr>
        <p:blipFill>
          <a:blip r:embed="rId5"/>
          <a:stretch>
            <a:fillRect/>
          </a:stretch>
        </p:blipFill>
        <p:spPr>
          <a:xfrm>
            <a:off x="9225101" y="1607990"/>
            <a:ext cx="2440642" cy="3457064"/>
          </a:xfrm>
          <a:prstGeom prst="rect">
            <a:avLst/>
          </a:prstGeom>
        </p:spPr>
      </p:pic>
    </p:spTree>
    <p:extLst>
      <p:ext uri="{BB962C8B-B14F-4D97-AF65-F5344CB8AC3E}">
        <p14:creationId xmlns:p14="http://schemas.microsoft.com/office/powerpoint/2010/main" val="346921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person holding a shopping basket in a grocery store">
            <a:extLst>
              <a:ext uri="{FF2B5EF4-FFF2-40B4-BE49-F238E27FC236}">
                <a16:creationId xmlns:a16="http://schemas.microsoft.com/office/drawing/2014/main" id="{1BEC5FE6-7D69-42C2-B0DB-2E6F958AC6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2558" b="566"/>
          <a:stretch/>
        </p:blipFill>
        <p:spPr>
          <a:xfrm>
            <a:off x="5234138" y="149"/>
            <a:ext cx="6954813" cy="6857851"/>
          </a:xfrm>
          <a:prstGeom prst="rect">
            <a:avLst/>
          </a:prstGeom>
        </p:spPr>
      </p:pic>
      <p:sp>
        <p:nvSpPr>
          <p:cNvPr id="7" name="Rectangle 6">
            <a:extLst>
              <a:ext uri="{FF2B5EF4-FFF2-40B4-BE49-F238E27FC236}">
                <a16:creationId xmlns:a16="http://schemas.microsoft.com/office/drawing/2014/main" id="{1D8EB592-EA42-40A6-9250-C4350D62F713}"/>
              </a:ext>
              <a:ext uri="{C183D7F6-B498-43B3-948B-1728B52AA6E4}">
                <adec:decorative xmlns:adec="http://schemas.microsoft.com/office/drawing/2017/decorative" xmlns="" val="1"/>
              </a:ext>
            </a:extLst>
          </p:cNvPr>
          <p:cNvSpPr/>
          <p:nvPr/>
        </p:nvSpPr>
        <p:spPr>
          <a:xfrm>
            <a:off x="365417" y="227289"/>
            <a:ext cx="11391077" cy="766255"/>
          </a:xfrm>
          <a:prstGeom prst="rect">
            <a:avLst/>
          </a:prstGeom>
          <a:solidFill>
            <a:srgbClr val="1E61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1FE64E-C155-4C5C-B926-B7A709E8A926}"/>
              </a:ext>
            </a:extLst>
          </p:cNvPr>
          <p:cNvSpPr>
            <a:spLocks noGrp="1"/>
          </p:cNvSpPr>
          <p:nvPr>
            <p:ph type="title" idx="4294967295"/>
          </p:nvPr>
        </p:nvSpPr>
        <p:spPr>
          <a:xfrm>
            <a:off x="435506" y="419551"/>
            <a:ext cx="6687158" cy="437805"/>
          </a:xfrm>
        </p:spPr>
        <p:txBody>
          <a:bodyPr vert="horz" lIns="91440" tIns="45720" rIns="91440" bIns="45720" rtlCol="0" anchor="ctr">
            <a:normAutofit/>
          </a:bodyPr>
          <a:lstStyle/>
          <a:p>
            <a:r>
              <a:rPr lang="en-US" sz="2400">
                <a:solidFill>
                  <a:schemeClr val="bg1">
                    <a:lumMod val="95000"/>
                  </a:schemeClr>
                </a:solidFill>
              </a:rPr>
              <a:t>Help for Households - </a:t>
            </a:r>
            <a:r>
              <a:rPr lang="en-US" sz="2400" b="1">
                <a:solidFill>
                  <a:schemeClr val="bg1">
                    <a:lumMod val="95000"/>
                  </a:schemeClr>
                </a:solidFill>
              </a:rPr>
              <a:t>What people need to know </a:t>
            </a:r>
          </a:p>
        </p:txBody>
      </p:sp>
      <p:sp>
        <p:nvSpPr>
          <p:cNvPr id="4164" name="TextBox 2">
            <a:extLst>
              <a:ext uri="{FF2B5EF4-FFF2-40B4-BE49-F238E27FC236}">
                <a16:creationId xmlns:a16="http://schemas.microsoft.com/office/drawing/2014/main" id="{294C1DC7-7810-427F-97A9-765DB9E5FB76}"/>
              </a:ext>
            </a:extLst>
          </p:cNvPr>
          <p:cNvSpPr txBox="1"/>
          <p:nvPr/>
        </p:nvSpPr>
        <p:spPr>
          <a:xfrm>
            <a:off x="365417" y="1177339"/>
            <a:ext cx="8148128" cy="5617550"/>
          </a:xfrm>
          <a:prstGeom prst="rect">
            <a:avLst/>
          </a:prstGeom>
          <a:solidFill>
            <a:schemeClr val="bg1"/>
          </a:solidFill>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171450" indent="-171450">
              <a:lnSpc>
                <a:spcPct val="90000"/>
              </a:lnSpc>
              <a:buFont typeface="Arial"/>
              <a:buChar char="•"/>
            </a:pPr>
            <a:r>
              <a:rPr lang="en-US" sz="1400">
                <a:latin typeface="Arial"/>
                <a:cs typeface="Arial"/>
                <a:hlinkClick r:id="rId3"/>
              </a:rPr>
              <a:t>Need to know more? Our factsheet can help provide more answers</a:t>
            </a:r>
            <a:endParaRPr lang="en-US" sz="1400">
              <a:latin typeface="Arial"/>
              <a:cs typeface="Arial"/>
            </a:endParaRPr>
          </a:p>
          <a:p>
            <a:pPr marL="171450" indent="-171450">
              <a:lnSpc>
                <a:spcPct val="90000"/>
              </a:lnSpc>
              <a:buFont typeface="Arial"/>
              <a:buChar char="•"/>
            </a:pPr>
            <a:endParaRPr lang="en-US" sz="1400">
              <a:latin typeface="Arial" panose="020B0604020202020204" pitchFamily="34" charset="0"/>
              <a:cs typeface="Arial" panose="020B0604020202020204" pitchFamily="34" charset="0"/>
            </a:endParaRPr>
          </a:p>
          <a:p>
            <a:pPr marL="171450" indent="-171450">
              <a:lnSpc>
                <a:spcPct val="90000"/>
              </a:lnSpc>
              <a:buFont typeface="Arial"/>
              <a:buChar char="•"/>
            </a:pPr>
            <a:r>
              <a:rPr lang="en-US" sz="1400">
                <a:effectLst/>
                <a:latin typeface="Arial"/>
                <a:cs typeface="Arial"/>
              </a:rPr>
              <a:t>More than eight million people on means-tested benefits will receive a payment of £650 this year, made in two instalments. This includes all </a:t>
            </a:r>
            <a:r>
              <a:rPr lang="en-US" sz="1400">
                <a:latin typeface="Arial"/>
                <a:cs typeface="Arial"/>
              </a:rPr>
              <a:t>eligible households</a:t>
            </a:r>
            <a:r>
              <a:rPr lang="en-US" sz="1400">
                <a:effectLst/>
                <a:latin typeface="Arial"/>
                <a:cs typeface="Arial"/>
              </a:rPr>
              <a:t> receiving </a:t>
            </a:r>
            <a:r>
              <a:rPr lang="en-US" sz="1400">
                <a:latin typeface="Arial"/>
                <a:cs typeface="Arial"/>
              </a:rPr>
              <a:t>at least 1 pence on the qualifying date of the</a:t>
            </a:r>
            <a:r>
              <a:rPr lang="en-US" sz="1400">
                <a:effectLst/>
                <a:latin typeface="Arial"/>
                <a:cs typeface="Arial"/>
              </a:rPr>
              <a:t> following </a:t>
            </a:r>
            <a:r>
              <a:rPr lang="en-US" sz="1400">
                <a:latin typeface="Arial"/>
                <a:cs typeface="Arial"/>
              </a:rPr>
              <a:t>benefits; </a:t>
            </a:r>
            <a:r>
              <a:rPr lang="en-US" sz="1400" b="1">
                <a:effectLst/>
                <a:latin typeface="Arial"/>
                <a:cs typeface="Arial"/>
              </a:rPr>
              <a:t>Universal Credit, Income-based Jobseekers Allowance, Income-related Employment and Support Allowance, Income Support</a:t>
            </a:r>
            <a:r>
              <a:rPr lang="en-US" sz="1400" b="1">
                <a:latin typeface="Arial"/>
                <a:cs typeface="Arial"/>
              </a:rPr>
              <a:t>, Pension Credit,</a:t>
            </a:r>
            <a:r>
              <a:rPr lang="en-US" sz="1400" b="1">
                <a:effectLst/>
                <a:latin typeface="Arial"/>
                <a:cs typeface="Arial"/>
              </a:rPr>
              <a:t> Working Tax Credit and Child Tax Credit  </a:t>
            </a:r>
            <a:endParaRPr lang="en-US" sz="1400">
              <a:latin typeface="Arial"/>
              <a:cs typeface="Arial"/>
            </a:endParaRPr>
          </a:p>
          <a:p>
            <a:pPr>
              <a:lnSpc>
                <a:spcPct val="90000"/>
              </a:lnSpc>
            </a:pPr>
            <a:endParaRPr lang="en-US" sz="1400" b="1">
              <a:latin typeface="Arial" panose="020B0604020202020204" pitchFamily="34" charset="0"/>
              <a:cs typeface="Arial" panose="020B0604020202020204" pitchFamily="34" charset="0"/>
            </a:endParaRPr>
          </a:p>
          <a:p>
            <a:pPr marL="171450" indent="-171450">
              <a:lnSpc>
                <a:spcPct val="90000"/>
              </a:lnSpc>
              <a:buFont typeface="Arial"/>
              <a:buChar char="•"/>
            </a:pPr>
            <a:r>
              <a:rPr lang="en-US" sz="1400" b="1">
                <a:effectLst/>
                <a:latin typeface="Arial"/>
                <a:cs typeface="Arial"/>
              </a:rPr>
              <a:t>The first payment of £326</a:t>
            </a:r>
            <a:r>
              <a:rPr lang="en-US" sz="1400">
                <a:effectLst/>
                <a:latin typeface="Arial"/>
                <a:cs typeface="Arial"/>
              </a:rPr>
              <a:t> will be made to</a:t>
            </a:r>
            <a:r>
              <a:rPr lang="en-US" sz="1400">
                <a:latin typeface="Arial"/>
                <a:cs typeface="Arial"/>
              </a:rPr>
              <a:t> </a:t>
            </a:r>
            <a:r>
              <a:rPr lang="en-US" sz="1400" b="1">
                <a:latin typeface="Arial"/>
                <a:cs typeface="Arial"/>
              </a:rPr>
              <a:t>households</a:t>
            </a:r>
            <a:r>
              <a:rPr lang="en-US" sz="1400" b="1">
                <a:latin typeface="Arial"/>
                <a:ea typeface="+mn-lt"/>
                <a:cs typeface="Arial"/>
              </a:rPr>
              <a:t> </a:t>
            </a:r>
            <a:r>
              <a:rPr lang="en-US" sz="1400" b="1">
                <a:latin typeface="Arial"/>
                <a:cs typeface="Arial"/>
              </a:rPr>
              <a:t>in payment of a qualifying benefit between April 26 and May 25</a:t>
            </a:r>
            <a:r>
              <a:rPr lang="en-US" sz="1400" b="1">
                <a:solidFill>
                  <a:srgbClr val="FF0000"/>
                </a:solidFill>
                <a:latin typeface="Arial"/>
                <a:cs typeface="Arial"/>
              </a:rPr>
              <a:t> </a:t>
            </a:r>
            <a:r>
              <a:rPr lang="en-US" sz="1400" b="1">
                <a:latin typeface="Arial"/>
                <a:cs typeface="Arial"/>
              </a:rPr>
              <a:t>from</a:t>
            </a:r>
            <a:r>
              <a:rPr lang="en-US" sz="1400" b="1">
                <a:effectLst/>
                <a:latin typeface="Arial"/>
                <a:cs typeface="Arial"/>
              </a:rPr>
              <a:t> July 14</a:t>
            </a:r>
            <a:r>
              <a:rPr lang="en-US" sz="1400">
                <a:effectLst/>
                <a:latin typeface="Arial"/>
                <a:cs typeface="Arial"/>
              </a:rPr>
              <a:t>, with a further £324 to be paid</a:t>
            </a:r>
            <a:r>
              <a:rPr lang="en-US" sz="1400">
                <a:latin typeface="Arial"/>
                <a:cs typeface="Arial"/>
              </a:rPr>
              <a:t> from</a:t>
            </a:r>
            <a:r>
              <a:rPr lang="en-US" sz="1400">
                <a:effectLst/>
                <a:latin typeface="Arial"/>
                <a:cs typeface="Arial"/>
              </a:rPr>
              <a:t> September – totaling £650</a:t>
            </a:r>
            <a:r>
              <a:rPr lang="en-US" sz="1400">
                <a:latin typeface="Arial"/>
                <a:cs typeface="Arial"/>
              </a:rPr>
              <a:t>. For eligible households on tax credits only, the first payment will be made in the autumn and the second in the winter. Payments will be made automatically via usual payment methods  – people do not need to contact HMRC or DWP or apply for the payment (</a:t>
            </a:r>
            <a:r>
              <a:rPr lang="en-US" sz="1400">
                <a:latin typeface="Arial"/>
                <a:cs typeface="Arial"/>
                <a:hlinkClick r:id="rId4">
                  <a:extLst>
                    <a:ext uri="{A12FA001-AC4F-418D-AE19-62706E023703}">
                      <ahyp:hlinkClr xmlns:ahyp="http://schemas.microsoft.com/office/drawing/2018/hyperlinkcolor" xmlns="" val="tx"/>
                    </a:ext>
                  </a:extLst>
                </a:hlinkClick>
              </a:rPr>
              <a:t>Read more</a:t>
            </a:r>
            <a:r>
              <a:rPr lang="en-US" sz="1400">
                <a:latin typeface="Arial"/>
                <a:cs typeface="Arial"/>
              </a:rPr>
              <a:t>)</a:t>
            </a:r>
          </a:p>
          <a:p>
            <a:pPr marL="228600" indent="-228600">
              <a:lnSpc>
                <a:spcPct val="90000"/>
              </a:lnSpc>
              <a:buFont typeface="Arial" panose="020B0604020202020204" pitchFamily="34" charset="0"/>
              <a:buChar char="•"/>
            </a:pPr>
            <a:endParaRPr lang="en-US" sz="1400">
              <a:effectLst/>
              <a:latin typeface="Arial" panose="020B0604020202020204" pitchFamily="34" charset="0"/>
              <a:cs typeface="Arial" panose="020B0604020202020204" pitchFamily="34" charset="0"/>
            </a:endParaRPr>
          </a:p>
          <a:p>
            <a:pPr marL="171450" indent="-228600">
              <a:lnSpc>
                <a:spcPct val="90000"/>
              </a:lnSpc>
              <a:spcAft>
                <a:spcPts val="800"/>
              </a:spcAft>
              <a:buFont typeface="Arial" panose="020B0604020202020204" pitchFamily="34" charset="0"/>
              <a:buChar char="•"/>
            </a:pPr>
            <a:r>
              <a:rPr lang="en-US" sz="1400" b="1">
                <a:effectLst/>
                <a:latin typeface="Arial"/>
                <a:cs typeface="Arial"/>
              </a:rPr>
              <a:t>There will also be a £150 payment</a:t>
            </a:r>
            <a:r>
              <a:rPr lang="en-US" sz="1400">
                <a:effectLst/>
                <a:latin typeface="Arial"/>
                <a:cs typeface="Arial"/>
              </a:rPr>
              <a:t> made to people on </a:t>
            </a:r>
            <a:r>
              <a:rPr lang="en-US" sz="1400">
                <a:latin typeface="Arial"/>
                <a:cs typeface="Arial"/>
              </a:rPr>
              <a:t>qualifying disability </a:t>
            </a:r>
            <a:r>
              <a:rPr lang="en-US" sz="1400">
                <a:effectLst/>
                <a:latin typeface="Arial"/>
                <a:cs typeface="Arial"/>
              </a:rPr>
              <a:t>benefits which can be in addition to the above </a:t>
            </a:r>
            <a:r>
              <a:rPr lang="en-US" sz="1400">
                <a:latin typeface="Arial"/>
                <a:cs typeface="Arial"/>
              </a:rPr>
              <a:t>due</a:t>
            </a:r>
            <a:r>
              <a:rPr lang="en-US" sz="1400">
                <a:latin typeface="Arial"/>
                <a:ea typeface="+mn-lt"/>
                <a:cs typeface="Arial"/>
              </a:rPr>
              <a:t> to be paid </a:t>
            </a:r>
            <a:r>
              <a:rPr lang="en-US" sz="1400" b="1">
                <a:latin typeface="Arial"/>
                <a:ea typeface="+mn-lt"/>
                <a:cs typeface="Arial"/>
              </a:rPr>
              <a:t>in</a:t>
            </a:r>
            <a:r>
              <a:rPr lang="en-US" sz="1400" b="1">
                <a:effectLst/>
                <a:latin typeface="Arial"/>
                <a:cs typeface="Arial"/>
              </a:rPr>
              <a:t> September</a:t>
            </a:r>
            <a:endParaRPr lang="en-US" sz="1400">
              <a:effectLst/>
              <a:latin typeface="Arial"/>
              <a:cs typeface="Arial"/>
            </a:endParaRPr>
          </a:p>
          <a:p>
            <a:pPr marL="171450" indent="-228600">
              <a:lnSpc>
                <a:spcPct val="90000"/>
              </a:lnSpc>
              <a:spcAft>
                <a:spcPts val="800"/>
              </a:spcAft>
              <a:buFont typeface="Arial" panose="020B0604020202020204" pitchFamily="34" charset="0"/>
              <a:buChar char="•"/>
            </a:pPr>
            <a:r>
              <a:rPr lang="en-US" sz="1400" b="1">
                <a:effectLst/>
                <a:latin typeface="Arial"/>
                <a:cs typeface="Arial"/>
              </a:rPr>
              <a:t>There will also be an extra £300</a:t>
            </a:r>
            <a:r>
              <a:rPr lang="en-US" sz="1400">
                <a:effectLst/>
                <a:latin typeface="Arial"/>
                <a:cs typeface="Arial"/>
              </a:rPr>
              <a:t> for </a:t>
            </a:r>
            <a:r>
              <a:rPr lang="en-US" sz="1400">
                <a:latin typeface="Arial"/>
                <a:cs typeface="Arial"/>
              </a:rPr>
              <a:t>pensioner households</a:t>
            </a:r>
            <a:r>
              <a:rPr lang="en-US" sz="1400">
                <a:effectLst/>
                <a:latin typeface="Arial"/>
                <a:cs typeface="Arial"/>
              </a:rPr>
              <a:t> paid as an increase to their winter fuel payment to be paid</a:t>
            </a:r>
            <a:r>
              <a:rPr lang="en-US" sz="1400">
                <a:latin typeface="Arial"/>
                <a:cs typeface="Arial"/>
              </a:rPr>
              <a:t> from mid-November</a:t>
            </a:r>
            <a:endParaRPr lang="en-US" sz="1400">
              <a:effectLst/>
              <a:latin typeface="Arial"/>
              <a:cs typeface="Arial"/>
            </a:endParaRPr>
          </a:p>
          <a:p>
            <a:pPr marL="171450" indent="-228600">
              <a:lnSpc>
                <a:spcPct val="90000"/>
              </a:lnSpc>
              <a:buFont typeface="Arial" panose="020B0604020202020204" pitchFamily="34" charset="0"/>
              <a:buChar char="•"/>
            </a:pPr>
            <a:r>
              <a:rPr lang="en-US" sz="1400" b="1">
                <a:latin typeface="Arial"/>
                <a:cs typeface="Arial"/>
              </a:rPr>
              <a:t>In</a:t>
            </a:r>
            <a:r>
              <a:rPr lang="en-US" sz="1400" b="1">
                <a:effectLst/>
                <a:latin typeface="Arial"/>
                <a:cs typeface="Arial"/>
              </a:rPr>
              <a:t> addition to these payments, there is also the</a:t>
            </a:r>
            <a:r>
              <a:rPr lang="en-US" sz="1400">
                <a:effectLst/>
                <a:latin typeface="Arial"/>
                <a:cs typeface="Arial"/>
              </a:rPr>
              <a:t> </a:t>
            </a:r>
            <a:r>
              <a:rPr lang="en-US" sz="1400" i="1">
                <a:effectLst/>
                <a:latin typeface="Arial"/>
                <a:cs typeface="Arial"/>
              </a:rPr>
              <a:t>Energy Bills Support Scheme which will see all domestic energy </a:t>
            </a:r>
            <a:r>
              <a:rPr lang="en-US" sz="1400" i="1">
                <a:latin typeface="Arial"/>
                <a:cs typeface="Arial"/>
              </a:rPr>
              <a:t>customers </a:t>
            </a:r>
            <a:r>
              <a:rPr lang="en-US" sz="1400" i="1">
                <a:effectLst/>
                <a:latin typeface="Arial"/>
                <a:cs typeface="Arial"/>
              </a:rPr>
              <a:t>receive a one-of rebate of £400 paid by their energy providers.</a:t>
            </a:r>
            <a:r>
              <a:rPr lang="en-US" sz="1400">
                <a:latin typeface="Arial"/>
                <a:cs typeface="Arial"/>
              </a:rPr>
              <a:t> This money will not need to be paid back</a:t>
            </a:r>
          </a:p>
          <a:p>
            <a:pPr marL="171450" indent="-228600">
              <a:lnSpc>
                <a:spcPct val="90000"/>
              </a:lnSpc>
              <a:buFont typeface="Arial" panose="020B0604020202020204" pitchFamily="34" charset="0"/>
              <a:buChar char="•"/>
            </a:pPr>
            <a:endParaRPr lang="en-US" sz="1400">
              <a:effectLst/>
              <a:latin typeface="Arial" panose="020B0604020202020204" pitchFamily="34" charset="0"/>
              <a:cs typeface="Arial" panose="020B0604020202020204" pitchFamily="34" charset="0"/>
            </a:endParaRPr>
          </a:p>
          <a:p>
            <a:pPr marL="171450" indent="-228600">
              <a:lnSpc>
                <a:spcPct val="90000"/>
              </a:lnSpc>
              <a:buFont typeface="Arial,Sans-Serif" panose="020B0604020202020204" pitchFamily="34" charset="0"/>
              <a:buChar char="•"/>
            </a:pPr>
            <a:r>
              <a:rPr lang="en-US" sz="1400">
                <a:latin typeface="Arial"/>
                <a:ea typeface="+mn-lt"/>
                <a:cs typeface="Arial"/>
              </a:rPr>
              <a:t>Households liable for Council Tax in Bands A-D in England have received a £150 Council Tax Rebate to help with the rising cost of bills (</a:t>
            </a:r>
            <a:r>
              <a:rPr lang="en-US" sz="1400">
                <a:latin typeface="Arial"/>
                <a:ea typeface="+mn-lt"/>
                <a:cs typeface="Arial"/>
                <a:hlinkClick r:id="rId5"/>
              </a:rPr>
              <a:t>Read more)</a:t>
            </a:r>
            <a:endParaRPr lang="en-US" sz="1400">
              <a:latin typeface="Arial"/>
              <a:ea typeface="+mn-lt"/>
              <a:cs typeface="Arial"/>
            </a:endParaRPr>
          </a:p>
          <a:p>
            <a:pPr marL="285750" indent="-228600">
              <a:lnSpc>
                <a:spcPct val="90000"/>
              </a:lnSpc>
              <a:buFont typeface="Arial,Sans-Serif" panose="020B0604020202020204" pitchFamily="34" charset="0"/>
              <a:buChar char="•"/>
            </a:pPr>
            <a:endParaRPr lang="en-US" sz="1400">
              <a:latin typeface="Arial" panose="020B0604020202020204" pitchFamily="34" charset="0"/>
              <a:ea typeface="+mn-lt"/>
              <a:cs typeface="Arial" panose="020B0604020202020204" pitchFamily="34" charset="0"/>
            </a:endParaRPr>
          </a:p>
          <a:p>
            <a:pPr marL="171450" indent="-228600">
              <a:lnSpc>
                <a:spcPct val="90000"/>
              </a:lnSpc>
              <a:buFont typeface="Arial,Sans-Serif" panose="020B0604020202020204" pitchFamily="34" charset="0"/>
              <a:buChar char="•"/>
            </a:pPr>
            <a:r>
              <a:rPr lang="en-US" sz="1400" i="1">
                <a:latin typeface="Arial"/>
                <a:cs typeface="Arial"/>
              </a:rPr>
              <a:t>And the government has also extended the Household Support Fund until March 2023, </a:t>
            </a:r>
            <a:r>
              <a:rPr lang="en-US" sz="1400">
                <a:latin typeface="Arial"/>
                <a:cs typeface="Arial"/>
              </a:rPr>
              <a:t>providing an extra £421million of local support in England and £79 million to the Devolved Administrations (</a:t>
            </a:r>
            <a:r>
              <a:rPr lang="en-US" sz="1400">
                <a:latin typeface="Arial"/>
                <a:cs typeface="Arial"/>
                <a:hlinkClick r:id="rId6"/>
              </a:rPr>
              <a:t>Read more)</a:t>
            </a:r>
            <a:endParaRPr lang="en-US" sz="1400">
              <a:latin typeface="Arial"/>
              <a:cs typeface="Arial"/>
            </a:endParaRPr>
          </a:p>
          <a:p>
            <a:pPr>
              <a:lnSpc>
                <a:spcPct val="90000"/>
              </a:lnSpc>
            </a:pPr>
            <a:endParaRPr lang="en-US" sz="1400" i="1">
              <a:latin typeface="Arial"/>
              <a:cs typeface="Calibri" panose="020F0502020204030204"/>
            </a:endParaRPr>
          </a:p>
          <a:p>
            <a:pPr>
              <a:lnSpc>
                <a:spcPct val="90000"/>
              </a:lnSpc>
            </a:pPr>
            <a:endParaRPr lang="en-US" sz="1400" i="1">
              <a:latin typeface="Arial"/>
              <a:cs typeface="Calibri" panose="020F0502020204030204"/>
            </a:endParaRPr>
          </a:p>
        </p:txBody>
      </p:sp>
    </p:spTree>
    <p:extLst>
      <p:ext uri="{BB962C8B-B14F-4D97-AF65-F5344CB8AC3E}">
        <p14:creationId xmlns:p14="http://schemas.microsoft.com/office/powerpoint/2010/main" val="2122682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C41DDB5-0AD1-4AF5-A604-69F57D61DF7E}"/>
              </a:ext>
              <a:ext uri="{C183D7F6-B498-43B3-948B-1728B52AA6E4}">
                <adec:decorative xmlns:adec="http://schemas.microsoft.com/office/drawing/2017/decorative" xmlns="" val="1"/>
              </a:ext>
            </a:extLst>
          </p:cNvPr>
          <p:cNvSpPr/>
          <p:nvPr/>
        </p:nvSpPr>
        <p:spPr>
          <a:xfrm>
            <a:off x="365417" y="227289"/>
            <a:ext cx="11391077" cy="766255"/>
          </a:xfrm>
          <a:prstGeom prst="rect">
            <a:avLst/>
          </a:prstGeom>
          <a:solidFill>
            <a:srgbClr val="1E61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1FE64E-C155-4C5C-B926-B7A709E8A926}"/>
              </a:ext>
            </a:extLst>
          </p:cNvPr>
          <p:cNvSpPr>
            <a:spLocks noGrp="1"/>
          </p:cNvSpPr>
          <p:nvPr>
            <p:ph type="title" idx="4294967295"/>
          </p:nvPr>
        </p:nvSpPr>
        <p:spPr>
          <a:xfrm>
            <a:off x="610379" y="476026"/>
            <a:ext cx="11366269" cy="268779"/>
          </a:xfrm>
        </p:spPr>
        <p:txBody>
          <a:bodyPr vert="horz" lIns="91440" tIns="45720" rIns="91440" bIns="45720" rtlCol="0" anchor="ctr">
            <a:noAutofit/>
          </a:bodyPr>
          <a:lstStyle/>
          <a:p>
            <a:r>
              <a:rPr lang="en-US" sz="2400" b="1">
                <a:solidFill>
                  <a:schemeClr val="bg1">
                    <a:lumMod val="95000"/>
                  </a:schemeClr>
                </a:solidFill>
                <a:latin typeface="Arial" panose="020B0604020202020204" pitchFamily="34" charset="0"/>
                <a:cs typeface="Arial" panose="020B0604020202020204" pitchFamily="34" charset="0"/>
              </a:rPr>
              <a:t>What you need to know at a glance</a:t>
            </a:r>
          </a:p>
        </p:txBody>
      </p:sp>
      <p:graphicFrame>
        <p:nvGraphicFramePr>
          <p:cNvPr id="6" name="Table 6">
            <a:extLst>
              <a:ext uri="{FF2B5EF4-FFF2-40B4-BE49-F238E27FC236}">
                <a16:creationId xmlns:a16="http://schemas.microsoft.com/office/drawing/2014/main" id="{7D53DB0E-AC75-46A4-9492-11B6597771A8}"/>
              </a:ext>
            </a:extLst>
          </p:cNvPr>
          <p:cNvGraphicFramePr>
            <a:graphicFrameLocks noGrp="1"/>
          </p:cNvGraphicFramePr>
          <p:nvPr>
            <p:extLst>
              <p:ext uri="{D42A27DB-BD31-4B8C-83A1-F6EECF244321}">
                <p14:modId xmlns:p14="http://schemas.microsoft.com/office/powerpoint/2010/main" val="594814528"/>
              </p:ext>
            </p:extLst>
          </p:nvPr>
        </p:nvGraphicFramePr>
        <p:xfrm>
          <a:off x="365417" y="1060973"/>
          <a:ext cx="11391078" cy="5668031"/>
        </p:xfrm>
        <a:graphic>
          <a:graphicData uri="http://schemas.openxmlformats.org/drawingml/2006/table">
            <a:tbl>
              <a:tblPr firstRow="1" bandRow="1">
                <a:tableStyleId>{1FECB4D8-DB02-4DC6-A0A2-4F2EBAE1DC90}</a:tableStyleId>
              </a:tblPr>
              <a:tblGrid>
                <a:gridCol w="2204101">
                  <a:extLst>
                    <a:ext uri="{9D8B030D-6E8A-4147-A177-3AD203B41FA5}">
                      <a16:colId xmlns:a16="http://schemas.microsoft.com/office/drawing/2014/main" val="629350229"/>
                    </a:ext>
                  </a:extLst>
                </a:gridCol>
                <a:gridCol w="2524950">
                  <a:extLst>
                    <a:ext uri="{9D8B030D-6E8A-4147-A177-3AD203B41FA5}">
                      <a16:colId xmlns:a16="http://schemas.microsoft.com/office/drawing/2014/main" val="3777554006"/>
                    </a:ext>
                  </a:extLst>
                </a:gridCol>
                <a:gridCol w="5220195">
                  <a:extLst>
                    <a:ext uri="{9D8B030D-6E8A-4147-A177-3AD203B41FA5}">
                      <a16:colId xmlns:a16="http://schemas.microsoft.com/office/drawing/2014/main" val="3940224011"/>
                    </a:ext>
                  </a:extLst>
                </a:gridCol>
                <a:gridCol w="1441832">
                  <a:extLst>
                    <a:ext uri="{9D8B030D-6E8A-4147-A177-3AD203B41FA5}">
                      <a16:colId xmlns:a16="http://schemas.microsoft.com/office/drawing/2014/main" val="3523635945"/>
                    </a:ext>
                  </a:extLst>
                </a:gridCol>
              </a:tblGrid>
              <a:tr h="481561">
                <a:tc>
                  <a:txBody>
                    <a:bodyPr/>
                    <a:lstStyle/>
                    <a:p>
                      <a:pPr algn="l"/>
                      <a:r>
                        <a:rPr lang="en-GB" sz="1400">
                          <a:solidFill>
                            <a:schemeClr val="tx1"/>
                          </a:solidFill>
                          <a:latin typeface="Arial"/>
                          <a:cs typeface="Arial"/>
                        </a:rPr>
                        <a:t>Payment</a:t>
                      </a:r>
                    </a:p>
                  </a:txBody>
                  <a:tcPr/>
                </a:tc>
                <a:tc>
                  <a:txBody>
                    <a:bodyPr/>
                    <a:lstStyle/>
                    <a:p>
                      <a:pPr algn="l"/>
                      <a:r>
                        <a:rPr lang="en-GB" sz="1400">
                          <a:solidFill>
                            <a:schemeClr val="tx1"/>
                          </a:solidFill>
                          <a:latin typeface="Arial"/>
                          <a:cs typeface="Arial"/>
                        </a:rPr>
                        <a:t>Date to be paid</a:t>
                      </a:r>
                    </a:p>
                  </a:txBody>
                  <a:tcPr/>
                </a:tc>
                <a:tc>
                  <a:txBody>
                    <a:bodyPr/>
                    <a:lstStyle/>
                    <a:p>
                      <a:pPr algn="l"/>
                      <a:r>
                        <a:rPr lang="en-GB" sz="1400">
                          <a:solidFill>
                            <a:schemeClr val="tx1"/>
                          </a:solidFill>
                          <a:latin typeface="Arial"/>
                          <a:cs typeface="Arial"/>
                        </a:rPr>
                        <a:t>Eligibility</a:t>
                      </a:r>
                    </a:p>
                  </a:txBody>
                  <a:tcPr/>
                </a:tc>
                <a:tc>
                  <a:txBody>
                    <a:bodyPr/>
                    <a:lstStyle/>
                    <a:p>
                      <a:pPr algn="l"/>
                      <a:r>
                        <a:rPr lang="en-GB" sz="1400">
                          <a:solidFill>
                            <a:schemeClr val="tx1"/>
                          </a:solidFill>
                          <a:latin typeface="Arial"/>
                          <a:cs typeface="Arial"/>
                        </a:rPr>
                        <a:t>More information</a:t>
                      </a:r>
                    </a:p>
                  </a:txBody>
                  <a:tcPr/>
                </a:tc>
                <a:extLst>
                  <a:ext uri="{0D108BD9-81ED-4DB2-BD59-A6C34878D82A}">
                    <a16:rowId xmlns:a16="http://schemas.microsoft.com/office/drawing/2014/main" val="146514587"/>
                  </a:ext>
                </a:extLst>
              </a:tr>
              <a:tr h="1470485">
                <a:tc>
                  <a:txBody>
                    <a:bodyPr/>
                    <a:lstStyle/>
                    <a:p>
                      <a:pPr algn="l"/>
                      <a:r>
                        <a:rPr lang="en-GB" sz="1400">
                          <a:solidFill>
                            <a:srgbClr val="000000"/>
                          </a:solidFill>
                          <a:effectLst/>
                          <a:latin typeface="Arial"/>
                          <a:cs typeface="Arial"/>
                        </a:rPr>
                        <a:t>Cost of Living Payment, totalling £650, for those on low income means- tested benefits</a:t>
                      </a:r>
                    </a:p>
                    <a:p>
                      <a:pPr algn="l"/>
                      <a:endParaRPr lang="en-GB" sz="1400">
                        <a:solidFill>
                          <a:srgbClr val="000000"/>
                        </a:solidFill>
                        <a:effectLst/>
                        <a:latin typeface="Arial"/>
                        <a:ea typeface="Calibri" panose="020F0502020204030204" pitchFamily="34" charset="0"/>
                        <a:cs typeface="Arial"/>
                      </a:endParaRPr>
                    </a:p>
                  </a:txBody>
                  <a:tcPr marL="68580" marR="68580" marT="0" marB="0"/>
                </a:tc>
                <a:tc>
                  <a:txBody>
                    <a:bodyPr/>
                    <a:lstStyle/>
                    <a:p>
                      <a:pPr algn="l"/>
                      <a:r>
                        <a:rPr lang="en-GB" sz="1400" b="1" kern="1200">
                          <a:solidFill>
                            <a:schemeClr val="dk1"/>
                          </a:solidFill>
                          <a:effectLst/>
                          <a:latin typeface="Arial"/>
                          <a:cs typeface="Arial"/>
                        </a:rPr>
                        <a:t>First payment of £326 will be paid from July 14 with a second payment of £324 to be paid in the Autumn – totalling £650</a:t>
                      </a:r>
                      <a:endParaRPr lang="en-GB" sz="1400" b="1">
                        <a:latin typeface="Arial"/>
                        <a:cs typeface="Arial"/>
                      </a:endParaRPr>
                    </a:p>
                  </a:txBody>
                  <a:tcPr/>
                </a:tc>
                <a:tc>
                  <a:txBody>
                    <a:bodyPr/>
                    <a:lstStyle/>
                    <a:p>
                      <a:pPr marL="0" lvl="1" algn="l"/>
                      <a:r>
                        <a:rPr lang="en-GB" sz="1400" kern="1200">
                          <a:solidFill>
                            <a:schemeClr val="tx1"/>
                          </a:solidFill>
                          <a:effectLst/>
                          <a:latin typeface="Arial"/>
                          <a:cs typeface="Arial"/>
                        </a:rPr>
                        <a:t>People on an eligible benefit in payment on each qualifying date. </a:t>
                      </a:r>
                      <a:r>
                        <a:rPr lang="en-GB" sz="1400" kern="1200">
                          <a:solidFill>
                            <a:schemeClr val="dk1"/>
                          </a:solidFill>
                          <a:effectLst/>
                          <a:latin typeface="Arial"/>
                          <a:cs typeface="Arial"/>
                        </a:rPr>
                        <a:t>These benefits are: </a:t>
                      </a:r>
                      <a:endParaRPr lang="en-US" sz="1400">
                        <a:latin typeface="Arial"/>
                        <a:cs typeface="Arial"/>
                      </a:endParaRPr>
                    </a:p>
                    <a:p>
                      <a:pPr marL="285750" lvl="1" indent="-285750" algn="l">
                        <a:buFont typeface="Arial"/>
                        <a:buChar char="•"/>
                      </a:pPr>
                      <a:r>
                        <a:rPr lang="en-GB" sz="1400" kern="1200">
                          <a:solidFill>
                            <a:schemeClr val="tx1"/>
                          </a:solidFill>
                          <a:effectLst/>
                          <a:latin typeface="Arial"/>
                          <a:cs typeface="Arial"/>
                        </a:rPr>
                        <a:t>Universal Credit</a:t>
                      </a:r>
                      <a:endParaRPr lang="en-US" sz="1400">
                        <a:solidFill>
                          <a:schemeClr val="tx1"/>
                        </a:solidFill>
                        <a:latin typeface="Arial"/>
                        <a:cs typeface="Arial"/>
                      </a:endParaRPr>
                    </a:p>
                    <a:p>
                      <a:pPr marL="285750" lvl="1" indent="-285750" algn="l">
                        <a:buFont typeface="Arial"/>
                        <a:buChar char="•"/>
                      </a:pPr>
                      <a:r>
                        <a:rPr lang="en-GB" sz="1400" kern="1200">
                          <a:solidFill>
                            <a:schemeClr val="tx1"/>
                          </a:solidFill>
                          <a:effectLst/>
                          <a:latin typeface="Arial"/>
                          <a:cs typeface="Arial"/>
                        </a:rPr>
                        <a:t>Income-based Jobseeker’s Allowance (JSA)</a:t>
                      </a:r>
                      <a:endParaRPr lang="en-US" sz="1400">
                        <a:solidFill>
                          <a:schemeClr val="tx1"/>
                        </a:solidFill>
                        <a:latin typeface="Arial"/>
                        <a:cs typeface="Arial"/>
                      </a:endParaRPr>
                    </a:p>
                    <a:p>
                      <a:pPr marL="285750" lvl="1" indent="-285750" algn="l">
                        <a:buFont typeface="Arial"/>
                        <a:buChar char="•"/>
                      </a:pPr>
                      <a:r>
                        <a:rPr lang="en-GB" sz="1400" kern="1200">
                          <a:solidFill>
                            <a:schemeClr val="tx1"/>
                          </a:solidFill>
                          <a:effectLst/>
                          <a:latin typeface="Arial"/>
                          <a:cs typeface="Arial"/>
                        </a:rPr>
                        <a:t>Income-r</a:t>
                      </a:r>
                      <a:r>
                        <a:rPr lang="en-GB" sz="1400" kern="1200">
                          <a:solidFill>
                            <a:schemeClr val="dk1"/>
                          </a:solidFill>
                          <a:effectLst/>
                          <a:latin typeface="Arial"/>
                          <a:cs typeface="Arial"/>
                        </a:rPr>
                        <a:t>elated Employment and Support Allowance (ESA)</a:t>
                      </a:r>
                    </a:p>
                    <a:p>
                      <a:pPr marL="285750" lvl="1" indent="-285750" algn="l">
                        <a:buFont typeface="Arial"/>
                        <a:buChar char="•"/>
                      </a:pPr>
                      <a:r>
                        <a:rPr lang="en-GB" sz="1400" kern="1200">
                          <a:solidFill>
                            <a:schemeClr val="dk1"/>
                          </a:solidFill>
                          <a:effectLst/>
                          <a:latin typeface="Arial"/>
                          <a:cs typeface="Arial"/>
                        </a:rPr>
                        <a:t>Income Support</a:t>
                      </a:r>
                    </a:p>
                    <a:p>
                      <a:pPr marL="285750" lvl="1" indent="-285750" algn="l">
                        <a:buFont typeface="Arial"/>
                        <a:buChar char="•"/>
                      </a:pPr>
                      <a:r>
                        <a:rPr lang="en-GB" sz="1400" kern="1200">
                          <a:solidFill>
                            <a:schemeClr val="dk1"/>
                          </a:solidFill>
                          <a:effectLst/>
                          <a:latin typeface="Arial"/>
                          <a:cs typeface="Arial"/>
                        </a:rPr>
                        <a:t>Pension Credit</a:t>
                      </a:r>
                      <a:endParaRPr lang="en-GB" sz="1400">
                        <a:latin typeface="Arial"/>
                        <a:cs typeface="Arial"/>
                      </a:endParaRPr>
                    </a:p>
                  </a:txBody>
                  <a:tcPr/>
                </a:tc>
                <a:tc>
                  <a:txBody>
                    <a:bodyPr/>
                    <a:lstStyle/>
                    <a:p>
                      <a:pPr algn="l"/>
                      <a:r>
                        <a:rPr lang="en-GB" sz="1400">
                          <a:solidFill>
                            <a:schemeClr val="tx1"/>
                          </a:solidFill>
                          <a:latin typeface="Arial"/>
                          <a:cs typeface="Arial"/>
                          <a:hlinkClick r:id="rId2">
                            <a:extLst>
                              <a:ext uri="{A12FA001-AC4F-418D-AE19-62706E023703}">
                                <ahyp:hlinkClr xmlns:ahyp="http://schemas.microsoft.com/office/drawing/2018/hyperlinkcolor" xmlns="" val="tx"/>
                              </a:ext>
                            </a:extLst>
                          </a:hlinkClick>
                        </a:rPr>
                        <a:t>More information</a:t>
                      </a:r>
                      <a:endParaRPr lang="en-GB" sz="1400">
                        <a:solidFill>
                          <a:schemeClr val="tx1"/>
                        </a:solidFill>
                        <a:latin typeface="Arial"/>
                        <a:cs typeface="Arial"/>
                      </a:endParaRPr>
                    </a:p>
                  </a:txBody>
                  <a:tcPr/>
                </a:tc>
                <a:extLst>
                  <a:ext uri="{0D108BD9-81ED-4DB2-BD59-A6C34878D82A}">
                    <a16:rowId xmlns:a16="http://schemas.microsoft.com/office/drawing/2014/main" val="329795774"/>
                  </a:ext>
                </a:extLst>
              </a:tr>
              <a:tr h="1470485">
                <a:tc>
                  <a:txBody>
                    <a:bodyPr/>
                    <a:lstStyle/>
                    <a:p>
                      <a:pPr algn="l"/>
                      <a:r>
                        <a:rPr lang="en-GB" sz="1400">
                          <a:solidFill>
                            <a:srgbClr val="000000"/>
                          </a:solidFill>
                          <a:effectLst/>
                          <a:latin typeface="Arial"/>
                          <a:cs typeface="Arial"/>
                        </a:rPr>
                        <a:t>Cost of Living Payment, totalling £650, for those on Tax Credits only</a:t>
                      </a:r>
                      <a:endParaRPr lang="en-GB" sz="1400" i="1">
                        <a:solidFill>
                          <a:srgbClr val="000000"/>
                        </a:solidFill>
                        <a:effectLst/>
                        <a:latin typeface="Arial"/>
                        <a:ea typeface="Calibri" panose="020F0502020204030204" pitchFamily="34" charset="0"/>
                        <a:cs typeface="Arial"/>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a:solidFill>
                            <a:schemeClr val="dk1"/>
                          </a:solidFill>
                          <a:effectLst/>
                          <a:latin typeface="Arial"/>
                          <a:cs typeface="Arial"/>
                        </a:rPr>
                        <a:t>First payment of £326 will be paid from Autumn 2022 with a second payment of £324 to be paid Winter 2022 – totalling £650</a:t>
                      </a:r>
                      <a:endParaRPr lang="en-GB" sz="1400" b="1">
                        <a:latin typeface="Arial"/>
                        <a:cs typeface="Arial"/>
                      </a:endParaRPr>
                    </a:p>
                    <a:p>
                      <a:pPr algn="l"/>
                      <a:endParaRPr lang="en-GB" sz="1400" b="1">
                        <a:latin typeface="Arial"/>
                        <a:cs typeface="Arial"/>
                      </a:endParaRPr>
                    </a:p>
                  </a:txBody>
                  <a:tcPr/>
                </a:tc>
                <a:tc>
                  <a:txBody>
                    <a:bodyPr/>
                    <a:lstStyle/>
                    <a:p>
                      <a:pPr marL="0" lvl="1" algn="l"/>
                      <a:r>
                        <a:rPr lang="en-GB" sz="1400">
                          <a:solidFill>
                            <a:schemeClr val="tx1"/>
                          </a:solidFill>
                          <a:latin typeface="Arial"/>
                          <a:cs typeface="Arial"/>
                        </a:rPr>
                        <a:t>For eligible households receiving tax credits on each qualifying date.</a:t>
                      </a:r>
                    </a:p>
                    <a:p>
                      <a:pPr marL="0" lvl="1" algn="l">
                        <a:buNone/>
                      </a:pPr>
                      <a:endParaRPr lang="en-GB" sz="1400" b="0" u="none" strike="noStrike" noProof="0">
                        <a:latin typeface="Arial"/>
                        <a:cs typeface="Arial"/>
                      </a:endParaRPr>
                    </a:p>
                    <a:p>
                      <a:pPr marL="0" lvl="1" algn="l">
                        <a:buNone/>
                      </a:pPr>
                      <a:r>
                        <a:rPr lang="en-GB" sz="1400" b="0" u="none" strike="noStrike" noProof="0">
                          <a:latin typeface="Arial"/>
                          <a:cs typeface="Arial"/>
                        </a:rPr>
                        <a:t>It is possible for customers to be entitled to both tax credits and other eligible benefits. So HMRC will make payments to eligible customers receiving tax credits </a:t>
                      </a:r>
                      <a:r>
                        <a:rPr lang="en-GB" sz="1400" b="1" u="none" strike="noStrike" noProof="0">
                          <a:latin typeface="Arial"/>
                          <a:cs typeface="Arial"/>
                        </a:rPr>
                        <a:t>only</a:t>
                      </a:r>
                      <a:r>
                        <a:rPr lang="en-GB" sz="1400" b="0" u="none" strike="noStrike" noProof="0">
                          <a:latin typeface="Arial"/>
                          <a:cs typeface="Arial"/>
                        </a:rPr>
                        <a:t>, shortly after DWP paying to all those on other benefits, to avoid duplicate payments.</a:t>
                      </a:r>
                      <a:endParaRPr lang="en-GB" sz="1400">
                        <a:latin typeface="Arial"/>
                        <a:cs typeface="Arial"/>
                      </a:endParaRPr>
                    </a:p>
                  </a:txBody>
                  <a:tcPr/>
                </a:tc>
                <a:tc>
                  <a:txBody>
                    <a:bodyPr/>
                    <a:lstStyle/>
                    <a:p>
                      <a:pPr algn="l"/>
                      <a:r>
                        <a:rPr lang="en-GB" sz="1400">
                          <a:solidFill>
                            <a:schemeClr val="tx1"/>
                          </a:solidFill>
                          <a:latin typeface="Arial"/>
                          <a:cs typeface="Arial"/>
                          <a:hlinkClick r:id="rId3">
                            <a:extLst>
                              <a:ext uri="{A12FA001-AC4F-418D-AE19-62706E023703}">
                                <ahyp:hlinkClr xmlns:ahyp="http://schemas.microsoft.com/office/drawing/2018/hyperlinkcolor" xmlns="" val="tx"/>
                              </a:ext>
                            </a:extLst>
                          </a:hlinkClick>
                        </a:rPr>
                        <a:t>More information</a:t>
                      </a:r>
                      <a:endParaRPr lang="en-GB" sz="1400">
                        <a:solidFill>
                          <a:schemeClr val="tx1"/>
                        </a:solidFill>
                        <a:latin typeface="Arial"/>
                        <a:cs typeface="Arial"/>
                      </a:endParaRPr>
                    </a:p>
                  </a:txBody>
                  <a:tcPr/>
                </a:tc>
                <a:extLst>
                  <a:ext uri="{0D108BD9-81ED-4DB2-BD59-A6C34878D82A}">
                    <a16:rowId xmlns:a16="http://schemas.microsoft.com/office/drawing/2014/main" val="1317439764"/>
                  </a:ext>
                </a:extLst>
              </a:tr>
              <a:tr h="7911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dk1"/>
                          </a:solidFill>
                          <a:effectLst/>
                          <a:latin typeface="Arial"/>
                          <a:cs typeface="Arial"/>
                        </a:rPr>
                        <a:t>One-off disability payment of £150</a:t>
                      </a:r>
                      <a:endParaRPr lang="en-GB" sz="1400" i="1" kern="1200">
                        <a:solidFill>
                          <a:schemeClr val="dk1"/>
                        </a:solidFill>
                        <a:effectLst/>
                        <a:latin typeface="Arial"/>
                        <a:ea typeface="+mn-ea"/>
                        <a:cs typeface="Arial"/>
                      </a:endParaRPr>
                    </a:p>
                  </a:txBody>
                  <a:tcPr marL="68580" marR="68580" marT="0" marB="0"/>
                </a:tc>
                <a:tc>
                  <a:txBody>
                    <a:bodyPr/>
                    <a:lstStyle/>
                    <a:p>
                      <a:pPr algn="l"/>
                      <a:r>
                        <a:rPr lang="en-GB" sz="1400" b="1">
                          <a:latin typeface="Arial"/>
                          <a:cs typeface="Arial"/>
                        </a:rPr>
                        <a:t>September 2022</a:t>
                      </a:r>
                    </a:p>
                  </a:txBody>
                  <a:tcPr/>
                </a:tc>
                <a:tc>
                  <a:txBody>
                    <a:bodyPr/>
                    <a:lstStyle/>
                    <a:p>
                      <a:pPr marL="0" lvl="1" algn="l"/>
                      <a:r>
                        <a:rPr lang="en-GB" sz="1400" kern="1200">
                          <a:solidFill>
                            <a:schemeClr val="tx1"/>
                          </a:solidFill>
                          <a:effectLst/>
                          <a:latin typeface="Arial"/>
                          <a:cs typeface="Arial"/>
                        </a:rPr>
                        <a:t>People on an eligible disability benefit in payment on any day between April 26 and May 25 2022 will receive a one-off payment of £150 in September. Click the link to see who is eligible.</a:t>
                      </a:r>
                      <a:endParaRPr lang="en-US" sz="1400">
                        <a:solidFill>
                          <a:schemeClr val="tx1"/>
                        </a:solidFill>
                        <a:latin typeface="Arial"/>
                        <a:cs typeface="Arial"/>
                      </a:endParaRPr>
                    </a:p>
                  </a:txBody>
                  <a:tcPr marL="68580" marR="68580" marT="0" marB="0"/>
                </a:tc>
                <a:tc>
                  <a:txBody>
                    <a:bodyPr/>
                    <a:lstStyle/>
                    <a:p>
                      <a:pPr algn="l"/>
                      <a:r>
                        <a:rPr lang="en-GB" sz="1400">
                          <a:solidFill>
                            <a:schemeClr val="tx1"/>
                          </a:solidFill>
                          <a:latin typeface="Arial"/>
                          <a:cs typeface="Arial"/>
                          <a:hlinkClick r:id="rId4">
                            <a:extLst>
                              <a:ext uri="{A12FA001-AC4F-418D-AE19-62706E023703}">
                                <ahyp:hlinkClr xmlns:ahyp="http://schemas.microsoft.com/office/drawing/2018/hyperlinkcolor" xmlns="" val="tx"/>
                              </a:ext>
                            </a:extLst>
                          </a:hlinkClick>
                        </a:rPr>
                        <a:t>More information</a:t>
                      </a:r>
                      <a:endParaRPr lang="en-GB" sz="1400">
                        <a:solidFill>
                          <a:schemeClr val="tx1"/>
                        </a:solidFill>
                        <a:latin typeface="Arial"/>
                        <a:cs typeface="Arial"/>
                      </a:endParaRPr>
                    </a:p>
                  </a:txBody>
                  <a:tcPr/>
                </a:tc>
                <a:extLst>
                  <a:ext uri="{0D108BD9-81ED-4DB2-BD59-A6C34878D82A}">
                    <a16:rowId xmlns:a16="http://schemas.microsoft.com/office/drawing/2014/main" val="1948217618"/>
                  </a:ext>
                </a:extLst>
              </a:tr>
              <a:tr h="11265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a:solidFill>
                            <a:schemeClr val="tx1"/>
                          </a:solidFill>
                          <a:effectLst/>
                          <a:latin typeface="Arial"/>
                          <a:cs typeface="Arial"/>
                        </a:rPr>
                        <a:t>One-off £300 increase to Winter Fuel Payment</a:t>
                      </a:r>
                      <a:endParaRPr lang="en-GB" sz="1400" i="1" kern="1200">
                        <a:solidFill>
                          <a:schemeClr val="tx1"/>
                        </a:solidFill>
                        <a:effectLst/>
                        <a:latin typeface="Arial"/>
                        <a:ea typeface="+mn-ea"/>
                        <a:cs typeface="Arial"/>
                      </a:endParaRPr>
                    </a:p>
                  </a:txBody>
                  <a:tcPr marL="68580" marR="68580" marT="0" marB="0"/>
                </a:tc>
                <a:tc>
                  <a:txBody>
                    <a:bodyPr/>
                    <a:lstStyle/>
                    <a:p>
                      <a:pPr algn="l"/>
                      <a:r>
                        <a:rPr lang="en-GB" sz="1400" b="1" kern="1200">
                          <a:solidFill>
                            <a:schemeClr val="tx1"/>
                          </a:solidFill>
                          <a:effectLst/>
                          <a:latin typeface="Arial"/>
                          <a:cs typeface="Arial"/>
                        </a:rPr>
                        <a:t>As part of Winter Fuel Payment from mid-November</a:t>
                      </a:r>
                      <a:endParaRPr lang="en-GB" sz="1400" b="1" kern="1200">
                        <a:solidFill>
                          <a:schemeClr val="tx1"/>
                        </a:solidFill>
                        <a:effectLst/>
                        <a:latin typeface="Arial"/>
                        <a:ea typeface="+mn-ea"/>
                        <a:cs typeface="Arial"/>
                      </a:endParaRPr>
                    </a:p>
                  </a:txBody>
                  <a:tcPr/>
                </a:tc>
                <a:tc>
                  <a:txBody>
                    <a:bodyPr/>
                    <a:lstStyle/>
                    <a:p>
                      <a:pPr algn="l">
                        <a:lnSpc>
                          <a:spcPct val="107000"/>
                        </a:lnSpc>
                        <a:spcAft>
                          <a:spcPts val="365"/>
                        </a:spcAft>
                      </a:pPr>
                      <a:r>
                        <a:rPr lang="en-GB" sz="1400">
                          <a:solidFill>
                            <a:schemeClr val="tx1"/>
                          </a:solidFill>
                          <a:effectLst/>
                          <a:latin typeface="Arial"/>
                          <a:cs typeface="Arial"/>
                        </a:rPr>
                        <a:t>This one-off increase </a:t>
                      </a:r>
                      <a:r>
                        <a:rPr lang="en-GB" sz="1400">
                          <a:solidFill>
                            <a:srgbClr val="000000"/>
                          </a:solidFill>
                          <a:effectLst/>
                          <a:latin typeface="Arial"/>
                          <a:cs typeface="Arial"/>
                        </a:rPr>
                        <a:t>go to more than 8 million pensioner households across the UK who receive the Winter Fuel Payment and will be paid </a:t>
                      </a:r>
                      <a:r>
                        <a:rPr lang="en-GB" sz="1400" b="1">
                          <a:solidFill>
                            <a:srgbClr val="000000"/>
                          </a:solidFill>
                          <a:effectLst/>
                          <a:latin typeface="Arial"/>
                          <a:cs typeface="Arial"/>
                        </a:rPr>
                        <a:t>on top of </a:t>
                      </a:r>
                      <a:r>
                        <a:rPr lang="en-GB" sz="1400">
                          <a:solidFill>
                            <a:srgbClr val="000000"/>
                          </a:solidFill>
                          <a:effectLst/>
                          <a:latin typeface="Arial"/>
                          <a:cs typeface="Arial"/>
                        </a:rPr>
                        <a:t>any other one-off support an eligible pensioner household is entitled to.</a:t>
                      </a:r>
                      <a:endParaRPr lang="en-GB" sz="1400">
                        <a:solidFill>
                          <a:srgbClr val="000000"/>
                        </a:solidFill>
                        <a:effectLst/>
                        <a:latin typeface="Arial"/>
                        <a:ea typeface="Calibri" panose="020F0502020204030204" pitchFamily="34" charset="0"/>
                        <a:cs typeface="Arial"/>
                      </a:endParaRPr>
                    </a:p>
                  </a:txBody>
                  <a:tcPr marL="68580" marR="68580" marT="0" marB="0"/>
                </a:tc>
                <a:tc>
                  <a:txBody>
                    <a:bodyPr/>
                    <a:lstStyle/>
                    <a:p>
                      <a:pPr algn="l"/>
                      <a:r>
                        <a:rPr lang="en-GB" sz="1400">
                          <a:solidFill>
                            <a:schemeClr val="tx1"/>
                          </a:solidFill>
                          <a:latin typeface="Arial"/>
                          <a:cs typeface="Arial"/>
                          <a:hlinkClick r:id="rId5">
                            <a:extLst>
                              <a:ext uri="{A12FA001-AC4F-418D-AE19-62706E023703}">
                                <ahyp:hlinkClr xmlns:ahyp="http://schemas.microsoft.com/office/drawing/2018/hyperlinkcolor" xmlns="" val="tx"/>
                              </a:ext>
                            </a:extLst>
                          </a:hlinkClick>
                        </a:rPr>
                        <a:t>More information</a:t>
                      </a:r>
                      <a:endParaRPr lang="en-GB" sz="1400">
                        <a:solidFill>
                          <a:schemeClr val="tx1"/>
                        </a:solidFill>
                        <a:latin typeface="Arial"/>
                        <a:cs typeface="Arial"/>
                      </a:endParaRPr>
                    </a:p>
                  </a:txBody>
                  <a:tcPr/>
                </a:tc>
                <a:extLst>
                  <a:ext uri="{0D108BD9-81ED-4DB2-BD59-A6C34878D82A}">
                    <a16:rowId xmlns:a16="http://schemas.microsoft.com/office/drawing/2014/main" val="1185117142"/>
                  </a:ext>
                </a:extLst>
              </a:tr>
            </a:tbl>
          </a:graphicData>
        </a:graphic>
      </p:graphicFrame>
    </p:spTree>
    <p:extLst>
      <p:ext uri="{BB962C8B-B14F-4D97-AF65-F5344CB8AC3E}">
        <p14:creationId xmlns:p14="http://schemas.microsoft.com/office/powerpoint/2010/main" val="4401189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0AB110-B968-43BE-BA7D-4CEFD0AB3485}"/>
              </a:ext>
              <a:ext uri="{C183D7F6-B498-43B3-948B-1728B52AA6E4}">
                <adec:decorative xmlns:adec="http://schemas.microsoft.com/office/drawing/2017/decorative" xmlns="" val="1"/>
              </a:ext>
            </a:extLst>
          </p:cNvPr>
          <p:cNvSpPr/>
          <p:nvPr/>
        </p:nvSpPr>
        <p:spPr>
          <a:xfrm>
            <a:off x="365417" y="227289"/>
            <a:ext cx="11391077" cy="766255"/>
          </a:xfrm>
          <a:prstGeom prst="rect">
            <a:avLst/>
          </a:prstGeom>
          <a:solidFill>
            <a:srgbClr val="1E61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1FE64E-C155-4C5C-B926-B7A709E8A926}"/>
              </a:ext>
            </a:extLst>
          </p:cNvPr>
          <p:cNvSpPr>
            <a:spLocks noGrp="1"/>
          </p:cNvSpPr>
          <p:nvPr>
            <p:ph type="title" idx="4294967295"/>
          </p:nvPr>
        </p:nvSpPr>
        <p:spPr>
          <a:xfrm>
            <a:off x="524764" y="-304022"/>
            <a:ext cx="11142471" cy="1828800"/>
          </a:xfrm>
        </p:spPr>
        <p:txBody>
          <a:bodyPr vert="horz" lIns="91440" tIns="45720" rIns="91440" bIns="45720" rtlCol="0" anchor="ctr">
            <a:normAutofit/>
          </a:bodyPr>
          <a:lstStyle/>
          <a:p>
            <a:r>
              <a:rPr lang="en-US" sz="2400" b="1">
                <a:solidFill>
                  <a:schemeClr val="bg1">
                    <a:lumMod val="95000"/>
                  </a:schemeClr>
                </a:solidFill>
                <a:latin typeface="Arial" panose="020B0604020202020204" pitchFamily="34" charset="0"/>
                <a:cs typeface="Arial" panose="020B0604020202020204" pitchFamily="34" charset="0"/>
              </a:rPr>
              <a:t>Frequently asked questions</a:t>
            </a:r>
          </a:p>
        </p:txBody>
      </p:sp>
      <p:sp>
        <p:nvSpPr>
          <p:cNvPr id="4" name="TextBox 3">
            <a:extLst>
              <a:ext uri="{FF2B5EF4-FFF2-40B4-BE49-F238E27FC236}">
                <a16:creationId xmlns:a16="http://schemas.microsoft.com/office/drawing/2014/main" id="{A7A99A6F-67E2-44C3-927C-A6A3B27E8993}"/>
              </a:ext>
            </a:extLst>
          </p:cNvPr>
          <p:cNvSpPr txBox="1"/>
          <p:nvPr/>
        </p:nvSpPr>
        <p:spPr>
          <a:xfrm>
            <a:off x="282632" y="1091739"/>
            <a:ext cx="6289963" cy="923330"/>
          </a:xfrm>
          <a:prstGeom prst="rect">
            <a:avLst/>
          </a:prstGeom>
          <a:noFill/>
        </p:spPr>
        <p:txBody>
          <a:bodyPr wrap="square" rtlCol="0">
            <a:spAutoFit/>
          </a:bodyPr>
          <a:lstStyle/>
          <a:p>
            <a:r>
              <a:rPr lang="en-GB" sz="1800" b="1">
                <a:effectLst/>
                <a:latin typeface="Calibri"/>
                <a:ea typeface="Times New Roman" panose="02020603050405020304" pitchFamily="18" charset="0"/>
                <a:cs typeface="Calibri"/>
              </a:rPr>
              <a:t>The attached </a:t>
            </a:r>
            <a:r>
              <a:rPr lang="en-GB" sz="1800" b="1">
                <a:effectLst/>
                <a:latin typeface="Calibri"/>
                <a:ea typeface="Times New Roman" panose="02020603050405020304" pitchFamily="18" charset="0"/>
                <a:cs typeface="Calibri"/>
                <a:hlinkClick r:id="rId2">
                  <a:extLst>
                    <a:ext uri="{A12FA001-AC4F-418D-AE19-62706E023703}">
                      <ahyp:hlinkClr xmlns:ahyp="http://schemas.microsoft.com/office/drawing/2018/hyperlinkcolor" xmlns="" val="tx"/>
                    </a:ext>
                  </a:extLst>
                </a:hlinkClick>
              </a:rPr>
              <a:t>factsheet</a:t>
            </a:r>
            <a:r>
              <a:rPr lang="en-GB" sz="1800" b="1">
                <a:effectLst/>
                <a:latin typeface="Calibri"/>
                <a:ea typeface="Times New Roman" panose="02020603050405020304" pitchFamily="18" charset="0"/>
                <a:cs typeface="Calibri"/>
              </a:rPr>
              <a:t> should help you </a:t>
            </a:r>
            <a:r>
              <a:rPr lang="en-GB" sz="1800" b="1">
                <a:latin typeface="Calibri"/>
                <a:ea typeface="Times New Roman" panose="02020603050405020304" pitchFamily="18" charset="0"/>
                <a:cs typeface="Calibri"/>
              </a:rPr>
              <a:t>assist  </a:t>
            </a:r>
            <a:r>
              <a:rPr lang="en-GB" sz="1800" b="1">
                <a:effectLst/>
                <a:latin typeface="Calibri"/>
                <a:ea typeface="Times New Roman" panose="02020603050405020304" pitchFamily="18" charset="0"/>
                <a:cs typeface="Calibri"/>
              </a:rPr>
              <a:t>– in addition, the following top-level FAQs may </a:t>
            </a:r>
            <a:r>
              <a:rPr lang="en-GB" sz="1800" b="1">
                <a:latin typeface="Calibri"/>
                <a:ea typeface="Times New Roman" panose="02020603050405020304" pitchFamily="18" charset="0"/>
                <a:cs typeface="Calibri"/>
              </a:rPr>
              <a:t>answer any questions:</a:t>
            </a:r>
          </a:p>
          <a:p>
            <a:endParaRPr lang="en-GB"/>
          </a:p>
        </p:txBody>
      </p:sp>
      <p:sp>
        <p:nvSpPr>
          <p:cNvPr id="3" name="TextBox 2">
            <a:extLst>
              <a:ext uri="{FF2B5EF4-FFF2-40B4-BE49-F238E27FC236}">
                <a16:creationId xmlns:a16="http://schemas.microsoft.com/office/drawing/2014/main" id="{294C1DC7-7810-427F-97A9-765DB9E5FB76}"/>
              </a:ext>
            </a:extLst>
          </p:cNvPr>
          <p:cNvSpPr txBox="1"/>
          <p:nvPr/>
        </p:nvSpPr>
        <p:spPr>
          <a:xfrm>
            <a:off x="365416" y="1828800"/>
            <a:ext cx="11391077" cy="4436300"/>
          </a:xfrm>
          <a:prstGeom prst="rect">
            <a:avLst/>
          </a:prstGeom>
        </p:spPr>
        <p:txBody>
          <a:bodyPr rot="0" spcFirstLastPara="0" vertOverflow="overflow" horzOverflow="overflow" vert="horz" lIns="91440" tIns="45720" rIns="91440" bIns="45720" numCol="3" spcCol="180000" rtlCol="0" fromWordArt="0" anchor="t" anchorCtr="0" forceAA="0" compatLnSpc="1">
            <a:prstTxWarp prst="textNoShape">
              <a:avLst/>
            </a:prstTxWarp>
            <a:noAutofit/>
          </a:bodyPr>
          <a:lstStyle/>
          <a:p>
            <a:pPr>
              <a:lnSpc>
                <a:spcPct val="107000"/>
              </a:lnSpc>
              <a:spcAft>
                <a:spcPts val="800"/>
              </a:spcAft>
            </a:pPr>
            <a:r>
              <a:rPr lang="en-GB" sz="1200" b="1">
                <a:solidFill>
                  <a:srgbClr val="1E613E"/>
                </a:solidFill>
                <a:effectLst/>
                <a:latin typeface="Arial" panose="020B0604020202020204" pitchFamily="34" charset="0"/>
                <a:ea typeface="Times New Roman" panose="02020603050405020304" pitchFamily="18" charset="0"/>
                <a:cs typeface="Arial" panose="020B0604020202020204" pitchFamily="34" charset="0"/>
              </a:rPr>
              <a:t>Q: How do people apply for these Cost of Living Payments?</a:t>
            </a:r>
            <a:endParaRPr lang="en-GB" sz="1200" b="1">
              <a:solidFill>
                <a:srgbClr val="1E613E"/>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Arial" panose="020B0604020202020204" pitchFamily="34" charset="0"/>
                <a:ea typeface="Times New Roman" panose="02020603050405020304" pitchFamily="18" charset="0"/>
                <a:cs typeface="Arial" panose="020B0604020202020204" pitchFamily="34" charset="0"/>
              </a:rPr>
              <a:t>A: </a:t>
            </a:r>
            <a:r>
              <a:rPr lang="en-GB" sz="1200">
                <a:effectLst/>
                <a:latin typeface="Arial" panose="020B0604020202020204" pitchFamily="34" charset="0"/>
                <a:ea typeface="+mn-lt"/>
                <a:cs typeface="Arial" panose="020B0604020202020204" pitchFamily="34" charset="0"/>
              </a:rPr>
              <a:t>People do not need to apply for </a:t>
            </a:r>
            <a:r>
              <a:rPr lang="en-GB" sz="1200">
                <a:latin typeface="Arial" panose="020B0604020202020204" pitchFamily="34" charset="0"/>
                <a:ea typeface="+mn-lt"/>
                <a:cs typeface="Arial" panose="020B0604020202020204" pitchFamily="34" charset="0"/>
              </a:rPr>
              <a:t>Cost</a:t>
            </a:r>
            <a:r>
              <a:rPr lang="en-GB" sz="1200">
                <a:effectLst/>
                <a:latin typeface="Arial" panose="020B0604020202020204" pitchFamily="34" charset="0"/>
                <a:ea typeface="+mn-lt"/>
                <a:cs typeface="Arial" panose="020B0604020202020204" pitchFamily="34" charset="0"/>
              </a:rPr>
              <a:t> of </a:t>
            </a:r>
            <a:r>
              <a:rPr lang="en-GB" sz="1200">
                <a:latin typeface="Arial" panose="020B0604020202020204" pitchFamily="34" charset="0"/>
                <a:ea typeface="+mn-lt"/>
                <a:cs typeface="Arial" panose="020B0604020202020204" pitchFamily="34" charset="0"/>
              </a:rPr>
              <a:t>Living</a:t>
            </a:r>
            <a:r>
              <a:rPr lang="en-GB" sz="1200">
                <a:effectLst/>
                <a:latin typeface="Arial" panose="020B0604020202020204" pitchFamily="34" charset="0"/>
                <a:ea typeface="+mn-lt"/>
                <a:cs typeface="Arial" panose="020B0604020202020204" pitchFamily="34" charset="0"/>
              </a:rPr>
              <a:t> </a:t>
            </a:r>
            <a:r>
              <a:rPr lang="en-GB" sz="1200">
                <a:latin typeface="Arial" panose="020B0604020202020204" pitchFamily="34" charset="0"/>
                <a:ea typeface="+mn-lt"/>
                <a:cs typeface="Arial" panose="020B0604020202020204" pitchFamily="34" charset="0"/>
              </a:rPr>
              <a:t>payments</a:t>
            </a:r>
            <a:r>
              <a:rPr lang="en-GB" sz="1200">
                <a:effectLst/>
                <a:latin typeface="Arial" panose="020B0604020202020204" pitchFamily="34" charset="0"/>
                <a:ea typeface="+mn-lt"/>
                <a:cs typeface="Arial" panose="020B0604020202020204" pitchFamily="34" charset="0"/>
              </a:rPr>
              <a:t>. If they are eligible, they will be paid automatically in the same way that they usually </a:t>
            </a:r>
            <a:r>
              <a:rPr lang="en-GB" sz="1200">
                <a:latin typeface="Arial" panose="020B0604020202020204" pitchFamily="34" charset="0"/>
                <a:ea typeface="+mn-lt"/>
                <a:cs typeface="Arial" panose="020B0604020202020204" pitchFamily="34" charset="0"/>
              </a:rPr>
              <a:t>receive </a:t>
            </a:r>
            <a:r>
              <a:rPr lang="en-GB" sz="1200">
                <a:effectLst/>
                <a:latin typeface="Arial" panose="020B0604020202020204" pitchFamily="34" charset="0"/>
                <a:ea typeface="+mn-lt"/>
                <a:cs typeface="Arial" panose="020B0604020202020204" pitchFamily="34" charset="0"/>
              </a:rPr>
              <a:t>their benefit or tax credits.</a:t>
            </a:r>
            <a:endParaRPr lang="en-GB" sz="1200">
              <a:effectLst/>
              <a:highlight>
                <a:srgbClr val="FFFF00"/>
              </a:highlight>
              <a:latin typeface="Arial" panose="020B0604020202020204" pitchFamily="34" charset="0"/>
              <a:ea typeface="+mn-lt"/>
              <a:cs typeface="Arial" panose="020B0604020202020204" pitchFamily="34" charset="0"/>
            </a:endParaRPr>
          </a:p>
          <a:p>
            <a:pPr>
              <a:lnSpc>
                <a:spcPct val="107000"/>
              </a:lnSpc>
              <a:spcAft>
                <a:spcPts val="800"/>
              </a:spcAft>
            </a:pPr>
            <a:r>
              <a:rPr lang="en-GB" sz="1200" b="1">
                <a:solidFill>
                  <a:srgbClr val="1E613E"/>
                </a:solidFill>
                <a:effectLst/>
                <a:latin typeface="Arial" panose="020B0604020202020204" pitchFamily="34" charset="0"/>
                <a:ea typeface="Calibri" panose="020F0502020204030204" pitchFamily="34" charset="0"/>
                <a:cs typeface="Arial" panose="020B0604020202020204" pitchFamily="34" charset="0"/>
              </a:rPr>
              <a:t>Q: Will these payments affect other benefits?</a:t>
            </a:r>
          </a:p>
          <a:p>
            <a:pPr>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A: These payments are not taxable and will not affect the benefits or tax credits people already </a:t>
            </a:r>
            <a:r>
              <a:rPr lang="en-GB" sz="1200">
                <a:latin typeface="Arial" panose="020B0604020202020204" pitchFamily="34" charset="0"/>
                <a:ea typeface="Calibri" panose="020F0502020204030204" pitchFamily="34" charset="0"/>
                <a:cs typeface="Arial" panose="020B0604020202020204" pitchFamily="34" charset="0"/>
              </a:rPr>
              <a:t>receive</a:t>
            </a:r>
            <a:r>
              <a:rPr lang="en-GB" sz="1200">
                <a:effectLst/>
                <a:latin typeface="Arial" panose="020B0604020202020204" pitchFamily="34" charset="0"/>
                <a:ea typeface="Calibri" panose="020F0502020204030204" pitchFamily="34" charset="0"/>
                <a:cs typeface="Arial" panose="020B0604020202020204" pitchFamily="34" charset="0"/>
              </a:rPr>
              <a:t>.</a:t>
            </a:r>
            <a:r>
              <a:rPr lang="en-GB" sz="120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sz="1200" b="1">
                <a:solidFill>
                  <a:srgbClr val="1E613E"/>
                </a:solidFill>
                <a:effectLst/>
                <a:latin typeface="Arial" panose="020B0604020202020204" pitchFamily="34" charset="0"/>
                <a:ea typeface="Calibri" panose="020F0502020204030204" pitchFamily="34" charset="0"/>
                <a:cs typeface="Arial" panose="020B0604020202020204" pitchFamily="34" charset="0"/>
              </a:rPr>
              <a:t>Q:</a:t>
            </a:r>
            <a:r>
              <a:rPr lang="en-GB" sz="1200" b="1">
                <a:solidFill>
                  <a:srgbClr val="1E613E"/>
                </a:solidFill>
                <a:latin typeface="Arial" panose="020B0604020202020204" pitchFamily="34" charset="0"/>
                <a:ea typeface="Calibri" panose="020F0502020204030204" pitchFamily="34" charset="0"/>
                <a:cs typeface="Arial" panose="020B0604020202020204" pitchFamily="34" charset="0"/>
              </a:rPr>
              <a:t> </a:t>
            </a:r>
            <a:r>
              <a:rPr lang="en-GB" sz="1200" b="1">
                <a:solidFill>
                  <a:srgbClr val="1E613E"/>
                </a:solidFill>
                <a:effectLst/>
                <a:latin typeface="Arial" panose="020B0604020202020204" pitchFamily="34" charset="0"/>
                <a:ea typeface="Calibri" panose="020F0502020204030204" pitchFamily="34" charset="0"/>
                <a:cs typeface="Arial" panose="020B0604020202020204" pitchFamily="34" charset="0"/>
              </a:rPr>
              <a:t>How</a:t>
            </a:r>
            <a:r>
              <a:rPr lang="en-GB" sz="1200" b="1">
                <a:solidFill>
                  <a:srgbClr val="1E613E"/>
                </a:solidFill>
                <a:latin typeface="Arial" panose="020B0604020202020204" pitchFamily="34" charset="0"/>
                <a:ea typeface="Calibri" panose="020F0502020204030204" pitchFamily="34" charset="0"/>
                <a:cs typeface="Arial" panose="020B0604020202020204" pitchFamily="34" charset="0"/>
              </a:rPr>
              <a:t> will people know they are eligible? What are the qualifying dates and requirements?</a:t>
            </a:r>
            <a:endParaRPr lang="en-GB" sz="1200" b="1">
              <a:solidFill>
                <a:srgbClr val="1E613E"/>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A: To get the first Cost of Living Payment of £326, people must have been entitled to a payment (or later found to be entitled to a payment) of either</a:t>
            </a:r>
            <a:r>
              <a:rPr lang="en-GB" sz="1200">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Universal Credit for an assessment period that ended in the period 26 April 2022 to 25 May 2022 or income-based JSA, income-related ESA, Income Support or Pension Credit for any day in the period 26 April 2022 to 25 May 2022</a:t>
            </a:r>
            <a:r>
              <a:rPr lang="en-GB" sz="1200">
                <a:latin typeface="Arial" panose="020B0604020202020204" pitchFamily="34" charset="0"/>
                <a:ea typeface="Calibri" panose="020F0502020204030204" pitchFamily="34" charset="0"/>
                <a:cs typeface="Arial" panose="020B0604020202020204" pitchFamily="34" charset="0"/>
              </a:rPr>
              <a:t>. </a:t>
            </a:r>
            <a:r>
              <a:rPr lang="en-GB" sz="1200">
                <a:latin typeface="Arial" panose="020B0604020202020204" pitchFamily="34" charset="0"/>
                <a:ea typeface="+mn-lt"/>
                <a:cs typeface="Arial" panose="020B0604020202020204" pitchFamily="34" charset="0"/>
              </a:rPr>
              <a:t>For Tax Credit customers – To get the first Cost of Living Payment of £326, customers must have received a payment, or an annual award of at least £26, of tax credits for any day in the period 26 April 2022 to 25 May 2022. GOV.UK will be updated when the qualifying dates to get the second payment of £324 have been announced by the Government. </a:t>
            </a:r>
          </a:p>
          <a:p>
            <a:pPr>
              <a:lnSpc>
                <a:spcPct val="107000"/>
              </a:lnSpc>
              <a:spcAft>
                <a:spcPts val="800"/>
              </a:spcAft>
            </a:pPr>
            <a:r>
              <a:rPr lang="en-GB" sz="1200" b="1">
                <a:solidFill>
                  <a:srgbClr val="1E613E"/>
                </a:solidFill>
                <a:effectLst/>
                <a:latin typeface="Arial" panose="020B0604020202020204" pitchFamily="34" charset="0"/>
                <a:ea typeface="Calibri" panose="020F0502020204030204" pitchFamily="34" charset="0"/>
                <a:cs typeface="Arial" panose="020B0604020202020204" pitchFamily="34" charset="0"/>
              </a:rPr>
              <a:t>Q: When will the second cost of living payment be paid?</a:t>
            </a:r>
          </a:p>
          <a:p>
            <a:pPr>
              <a:lnSpc>
                <a:spcPct val="110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A:</a:t>
            </a:r>
            <a:r>
              <a:rPr lang="en-GB" sz="1200">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We will be communicating with customers when payment dates for the second payment of £324 </a:t>
            </a:r>
            <a:r>
              <a:rPr lang="en-GB" sz="1200">
                <a:latin typeface="Arial" panose="020B0604020202020204" pitchFamily="34" charset="0"/>
                <a:ea typeface="Calibri" panose="020F0502020204030204" pitchFamily="34" charset="0"/>
                <a:cs typeface="Arial" panose="020B0604020202020204" pitchFamily="34" charset="0"/>
              </a:rPr>
              <a:t>are confirmed, but we</a:t>
            </a:r>
            <a:r>
              <a:rPr lang="en-GB" sz="1200">
                <a:effectLst/>
                <a:latin typeface="Arial" panose="020B0604020202020204" pitchFamily="34" charset="0"/>
                <a:ea typeface="Calibri" panose="020F0502020204030204" pitchFamily="34" charset="0"/>
                <a:cs typeface="Arial" panose="020B0604020202020204" pitchFamily="34" charset="0"/>
              </a:rPr>
              <a:t> expect this to be by the end of September 2022.</a:t>
            </a:r>
            <a:r>
              <a:rPr lang="en-GB" sz="1200">
                <a:latin typeface="Arial" panose="020B0604020202020204" pitchFamily="34" charset="0"/>
                <a:ea typeface="Calibri" panose="020F0502020204030204" pitchFamily="34" charset="0"/>
                <a:cs typeface="Arial" panose="020B0604020202020204" pitchFamily="34" charset="0"/>
              </a:rPr>
              <a:t> </a:t>
            </a:r>
            <a:r>
              <a:rPr lang="en-GB" sz="1200">
                <a:latin typeface="Arial" panose="020B0604020202020204" pitchFamily="34" charset="0"/>
                <a:ea typeface="+mn-lt"/>
                <a:cs typeface="Arial" panose="020B0604020202020204" pitchFamily="34" charset="0"/>
              </a:rPr>
              <a:t>Eligible customers receiving tax credits only, will receive their second payment in Winter 2022.</a:t>
            </a:r>
            <a:endParaRPr lang="en-GB" sz="1200">
              <a:effectLst/>
              <a:latin typeface="Arial" panose="020B0604020202020204" pitchFamily="34" charset="0"/>
              <a:ea typeface="+mn-lt"/>
              <a:cs typeface="Arial" panose="020B0604020202020204" pitchFamily="34" charset="0"/>
            </a:endParaRPr>
          </a:p>
          <a:p>
            <a:pPr>
              <a:lnSpc>
                <a:spcPct val="107000"/>
              </a:lnSpc>
              <a:spcAft>
                <a:spcPts val="800"/>
              </a:spcAft>
            </a:pPr>
            <a:r>
              <a:rPr lang="en-GB" sz="1200" b="1">
                <a:solidFill>
                  <a:srgbClr val="1E613E"/>
                </a:solidFill>
                <a:effectLst/>
                <a:latin typeface="Arial" panose="020B0604020202020204" pitchFamily="34" charset="0"/>
                <a:ea typeface="Calibri" panose="020F0502020204030204" pitchFamily="34" charset="0"/>
                <a:cs typeface="Arial" panose="020B0604020202020204" pitchFamily="34" charset="0"/>
              </a:rPr>
              <a:t>Q: Why are the two amounts, of £326 and £324, slightly different?</a:t>
            </a:r>
          </a:p>
          <a:p>
            <a:pPr>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A:</a:t>
            </a:r>
            <a:r>
              <a:rPr lang="en-GB" sz="1200">
                <a:latin typeface="Arial" panose="020B0604020202020204" pitchFamily="34" charset="0"/>
                <a:ea typeface="Calibri" panose="020F0502020204030204" pitchFamily="34" charset="0"/>
                <a:cs typeface="Arial" panose="020B0604020202020204" pitchFamily="34" charset="0"/>
              </a:rPr>
              <a:t> </a:t>
            </a:r>
            <a:r>
              <a:rPr lang="en-GB" sz="1200">
                <a:effectLst/>
                <a:latin typeface="Arial" panose="020B0604020202020204" pitchFamily="34" charset="0"/>
                <a:ea typeface="Calibri" panose="020F0502020204030204" pitchFamily="34" charset="0"/>
                <a:cs typeface="Arial" panose="020B0604020202020204" pitchFamily="34" charset="0"/>
              </a:rPr>
              <a:t> This will help people to know they have received both </a:t>
            </a:r>
            <a:r>
              <a:rPr lang="en-GB" sz="1200">
                <a:latin typeface="Arial" panose="020B0604020202020204" pitchFamily="34" charset="0"/>
                <a:ea typeface="Calibri" panose="020F0502020204030204" pitchFamily="34" charset="0"/>
                <a:cs typeface="Arial" panose="020B0604020202020204" pitchFamily="34" charset="0"/>
              </a:rPr>
              <a:t>payments and</a:t>
            </a:r>
            <a:r>
              <a:rPr lang="en-GB" sz="1200">
                <a:effectLst/>
                <a:latin typeface="Arial" panose="020B0604020202020204" pitchFamily="34" charset="0"/>
                <a:ea typeface="Calibri" panose="020F0502020204030204" pitchFamily="34" charset="0"/>
                <a:cs typeface="Arial" panose="020B0604020202020204" pitchFamily="34" charset="0"/>
              </a:rPr>
              <a:t> avoid the risk of fraud and </a:t>
            </a:r>
            <a:br>
              <a:rPr lang="en-GB" sz="1200">
                <a:effectLst/>
                <a:latin typeface="Arial" panose="020B0604020202020204" pitchFamily="34" charset="0"/>
                <a:ea typeface="Calibri" panose="020F0502020204030204" pitchFamily="34" charset="0"/>
                <a:cs typeface="Arial" panose="020B0604020202020204" pitchFamily="34" charset="0"/>
              </a:rPr>
            </a:br>
            <a:r>
              <a:rPr lang="en-GB" sz="1200">
                <a:effectLst/>
                <a:latin typeface="Arial" panose="020B0604020202020204" pitchFamily="34" charset="0"/>
                <a:ea typeface="Calibri" panose="020F0502020204030204" pitchFamily="34" charset="0"/>
                <a:cs typeface="Arial" panose="020B0604020202020204" pitchFamily="34" charset="0"/>
              </a:rPr>
              <a:t>duplicate payments.</a:t>
            </a:r>
          </a:p>
          <a:p>
            <a:pPr>
              <a:lnSpc>
                <a:spcPct val="107000"/>
              </a:lnSpc>
              <a:spcAft>
                <a:spcPts val="800"/>
              </a:spcAft>
            </a:pPr>
            <a:endParaRPr lang="en-GB" sz="1200" b="1">
              <a:solidFill>
                <a:srgbClr val="1E613E"/>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1200" b="1">
              <a:solidFill>
                <a:srgbClr val="1E613E"/>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b="1">
                <a:solidFill>
                  <a:srgbClr val="1E613E"/>
                </a:solidFill>
                <a:effectLst/>
                <a:latin typeface="Arial" panose="020B0604020202020204" pitchFamily="34" charset="0"/>
                <a:ea typeface="Calibri" panose="020F0502020204030204" pitchFamily="34" charset="0"/>
                <a:cs typeface="Arial" panose="020B0604020202020204" pitchFamily="34" charset="0"/>
              </a:rPr>
              <a:t>Q: What if a customer gets child tax credit and working tax credit?</a:t>
            </a:r>
          </a:p>
          <a:p>
            <a:r>
              <a:rPr lang="en-GB" sz="1200">
                <a:effectLst/>
                <a:latin typeface="Arial" panose="020B0604020202020204" pitchFamily="34" charset="0"/>
                <a:ea typeface="Calibri" panose="020F0502020204030204" pitchFamily="34" charset="0"/>
                <a:cs typeface="Arial" panose="020B0604020202020204" pitchFamily="34" charset="0"/>
              </a:rPr>
              <a:t>A: </a:t>
            </a:r>
            <a:r>
              <a:rPr lang="en-GB" sz="1200">
                <a:effectLst/>
                <a:latin typeface="Arial" panose="020B0604020202020204" pitchFamily="34" charset="0"/>
                <a:ea typeface="+mn-lt"/>
                <a:cs typeface="Arial" panose="020B0604020202020204" pitchFamily="34" charset="0"/>
              </a:rPr>
              <a:t>If you get both Child Tax Credit and Working Tax Credit, you will receive </a:t>
            </a:r>
            <a:r>
              <a:rPr lang="en-GB" sz="1200">
                <a:latin typeface="Arial" panose="020B0604020202020204" pitchFamily="34" charset="0"/>
                <a:ea typeface="+mn-lt"/>
                <a:cs typeface="Arial" panose="020B0604020202020204" pitchFamily="34" charset="0"/>
              </a:rPr>
              <a:t>one set of </a:t>
            </a:r>
            <a:r>
              <a:rPr lang="en-GB" sz="1200">
                <a:effectLst/>
                <a:latin typeface="Arial" panose="020B0604020202020204" pitchFamily="34" charset="0"/>
                <a:ea typeface="+mn-lt"/>
                <a:cs typeface="Arial" panose="020B0604020202020204" pitchFamily="34" charset="0"/>
              </a:rPr>
              <a:t>Cost of Living </a:t>
            </a:r>
            <a:r>
              <a:rPr lang="en-GB" sz="1200">
                <a:latin typeface="Arial" panose="020B0604020202020204" pitchFamily="34" charset="0"/>
                <a:ea typeface="+mn-lt"/>
                <a:cs typeface="Arial" panose="020B0604020202020204" pitchFamily="34" charset="0"/>
              </a:rPr>
              <a:t>Payments, linked to </a:t>
            </a:r>
            <a:r>
              <a:rPr lang="en-GB" sz="1200">
                <a:effectLst/>
                <a:latin typeface="Arial" panose="020B0604020202020204" pitchFamily="34" charset="0"/>
                <a:ea typeface="+mn-lt"/>
                <a:cs typeface="Arial" panose="020B0604020202020204" pitchFamily="34" charset="0"/>
              </a:rPr>
              <a:t>Child Tax Credit only.</a:t>
            </a:r>
            <a:endParaRPr lang="en-GB" sz="1200">
              <a:latin typeface="Arial" panose="020B0604020202020204" pitchFamily="34" charset="0"/>
              <a:cs typeface="Arial" panose="020B0604020202020204" pitchFamily="34" charset="0"/>
            </a:endParaRPr>
          </a:p>
          <a:p>
            <a:pPr>
              <a:lnSpc>
                <a:spcPct val="107000"/>
              </a:lnSpc>
              <a:spcAft>
                <a:spcPts val="800"/>
              </a:spcAft>
            </a:pPr>
            <a:r>
              <a:rPr lang="en-GB" sz="1200" b="1">
                <a:latin typeface="Arial" panose="020B0604020202020204" pitchFamily="34" charset="0"/>
                <a:ea typeface="Calibri" panose="020F0502020204030204" pitchFamily="34" charset="0"/>
                <a:cs typeface="Arial" panose="020B0604020202020204" pitchFamily="34" charset="0"/>
              </a:rPr>
              <a:t/>
            </a:r>
            <a:br>
              <a:rPr lang="en-GB" sz="1200" b="1">
                <a:latin typeface="Arial" panose="020B0604020202020204" pitchFamily="34" charset="0"/>
                <a:ea typeface="Calibri" panose="020F0502020204030204" pitchFamily="34" charset="0"/>
                <a:cs typeface="Arial" panose="020B0604020202020204" pitchFamily="34" charset="0"/>
              </a:rPr>
            </a:br>
            <a:r>
              <a:rPr lang="en-GB" sz="1200" b="1">
                <a:solidFill>
                  <a:srgbClr val="1E613E"/>
                </a:solidFill>
                <a:effectLst/>
                <a:latin typeface="Arial" panose="020B0604020202020204" pitchFamily="34" charset="0"/>
                <a:ea typeface="Calibri" panose="020F0502020204030204" pitchFamily="34" charset="0"/>
                <a:cs typeface="Arial" panose="020B0604020202020204" pitchFamily="34" charset="0"/>
              </a:rPr>
              <a:t>Q: I get additional benefits. Will this affect how much I get?</a:t>
            </a:r>
            <a:endParaRPr lang="en-GB" sz="1200">
              <a:solidFill>
                <a:srgbClr val="1E613E"/>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A:</a:t>
            </a:r>
            <a:r>
              <a:rPr lang="en-GB" sz="1200">
                <a:latin typeface="Arial" panose="020B0604020202020204" pitchFamily="34" charset="0"/>
                <a:ea typeface="Calibri" panose="020F0502020204030204" pitchFamily="34" charset="0"/>
                <a:cs typeface="Arial" panose="020B0604020202020204" pitchFamily="34" charset="0"/>
              </a:rPr>
              <a:t> </a:t>
            </a:r>
            <a:r>
              <a:rPr lang="en-GB" sz="1200">
                <a:latin typeface="Arial" panose="020B0604020202020204" pitchFamily="34" charset="0"/>
                <a:ea typeface="+mn-lt"/>
                <a:cs typeface="Arial" panose="020B0604020202020204" pitchFamily="34" charset="0"/>
              </a:rPr>
              <a:t>If you receive tax credits from HMRC or a </a:t>
            </a:r>
            <a:r>
              <a:rPr lang="en-GB" sz="1200">
                <a:latin typeface="Arial" panose="020B0604020202020204" pitchFamily="34" charset="0"/>
                <a:ea typeface="+mn-lt"/>
                <a:cs typeface="Arial" panose="020B0604020202020204" pitchFamily="34" charset="0"/>
                <a:hlinkClick r:id="rId3">
                  <a:extLst>
                    <a:ext uri="{A12FA001-AC4F-418D-AE19-62706E023703}">
                      <ahyp:hlinkClr xmlns:ahyp="http://schemas.microsoft.com/office/drawing/2018/hyperlinkcolor" xmlns="" val="tx"/>
                    </a:ext>
                  </a:extLst>
                </a:hlinkClick>
              </a:rPr>
              <a:t>qualifying low income benefit</a:t>
            </a:r>
            <a:r>
              <a:rPr lang="en-GB" sz="1200">
                <a:latin typeface="Arial" panose="020B0604020202020204" pitchFamily="34" charset="0"/>
                <a:ea typeface="+mn-lt"/>
                <a:cs typeface="Arial" panose="020B0604020202020204" pitchFamily="34" charset="0"/>
              </a:rPr>
              <a:t> from DWP, you will receive a Cost of Living Payment from DWP or HMRC. If you also get a </a:t>
            </a:r>
            <a:r>
              <a:rPr lang="en-GB" sz="1200" u="sng">
                <a:latin typeface="Arial" panose="020B0604020202020204" pitchFamily="34" charset="0"/>
                <a:ea typeface="+mn-lt"/>
                <a:cs typeface="Arial" panose="020B0604020202020204" pitchFamily="34" charset="0"/>
                <a:hlinkClick r:id="rId4">
                  <a:extLst>
                    <a:ext uri="{A12FA001-AC4F-418D-AE19-62706E023703}">
                      <ahyp:hlinkClr xmlns:ahyp="http://schemas.microsoft.com/office/drawing/2018/hyperlinkcolor" xmlns="" val="tx"/>
                    </a:ext>
                  </a:extLst>
                </a:hlinkClick>
              </a:rPr>
              <a:t>qualifying disability benefit</a:t>
            </a:r>
            <a:r>
              <a:rPr lang="en-GB" sz="1200">
                <a:latin typeface="Arial" panose="020B0604020202020204" pitchFamily="34" charset="0"/>
                <a:ea typeface="+mn-lt"/>
                <a:cs typeface="Arial" panose="020B0604020202020204" pitchFamily="34" charset="0"/>
              </a:rPr>
              <a:t>, you may receive an additional Disability Cost of Living Payment from DWP.</a:t>
            </a:r>
            <a:endParaRPr lang="en-GB" sz="1200">
              <a:latin typeface="Arial" panose="020B0604020202020204" pitchFamily="34" charset="0"/>
              <a:cs typeface="Arial" panose="020B0604020202020204" pitchFamily="34" charset="0"/>
            </a:endParaRPr>
          </a:p>
          <a:p>
            <a:r>
              <a:rPr lang="en-GB" sz="1200" b="1">
                <a:solidFill>
                  <a:srgbClr val="1E613E"/>
                </a:solidFill>
                <a:latin typeface="Arial" panose="020B0604020202020204" pitchFamily="34" charset="0"/>
                <a:ea typeface="+mn-lt"/>
                <a:cs typeface="Arial" panose="020B0604020202020204" pitchFamily="34" charset="0"/>
              </a:rPr>
              <a:t>Q: Why are tax credits customers getting paid later?</a:t>
            </a:r>
            <a:r>
              <a:rPr lang="en-GB" sz="1200">
                <a:solidFill>
                  <a:srgbClr val="1E613E"/>
                </a:solidFill>
                <a:latin typeface="Arial" panose="020B0604020202020204" pitchFamily="34" charset="0"/>
                <a:ea typeface="+mn-lt"/>
                <a:cs typeface="Arial" panose="020B0604020202020204" pitchFamily="34" charset="0"/>
              </a:rPr>
              <a:t> </a:t>
            </a:r>
            <a:endParaRPr lang="en-GB">
              <a:solidFill>
                <a:srgbClr val="1E613E"/>
              </a:solidFill>
              <a:latin typeface="Arial" panose="020B0604020202020204" pitchFamily="34" charset="0"/>
              <a:cs typeface="Arial" panose="020B0604020202020204" pitchFamily="34" charset="0"/>
            </a:endParaRPr>
          </a:p>
          <a:p>
            <a:pPr>
              <a:lnSpc>
                <a:spcPct val="107000"/>
              </a:lnSpc>
              <a:spcAft>
                <a:spcPts val="800"/>
              </a:spcAft>
            </a:pPr>
            <a:r>
              <a:rPr lang="en-GB" sz="1200">
                <a:latin typeface="Arial" panose="020B0604020202020204" pitchFamily="34" charset="0"/>
                <a:ea typeface="+mn-lt"/>
                <a:cs typeface="Arial" panose="020B0604020202020204" pitchFamily="34" charset="0"/>
              </a:rPr>
              <a:t>A: It's possible for customers to be entitled to both tax credits and other eligible benefits which are administered by DWP. So, HMRC will make payments to eligible customers receiving tax credits only, shortly after DWP, to avoid duplicate payments. </a:t>
            </a:r>
            <a:endParaRPr lang="en-GB">
              <a:latin typeface="Arial" panose="020B0604020202020204" pitchFamily="34" charset="0"/>
              <a:cs typeface="Arial" panose="020B0604020202020204" pitchFamily="34" charset="0"/>
            </a:endParaRPr>
          </a:p>
          <a:p>
            <a:endParaRPr lang="en-GB" sz="140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7932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4C20C39-1FD2-4D74-9B2E-21FF0B18DB88}"/>
              </a:ext>
              <a:ext uri="{C183D7F6-B498-43B3-948B-1728B52AA6E4}">
                <adec:decorative xmlns:adec="http://schemas.microsoft.com/office/drawing/2017/decorative" xmlns="" val="1"/>
              </a:ext>
            </a:extLst>
          </p:cNvPr>
          <p:cNvSpPr/>
          <p:nvPr/>
        </p:nvSpPr>
        <p:spPr>
          <a:xfrm>
            <a:off x="365417" y="227289"/>
            <a:ext cx="11391077" cy="766255"/>
          </a:xfrm>
          <a:prstGeom prst="rect">
            <a:avLst/>
          </a:prstGeom>
          <a:solidFill>
            <a:srgbClr val="1E61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81FE64E-C155-4C5C-B926-B7A709E8A926}"/>
              </a:ext>
            </a:extLst>
          </p:cNvPr>
          <p:cNvSpPr>
            <a:spLocks noGrp="1"/>
          </p:cNvSpPr>
          <p:nvPr>
            <p:ph type="title" idx="4294967295"/>
          </p:nvPr>
        </p:nvSpPr>
        <p:spPr>
          <a:xfrm>
            <a:off x="510509" y="376880"/>
            <a:ext cx="3201988" cy="467071"/>
          </a:xfrm>
        </p:spPr>
        <p:txBody>
          <a:bodyPr vert="horz" lIns="91440" tIns="45720" rIns="91440" bIns="45720" rtlCol="0" anchor="b">
            <a:normAutofit/>
          </a:bodyPr>
          <a:lstStyle/>
          <a:p>
            <a:r>
              <a:rPr lang="en-US" sz="2400" b="1" kern="1200">
                <a:solidFill>
                  <a:srgbClr val="FFFFFF"/>
                </a:solidFill>
                <a:latin typeface="Arial" panose="020B0604020202020204" pitchFamily="34" charset="0"/>
                <a:cs typeface="Arial" panose="020B0604020202020204" pitchFamily="34" charset="0"/>
              </a:rPr>
              <a:t>Useful links</a:t>
            </a:r>
            <a:r>
              <a:rPr lang="en-US" sz="2400" b="1">
                <a:solidFill>
                  <a:srgbClr val="FFFFFF"/>
                </a:solidFill>
                <a:latin typeface="Arial" panose="020B0604020202020204" pitchFamily="34" charset="0"/>
                <a:cs typeface="Arial" panose="020B0604020202020204" pitchFamily="34" charset="0"/>
              </a:rPr>
              <a:t> </a:t>
            </a:r>
            <a:endParaRPr lang="en-US" sz="2400" b="1" kern="1200">
              <a:solidFill>
                <a:srgbClr val="FFFFFF"/>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94C1DC7-7810-427F-97A9-765DB9E5FB76}"/>
              </a:ext>
            </a:extLst>
          </p:cNvPr>
          <p:cNvSpPr txBox="1"/>
          <p:nvPr/>
        </p:nvSpPr>
        <p:spPr>
          <a:xfrm>
            <a:off x="365417" y="843951"/>
            <a:ext cx="6555347" cy="554604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buFont typeface="Arial" panose="020B0604020202020204" pitchFamily="34" charset="0"/>
              <a:buChar char="•"/>
            </a:pPr>
            <a:endParaRPr lang="en-US" sz="1400">
              <a:hlinkClick r:id="rId2"/>
            </a:endParaRPr>
          </a:p>
          <a:p>
            <a:pPr indent="-228600">
              <a:lnSpc>
                <a:spcPct val="90000"/>
              </a:lnSpc>
              <a:buFont typeface="Arial" panose="020B0604020202020204" pitchFamily="34" charset="0"/>
              <a:buChar char="•"/>
            </a:pPr>
            <a:r>
              <a:rPr lang="en-US" sz="1400" b="1">
                <a:latin typeface="Arial"/>
                <a:cs typeface="Arial"/>
              </a:rPr>
              <a:t>Download files to support customers </a:t>
            </a:r>
            <a:r>
              <a:rPr lang="en-US" sz="1400" b="1">
                <a:latin typeface="Arial"/>
                <a:cs typeface="Arial"/>
                <a:hlinkClick r:id="rId3"/>
              </a:rPr>
              <a:t>here</a:t>
            </a:r>
            <a:endParaRPr lang="en-US" sz="1400">
              <a:latin typeface="Arial"/>
              <a:cs typeface="Arial"/>
              <a:hlinkClick r:id="rId3"/>
            </a:endParaRPr>
          </a:p>
          <a:p>
            <a:pPr indent="-228600">
              <a:lnSpc>
                <a:spcPct val="90000"/>
              </a:lnSpc>
              <a:buFont typeface="Arial" panose="020B0604020202020204" pitchFamily="34" charset="0"/>
              <a:buChar char="•"/>
            </a:pPr>
            <a:endParaRPr lang="en-US" sz="1400" b="1">
              <a:solidFill>
                <a:srgbClr val="FF0000"/>
              </a:solidFill>
              <a:latin typeface="Arial" panose="020B0604020202020204" pitchFamily="34" charset="0"/>
              <a:cs typeface="Arial" panose="020B0604020202020204" pitchFamily="34" charset="0"/>
            </a:endParaRPr>
          </a:p>
          <a:p>
            <a:pPr indent="-228600">
              <a:lnSpc>
                <a:spcPct val="90000"/>
              </a:lnSpc>
              <a:buFont typeface="Arial" panose="020B0604020202020204" pitchFamily="34" charset="0"/>
              <a:buChar char="•"/>
            </a:pPr>
            <a:r>
              <a:rPr lang="en-US" sz="1400">
                <a:latin typeface="Arial"/>
                <a:cs typeface="Arial"/>
                <a:hlinkClick r:id="rId2"/>
              </a:rPr>
              <a:t>Use the HM Gov benefits checker to find out what you might be entitled to</a:t>
            </a:r>
            <a:endParaRPr lang="en-US" sz="1400">
              <a:latin typeface="Arial"/>
              <a:cs typeface="Arial"/>
            </a:endParaRPr>
          </a:p>
          <a:p>
            <a:pPr indent="-228600">
              <a:lnSpc>
                <a:spcPct val="90000"/>
              </a:lnSpc>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indent="-228600">
              <a:lnSpc>
                <a:spcPct val="90000"/>
              </a:lnSpc>
              <a:spcAft>
                <a:spcPts val="800"/>
              </a:spcAft>
              <a:buFont typeface="Arial" panose="020B0604020202020204" pitchFamily="34" charset="0"/>
              <a:buChar char="•"/>
            </a:pPr>
            <a:r>
              <a:rPr lang="en-US" sz="1400">
                <a:effectLst/>
                <a:latin typeface="Arial"/>
                <a:cs typeface="Arial"/>
              </a:rPr>
              <a:t>Use an independent </a:t>
            </a:r>
            <a:r>
              <a:rPr lang="en-US" sz="1400" u="sng">
                <a:effectLst/>
                <a:latin typeface="Arial"/>
                <a:cs typeface="Arial"/>
                <a:hlinkClick r:id="rId4"/>
              </a:rPr>
              <a:t>benefits calculator</a:t>
            </a:r>
            <a:r>
              <a:rPr lang="en-US" sz="1400">
                <a:effectLst/>
                <a:latin typeface="Arial"/>
                <a:cs typeface="Arial"/>
              </a:rPr>
              <a:t> to find out what benefits you could get</a:t>
            </a:r>
          </a:p>
          <a:p>
            <a:pPr indent="-228600">
              <a:lnSpc>
                <a:spcPct val="90000"/>
              </a:lnSpc>
              <a:buFont typeface="Arial" panose="020B0604020202020204" pitchFamily="34" charset="0"/>
              <a:buChar char="•"/>
            </a:pPr>
            <a:r>
              <a:rPr lang="en-US" sz="1400">
                <a:latin typeface="Arial"/>
                <a:cs typeface="Arial"/>
                <a:hlinkClick r:id="rId5"/>
              </a:rPr>
              <a:t>DWP Press Release</a:t>
            </a:r>
            <a:r>
              <a:rPr lang="en-US" sz="1400">
                <a:latin typeface="Arial"/>
                <a:cs typeface="Arial"/>
              </a:rPr>
              <a:t> </a:t>
            </a:r>
          </a:p>
          <a:p>
            <a:pPr indent="-228600">
              <a:lnSpc>
                <a:spcPct val="90000"/>
              </a:lnSpc>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indent="-228600">
              <a:lnSpc>
                <a:spcPct val="90000"/>
              </a:lnSpc>
              <a:buFont typeface="Arial" panose="020B0604020202020204" pitchFamily="34" charset="0"/>
              <a:buChar char="•"/>
            </a:pPr>
            <a:r>
              <a:rPr lang="en-US" sz="1400">
                <a:latin typeface="Arial"/>
                <a:cs typeface="Arial"/>
              </a:rPr>
              <a:t>Independent News Article: </a:t>
            </a:r>
            <a:r>
              <a:rPr lang="en-US" sz="1400">
                <a:latin typeface="Arial"/>
                <a:cs typeface="Arial"/>
                <a:hlinkClick r:id="rId6"/>
              </a:rPr>
              <a:t>Can I get the £650 cost of living payment?</a:t>
            </a:r>
            <a:endParaRPr lang="en-US" sz="1400">
              <a:latin typeface="Arial"/>
              <a:cs typeface="Arial"/>
            </a:endParaRPr>
          </a:p>
          <a:p>
            <a:pPr indent="-228600">
              <a:lnSpc>
                <a:spcPct val="90000"/>
              </a:lnSpc>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indent="-228600">
              <a:lnSpc>
                <a:spcPct val="90000"/>
              </a:lnSpc>
              <a:buFont typeface="Arial" panose="020B0604020202020204" pitchFamily="34" charset="0"/>
              <a:buChar char="•"/>
            </a:pPr>
            <a:r>
              <a:rPr lang="en-US" sz="1400">
                <a:latin typeface="Arial"/>
                <a:cs typeface="Arial"/>
                <a:hlinkClick r:id="rId7"/>
              </a:rPr>
              <a:t>Cost Of Living Factsheet</a:t>
            </a:r>
            <a:endParaRPr lang="en-US" sz="1400">
              <a:latin typeface="Arial"/>
              <a:cs typeface="Arial"/>
            </a:endParaRPr>
          </a:p>
          <a:p>
            <a:pPr indent="-228600">
              <a:lnSpc>
                <a:spcPct val="90000"/>
              </a:lnSpc>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indent="-228600">
              <a:lnSpc>
                <a:spcPct val="90000"/>
              </a:lnSpc>
              <a:buFont typeface="Arial" panose="020B0604020202020204" pitchFamily="34" charset="0"/>
              <a:buChar char="•"/>
            </a:pPr>
            <a:r>
              <a:rPr lang="en-US" sz="1400">
                <a:latin typeface="Arial"/>
                <a:cs typeface="Arial"/>
                <a:hlinkClick r:id="rId8"/>
              </a:rPr>
              <a:t>Cost Of Living campaign website</a:t>
            </a:r>
            <a:r>
              <a:rPr lang="en-US" sz="1400">
                <a:latin typeface="Arial" panose="020B0604020202020204" pitchFamily="34" charset="0"/>
                <a:cs typeface="Arial" panose="020B0604020202020204" pitchFamily="34" charset="0"/>
              </a:rPr>
              <a:t/>
            </a:r>
            <a:br>
              <a:rPr lang="en-US" sz="1400">
                <a:latin typeface="Arial" panose="020B0604020202020204" pitchFamily="34" charset="0"/>
                <a:cs typeface="Arial" panose="020B0604020202020204" pitchFamily="34" charset="0"/>
              </a:rPr>
            </a:br>
            <a:endParaRPr lang="en-US" sz="1400">
              <a:latin typeface="Arial" panose="020B0604020202020204" pitchFamily="34" charset="0"/>
              <a:cs typeface="Arial" panose="020B0604020202020204" pitchFamily="34" charset="0"/>
            </a:endParaRPr>
          </a:p>
          <a:p>
            <a:pPr indent="-228600">
              <a:lnSpc>
                <a:spcPct val="90000"/>
              </a:lnSpc>
              <a:spcAft>
                <a:spcPts val="800"/>
              </a:spcAft>
              <a:buFont typeface="Arial" panose="020B0604020202020204" pitchFamily="34" charset="0"/>
              <a:buChar char="•"/>
            </a:pPr>
            <a:r>
              <a:rPr lang="en-US" sz="1400">
                <a:effectLst/>
                <a:latin typeface="Arial"/>
                <a:cs typeface="Arial"/>
              </a:rPr>
              <a:t>You may be able to get other kinds of support, including:</a:t>
            </a:r>
          </a:p>
          <a:p>
            <a:pPr marL="400050" lvl="0" indent="-285750">
              <a:lnSpc>
                <a:spcPct val="90000"/>
              </a:lnSpc>
              <a:spcAft>
                <a:spcPts val="800"/>
              </a:spcAft>
              <a:buSzPts val="1000"/>
              <a:buFont typeface="Courier New" panose="020B0604020202020204" pitchFamily="34" charset="0"/>
              <a:buChar char="o"/>
              <a:tabLst>
                <a:tab pos="457200" algn="l"/>
              </a:tabLst>
            </a:pPr>
            <a:r>
              <a:rPr lang="en-US" sz="1400">
                <a:effectLst/>
                <a:latin typeface="Arial"/>
                <a:cs typeface="Arial"/>
              </a:rPr>
              <a:t>help from the Household Support Fund from </a:t>
            </a:r>
            <a:r>
              <a:rPr lang="en-US" sz="1400" u="sng">
                <a:effectLst/>
                <a:latin typeface="Arial"/>
                <a:cs typeface="Arial"/>
                <a:hlinkClick r:id="rId9"/>
              </a:rPr>
              <a:t>your local council</a:t>
            </a:r>
            <a:r>
              <a:rPr lang="en-US" sz="1400">
                <a:effectLst/>
                <a:latin typeface="Arial"/>
                <a:cs typeface="Arial"/>
              </a:rPr>
              <a:t> in England</a:t>
            </a:r>
          </a:p>
          <a:p>
            <a:pPr marL="400050" lvl="0" indent="-285750">
              <a:lnSpc>
                <a:spcPct val="90000"/>
              </a:lnSpc>
              <a:spcAft>
                <a:spcPts val="800"/>
              </a:spcAft>
              <a:buSzPts val="1000"/>
              <a:buFont typeface="Courier New" panose="020B0604020202020204" pitchFamily="34" charset="0"/>
              <a:buChar char="o"/>
              <a:tabLst>
                <a:tab pos="457200" algn="l"/>
              </a:tabLst>
            </a:pPr>
            <a:r>
              <a:rPr lang="en-US" sz="1400">
                <a:effectLst/>
                <a:latin typeface="Arial"/>
                <a:cs typeface="Arial"/>
                <a:hlinkClick r:id="rId10"/>
              </a:rPr>
              <a:t>Pension Credit calculator</a:t>
            </a:r>
            <a:endParaRPr lang="en-US" sz="1400">
              <a:effectLst/>
              <a:latin typeface="Arial"/>
              <a:cs typeface="Arial"/>
            </a:endParaRPr>
          </a:p>
          <a:p>
            <a:pPr marL="400050" lvl="0" indent="-285750">
              <a:lnSpc>
                <a:spcPct val="90000"/>
              </a:lnSpc>
              <a:spcAft>
                <a:spcPts val="800"/>
              </a:spcAft>
              <a:buSzPts val="1000"/>
              <a:buFont typeface="Courier New" panose="020B0604020202020204" pitchFamily="34" charset="0"/>
              <a:buChar char="o"/>
              <a:tabLst>
                <a:tab pos="457200" algn="l"/>
              </a:tabLst>
            </a:pPr>
            <a:r>
              <a:rPr lang="en-US" sz="1400">
                <a:effectLst/>
                <a:latin typeface="Arial"/>
                <a:cs typeface="Arial"/>
                <a:hlinkClick r:id="rId11"/>
              </a:rPr>
              <a:t>Understanding Universal Credit</a:t>
            </a:r>
            <a:endParaRPr lang="en-US" sz="1400">
              <a:effectLst/>
              <a:latin typeface="Arial"/>
              <a:cs typeface="Arial"/>
            </a:endParaRPr>
          </a:p>
          <a:p>
            <a:pPr marL="400050" lvl="0" indent="-285750">
              <a:lnSpc>
                <a:spcPct val="90000"/>
              </a:lnSpc>
              <a:spcAft>
                <a:spcPts val="800"/>
              </a:spcAft>
              <a:buSzPts val="1000"/>
              <a:buFont typeface="Courier New" panose="020B0604020202020204" pitchFamily="34" charset="0"/>
              <a:buChar char="o"/>
              <a:tabLst>
                <a:tab pos="457200" algn="l"/>
              </a:tabLst>
            </a:pPr>
            <a:r>
              <a:rPr lang="en-US" sz="1400">
                <a:effectLst/>
                <a:latin typeface="Arial"/>
                <a:cs typeface="Arial"/>
              </a:rPr>
              <a:t>the </a:t>
            </a:r>
            <a:r>
              <a:rPr lang="en-US" sz="1400" u="sng">
                <a:effectLst/>
                <a:latin typeface="Arial"/>
                <a:cs typeface="Arial"/>
                <a:hlinkClick r:id="rId12"/>
              </a:rPr>
              <a:t>Discretionary Assistance Fund</a:t>
            </a:r>
            <a:r>
              <a:rPr lang="en-US" sz="1400">
                <a:effectLst/>
                <a:latin typeface="Arial"/>
                <a:cs typeface="Arial"/>
              </a:rPr>
              <a:t> in Wales</a:t>
            </a:r>
          </a:p>
          <a:p>
            <a:pPr marL="400050" lvl="0" indent="-285750">
              <a:lnSpc>
                <a:spcPct val="90000"/>
              </a:lnSpc>
              <a:spcAft>
                <a:spcPts val="800"/>
              </a:spcAft>
              <a:buSzPts val="1000"/>
              <a:buFont typeface="Courier New" panose="020B0604020202020204" pitchFamily="34" charset="0"/>
              <a:buChar char="o"/>
              <a:tabLst>
                <a:tab pos="457200" algn="l"/>
              </a:tabLst>
            </a:pPr>
            <a:r>
              <a:rPr lang="en-US" sz="1400">
                <a:effectLst/>
                <a:latin typeface="Arial"/>
                <a:cs typeface="Arial"/>
              </a:rPr>
              <a:t>a </a:t>
            </a:r>
            <a:r>
              <a:rPr lang="en-US" sz="1400" u="sng">
                <a:effectLst/>
                <a:latin typeface="Arial"/>
                <a:cs typeface="Arial"/>
                <a:hlinkClick r:id="rId13"/>
              </a:rPr>
              <a:t>Crisis Grant or Community Care Grant</a:t>
            </a:r>
            <a:r>
              <a:rPr lang="en-US" sz="1400">
                <a:effectLst/>
                <a:latin typeface="Arial"/>
                <a:cs typeface="Arial"/>
              </a:rPr>
              <a:t> in Scotland</a:t>
            </a:r>
          </a:p>
          <a:p>
            <a:pPr marL="400050" lvl="0" indent="-285750">
              <a:lnSpc>
                <a:spcPct val="90000"/>
              </a:lnSpc>
              <a:spcAft>
                <a:spcPts val="800"/>
              </a:spcAft>
              <a:buSzPts val="1000"/>
              <a:buFont typeface="Courier New" panose="020B0604020202020204" pitchFamily="34" charset="0"/>
              <a:buChar char="o"/>
              <a:tabLst>
                <a:tab pos="457200" algn="l"/>
              </a:tabLst>
            </a:pPr>
            <a:r>
              <a:rPr lang="en-US" sz="1400" u="sng">
                <a:effectLst/>
                <a:latin typeface="Arial"/>
                <a:cs typeface="Arial"/>
                <a:hlinkClick r:id="rId14"/>
              </a:rPr>
              <a:t>Discretionary Support or a Short-term Benefit Advance</a:t>
            </a:r>
            <a:r>
              <a:rPr lang="en-US" sz="1400">
                <a:effectLst/>
                <a:latin typeface="Arial"/>
                <a:cs typeface="Arial"/>
              </a:rPr>
              <a:t> in Northern Ireland</a:t>
            </a:r>
          </a:p>
        </p:txBody>
      </p:sp>
    </p:spTree>
    <p:extLst>
      <p:ext uri="{BB962C8B-B14F-4D97-AF65-F5344CB8AC3E}">
        <p14:creationId xmlns:p14="http://schemas.microsoft.com/office/powerpoint/2010/main" val="34451822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04dbe3e-63b4-48d2-9d03-f0eb0c7bc09d" xsi:nil="true"/>
    <SharedWithUsers xmlns="8f6e45f2-029b-4dc3-81e7-e0ce288b2555">
      <UserInfo>
        <DisplayName>Driscoll Jennifer DWP NEPT</DisplayName>
        <AccountId>992</AccountId>
        <AccountType/>
      </UserInfo>
      <UserInfo>
        <DisplayName>Gosney Helen DWP SHEFFIELD HARTSHEAD SQUARE</DisplayName>
        <AccountId>134</AccountId>
        <AccountType/>
      </UserInfo>
      <UserInfo>
        <DisplayName>Bailey Tom DWP DWP COMMUNICATIONS</DisplayName>
        <AccountId>74</AccountId>
        <AccountType/>
      </UserInfo>
      <UserInfo>
        <DisplayName>Harvey Laurence DWP DWP COMMUNICATIONS</DisplayName>
        <AccountId>28</AccountId>
        <AccountType/>
      </UserInfo>
      <UserInfo>
        <DisplayName>Ryans Emily DWP CAXTON HOUSE</DisplayName>
        <AccountId>993</AccountId>
        <AccountType/>
      </UserInfo>
      <UserInfo>
        <DisplayName>Old Iona JCP COVENTRY</DisplayName>
        <AccountId>994</AccountId>
        <AccountType/>
      </UserInfo>
      <UserInfo>
        <DisplayName>Worthington Steve DWP QUARRY HOUSE</DisplayName>
        <AccountId>121</AccountId>
        <AccountType/>
      </UserInfo>
      <UserInfo>
        <DisplayName>Say Kate PROFESSIONAL SERVICES DWP COMMUNICATIONS</DisplayName>
        <AccountId>58</AccountId>
        <AccountType/>
      </UserInfo>
      <UserInfo>
        <DisplayName>Woodward Katie DWP COMMUNICATIONS DIRECTORATE</DisplayName>
        <AccountId>14</AccountId>
        <AccountType/>
      </UserInfo>
      <UserInfo>
        <DisplayName>Marriott James DWP COMMUNICATIONS DIRECTORATE</DisplayName>
        <AccountId>15</AccountId>
        <AccountType/>
      </UserInfo>
      <UserInfo>
        <DisplayName>East Will DWP COMMUNICATIONS</DisplayName>
        <AccountId>62</AccountId>
        <AccountType/>
      </UserInfo>
      <UserInfo>
        <DisplayName>Hoyal Johanna POLICY GROUP LABOUR MARKET</DisplayName>
        <AccountId>1774</AccountId>
        <AccountType/>
      </UserInfo>
      <UserInfo>
        <DisplayName>Salter Alice DWP COMMUNICATIONS</DisplayName>
        <AccountId>50</AccountId>
        <AccountType/>
      </UserInfo>
      <UserInfo>
        <DisplayName>Howard Max DWP COMMUNICATIONS DIRECTORATE</DisplayName>
        <AccountId>1814</AccountId>
        <AccountType/>
      </UserInfo>
      <UserInfo>
        <DisplayName>Smith Jenni DWP COMMUNICATIONS</DisplayName>
        <AccountId>26</AccountId>
        <AccountType/>
      </UserInfo>
      <UserInfo>
        <DisplayName>Capanna Michaela DWP COMMUNICATIONS DIRECTORATE</DisplayName>
        <AccountId>51</AccountId>
        <AccountType/>
      </UserInfo>
    </SharedWithUsers>
    <lcf76f155ced4ddcb4097134ff3c332f xmlns="1c521b34-451f-4e81-89d0-b326838fb40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D466A9013959C41B821A5203CB955B2" ma:contentTypeVersion="15" ma:contentTypeDescription="Create a new document." ma:contentTypeScope="" ma:versionID="1e20cf4581030392316cb3a5810e91d3">
  <xsd:schema xmlns:xsd="http://www.w3.org/2001/XMLSchema" xmlns:xs="http://www.w3.org/2001/XMLSchema" xmlns:p="http://schemas.microsoft.com/office/2006/metadata/properties" xmlns:ns2="1c521b34-451f-4e81-89d0-b326838fb406" xmlns:ns3="8f6e45f2-029b-4dc3-81e7-e0ce288b2555" xmlns:ns4="a04dbe3e-63b4-48d2-9d03-f0eb0c7bc09d" targetNamespace="http://schemas.microsoft.com/office/2006/metadata/properties" ma:root="true" ma:fieldsID="2c6f96a1932917ed8166d6c5ad35544d" ns2:_="" ns3:_="" ns4:_="">
    <xsd:import namespace="1c521b34-451f-4e81-89d0-b326838fb406"/>
    <xsd:import namespace="8f6e45f2-029b-4dc3-81e7-e0ce288b2555"/>
    <xsd:import namespace="a04dbe3e-63b4-48d2-9d03-f0eb0c7bc0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21b34-451f-4e81-89d0-b326838fb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3ebcec-c535-4b75-bbfd-3283b9d6285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f6e45f2-029b-4dc3-81e7-e0ce288b25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4dbe3e-63b4-48d2-9d03-f0eb0c7bc09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e28b3eab-1c89-4453-b48f-c90649d5c3ea}" ma:internalName="TaxCatchAll" ma:showField="CatchAllData" ma:web="8f6e45f2-029b-4dc3-81e7-e0ce288b25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EDBF3B-A928-4ADD-BF89-6BF1B31AF5F7}">
  <ds:schemaRefs>
    <ds:schemaRef ds:uri="http://purl.org/dc/elements/1.1/"/>
    <ds:schemaRef ds:uri="http://schemas.microsoft.com/office/2006/metadata/properties"/>
    <ds:schemaRef ds:uri="http://purl.org/dc/terms/"/>
    <ds:schemaRef ds:uri="http://schemas.openxmlformats.org/package/2006/metadata/core-properties"/>
    <ds:schemaRef ds:uri="8f6e45f2-029b-4dc3-81e7-e0ce288b2555"/>
    <ds:schemaRef ds:uri="http://purl.org/dc/dcmitype/"/>
    <ds:schemaRef ds:uri="http://schemas.microsoft.com/office/2006/documentManagement/types"/>
    <ds:schemaRef ds:uri="http://schemas.microsoft.com/office/infopath/2007/PartnerControls"/>
    <ds:schemaRef ds:uri="a04dbe3e-63b4-48d2-9d03-f0eb0c7bc09d"/>
    <ds:schemaRef ds:uri="1c521b34-451f-4e81-89d0-b326838fb406"/>
    <ds:schemaRef ds:uri="http://www.w3.org/XML/1998/namespace"/>
  </ds:schemaRefs>
</ds:datastoreItem>
</file>

<file path=customXml/itemProps2.xml><?xml version="1.0" encoding="utf-8"?>
<ds:datastoreItem xmlns:ds="http://schemas.openxmlformats.org/officeDocument/2006/customXml" ds:itemID="{9B353C10-3822-4F69-8B97-62015C0B43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521b34-451f-4e81-89d0-b326838fb406"/>
    <ds:schemaRef ds:uri="8f6e45f2-029b-4dc3-81e7-e0ce288b2555"/>
    <ds:schemaRef ds:uri="a04dbe3e-63b4-48d2-9d03-f0eb0c7bc0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3749C3-0F57-4D08-B8BA-24B4958830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1999</Words>
  <Application>Microsoft Office PowerPoint</Application>
  <PresentationFormat>Widescreen</PresentationFormat>
  <Paragraphs>119</Paragraphs>
  <Slides>8</Slides>
  <Notes>0</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Arial</vt:lpstr>
      <vt:lpstr>Arial,Sans-Serif</vt:lpstr>
      <vt:lpstr>Calibri</vt:lpstr>
      <vt:lpstr>Calibri Light</vt:lpstr>
      <vt:lpstr>Courier New</vt:lpstr>
      <vt:lpstr>Times New Roman</vt:lpstr>
      <vt:lpstr>office theme</vt:lpstr>
      <vt:lpstr>Custom Design</vt:lpstr>
      <vt:lpstr>1_Custom Design</vt:lpstr>
      <vt:lpstr>Communicating Help for Households and Cost of Living Payments</vt:lpstr>
      <vt:lpstr>How to talk about Help for Households and the Cost of Living Payments</vt:lpstr>
      <vt:lpstr>Suggested social media copy</vt:lpstr>
      <vt:lpstr>Newsletter copy and leaflet/poster </vt:lpstr>
      <vt:lpstr>Help for Households - What people need to know </vt:lpstr>
      <vt:lpstr>What you need to know at a glance</vt:lpstr>
      <vt:lpstr>Frequently asked questions</vt:lpstr>
      <vt:lpstr>Useful links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Employers' and Partners' Toolkit March 2022  Way to Work</dc:title>
  <dc:creator>Harvey Laurence DWP DWP COMMUNICATIONS</dc:creator>
  <cp:lastModifiedBy>Michelle Foster</cp:lastModifiedBy>
  <cp:revision>2</cp:revision>
  <dcterms:created xsi:type="dcterms:W3CDTF">2022-02-16T13:26:35Z</dcterms:created>
  <dcterms:modified xsi:type="dcterms:W3CDTF">2022-08-08T12:38:05Z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0x0101007D466A9013959C41B821A5203CB955B2</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