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8" r:id="rId3"/>
    <p:sldId id="279" r:id="rId4"/>
    <p:sldId id="257" r:id="rId5"/>
    <p:sldId id="260" r:id="rId6"/>
    <p:sldId id="273" r:id="rId7"/>
    <p:sldId id="274" r:id="rId8"/>
    <p:sldId id="275" r:id="rId9"/>
    <p:sldId id="276" r:id="rId10"/>
    <p:sldId id="259" r:id="rId11"/>
    <p:sldId id="265" r:id="rId12"/>
    <p:sldId id="277" r:id="rId13"/>
    <p:sldId id="261" r:id="rId14"/>
    <p:sldId id="270" r:id="rId15"/>
    <p:sldId id="271" r:id="rId16"/>
    <p:sldId id="272" r:id="rId17"/>
    <p:sldId id="262" r:id="rId18"/>
    <p:sldId id="267" r:id="rId19"/>
    <p:sldId id="264" r:id="rId20"/>
    <p:sldId id="263" r:id="rId21"/>
    <p:sldId id="266" r:id="rId22"/>
    <p:sldId id="269" r:id="rId23"/>
    <p:sldId id="268" r:id="rId24"/>
    <p:sldId id="258" r:id="rId2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24" autoAdjust="0"/>
    <p:restoredTop sz="94434" autoAdjust="0"/>
  </p:normalViewPr>
  <p:slideViewPr>
    <p:cSldViewPr>
      <p:cViewPr varScale="1">
        <p:scale>
          <a:sx n="74" d="100"/>
          <a:sy n="74" d="100"/>
        </p:scale>
        <p:origin x="11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714D0-9556-4E40-9145-CFB236F84A94}" type="datetimeFigureOut">
              <a:rPr lang="en-GB" smtClean="0"/>
              <a:t>14/07/2021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910BC-A899-4C91-BBE2-1083B49E5298}" type="slidenum">
              <a:rPr lang="en-GB" smtClean="0"/>
              <a:t>‹#›</a:t>
            </a:fld>
            <a:endParaRPr lang="en-GB"/>
          </a:p>
        </p:txBody>
      </p:sp>
    </p:spTree>
    <p:extLst>
      <p:ext uri="{BB962C8B-B14F-4D97-AF65-F5344CB8AC3E}">
        <p14:creationId xmlns:p14="http://schemas.microsoft.com/office/powerpoint/2010/main" val="119584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Referral data shows that the Be Well services have effectively developed referral pathways across the city which have enabled us to receive 11,000+ referrals to date. The impact of the COVID-19 lockdowns can be seen in the reduced referrals in 2020/21.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It should be noted that the figures in North in its first year of being delivered by Big Life are higher than the first year of delivery within Central and South despite the service transfer occurring during the first COVID-19 lockdown.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Key-points regarding this data include: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Incomplete years</a:t>
            </a:r>
            <a:r>
              <a:rPr lang="en-GB" sz="1800" dirty="0">
                <a:effectLst/>
                <a:latin typeface="Arial" panose="020B0604020202020204" pitchFamily="34" charset="0"/>
                <a:ea typeface="Calibri" panose="020F0502020204030204" pitchFamily="34" charset="0"/>
                <a:cs typeface="Times New Roman" panose="02020603050405020304" pitchFamily="18" charset="0"/>
              </a:rPr>
              <a:t>:</a:t>
            </a: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service commenced part way through 2018/19, therefore, the period shown is from November – March. The 2020/21 data is up to January 25</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i="1" dirty="0">
                <a:effectLst/>
                <a:latin typeface="Arial" panose="020B0604020202020204" pitchFamily="34" charset="0"/>
                <a:ea typeface="Calibri" panose="020F0502020204030204" pitchFamily="34" charset="0"/>
                <a:cs typeface="Times New Roman" panose="02020603050405020304" pitchFamily="18" charset="0"/>
              </a:rPr>
              <a:t>Conversion from referral to assessment </a:t>
            </a:r>
            <a:r>
              <a:rPr lang="en-GB" sz="1800" dirty="0">
                <a:effectLst/>
                <a:latin typeface="Arial" panose="020B0604020202020204" pitchFamily="34" charset="0"/>
                <a:ea typeface="Calibri" panose="020F0502020204030204" pitchFamily="34" charset="0"/>
                <a:cs typeface="Times New Roman" panose="02020603050405020304" pitchFamily="18" charset="0"/>
              </a:rPr>
              <a:t>is lowest in year 2. In this year we experienced rapid growth in referral numbers, resulting from the development of positive relationships with GPs. However, a large proportion of people referred turned down support. We successfully addressed this issue through adapting our communication with GPs. This involved: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Targeting GP practices with the highest rate of referred patients that refused service.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 communications plan to provide greater emphasis and clarity about what Be Well offers, and what clients should expect.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 refresh of the literature provided to people referred by their GP.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impact of this work is seen in an improved conversion rate in year 3. Further analysis of conversion rates from referral to various client journey milestones is provided later in the document.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F6910BC-A899-4C91-BBE2-1083B49E5298}" type="slidenum">
              <a:rPr lang="en-GB" smtClean="0"/>
              <a:t>4</a:t>
            </a:fld>
            <a:endParaRPr lang="en-GB"/>
          </a:p>
        </p:txBody>
      </p:sp>
    </p:spTree>
    <p:extLst>
      <p:ext uri="{BB962C8B-B14F-4D97-AF65-F5344CB8AC3E}">
        <p14:creationId xmlns:p14="http://schemas.microsoft.com/office/powerpoint/2010/main" val="200606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000000"/>
                </a:solidFill>
                <a:latin typeface="Arial" panose="020B0604020202020204" pitchFamily="34" charset="0"/>
              </a:rPr>
              <a:t>80% of residents have retained their employment status either with current or new employer whilst in receipt of support from In-Work support</a:t>
            </a:r>
          </a:p>
          <a:p>
            <a:pPr marR="0" algn="l" rtl="0">
              <a:buClr>
                <a:srgbClr val="000000"/>
              </a:buClr>
              <a:buFont typeface="Symbol" panose="05050102010706020507" pitchFamily="18" charset="2"/>
              <a:buChar char="·"/>
            </a:pPr>
            <a:r>
              <a:rPr lang="en-GB" sz="1800" b="0" i="0" u="none" strike="noStrike" baseline="0" dirty="0">
                <a:solidFill>
                  <a:srgbClr val="000000"/>
                </a:solidFill>
                <a:latin typeface="Arial" panose="020B0604020202020204" pitchFamily="34" charset="0"/>
              </a:rPr>
              <a:t>1399 interventions to 1249 clients </a:t>
            </a:r>
          </a:p>
          <a:p>
            <a:pPr marR="0" algn="l" rtl="0">
              <a:buClr>
                <a:srgbClr val="000000"/>
              </a:buClr>
              <a:buFont typeface="Symbol" panose="05050102010706020507" pitchFamily="18" charset="2"/>
              <a:buChar char="·"/>
            </a:pPr>
            <a:r>
              <a:rPr lang="en-GB" sz="1800" b="0" i="0" u="none" strike="noStrike" baseline="0" dirty="0">
                <a:solidFill>
                  <a:srgbClr val="000000"/>
                </a:solidFill>
                <a:latin typeface="Arial" panose="020B0604020202020204" pitchFamily="34" charset="0"/>
              </a:rPr>
              <a:t>Resolved 3497 issues (avg. 3 issues per client)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F6910BC-A899-4C91-BBE2-1083B49E5298}" type="slidenum">
              <a:rPr lang="en-GB" smtClean="0"/>
              <a:t>22</a:t>
            </a:fld>
            <a:endParaRPr lang="en-GB"/>
          </a:p>
        </p:txBody>
      </p:sp>
    </p:spTree>
    <p:extLst>
      <p:ext uri="{BB962C8B-B14F-4D97-AF65-F5344CB8AC3E}">
        <p14:creationId xmlns:p14="http://schemas.microsoft.com/office/powerpoint/2010/main" val="1832007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000000"/>
              </a:solidFill>
              <a:latin typeface="Arial" panose="020B0604020202020204" pitchFamily="34" charset="0"/>
            </a:endParaRPr>
          </a:p>
          <a:p>
            <a:r>
              <a:rPr lang="en-GB" altLang="en-US" dirty="0">
                <a:latin typeface="Arial" panose="020B0604020202020204" pitchFamily="34" charset="0"/>
                <a:cs typeface="Arial" panose="020B0604020202020204" pitchFamily="34" charset="0"/>
              </a:rPr>
              <a:t>Be Well remained open for referrals during the first lockdown with relaxed eligibility requirements that meant any organisation was able to refer people into the service. </a:t>
            </a:r>
          </a:p>
          <a:p>
            <a:r>
              <a:rPr lang="en-GB" altLang="en-US" dirty="0">
                <a:latin typeface="Arial" panose="020B0604020202020204" pitchFamily="34" charset="0"/>
                <a:cs typeface="Arial" panose="020B0604020202020204" pitchFamily="34" charset="0"/>
              </a:rPr>
              <a:t>We were able to immediately move to offer telephone support and the service adapted to support people with COVID-19 related needs - and people’s immediate welfare.  We also started supporting people with a greater frequency and didn’t close people from our client management system unless they asked us to no longer contact them. Be Well worked with partners across the city to be part of a community response team for the most vulnerable, which involved providing support around the delivery of medication and food parcels within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Arial" panose="020B0604020202020204" pitchFamily="34" charset="0"/>
              </a:rPr>
              <a:t>During the first few months of the pandemic, we worked with people in a slightly different way. We adapted quickly to this and captured this work through additional reporting.</a:t>
            </a:r>
          </a:p>
          <a:p>
            <a:pPr marL="342900" lvl="0" indent="-342900" algn="l">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We have mapped the support that is currently available from other services and community providers, along with their response plans to COVID 19. This has ensured that our staff know where they can signpost and link people to during this period. This is a living document which is constantly updated as we become aware of any changes.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We now receive a list of vulnerable people monthly from the food response team at the City Council. These are people they feel need support above and beyond a food package.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We are also supporting at COVID vaccination sites across the city and contacting those who may want more information about, and support to access the vaccination.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Moving forward our team will be contacting people in cohorts 1-4 who haven’t yet had the vaccine, to support practices with education and myth busting.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0955" algn="l">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1" u="sng" dirty="0">
                <a:effectLst/>
                <a:latin typeface="Arial" panose="020B0604020202020204" pitchFamily="34" charset="0"/>
                <a:ea typeface="Calibri" panose="020F0502020204030204" pitchFamily="34" charset="0"/>
                <a:cs typeface="Times New Roman" panose="02020603050405020304" pitchFamily="18" charset="0"/>
              </a:rPr>
              <a:t>Employment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1"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5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It has been much harder for our out of work team to help people secure employment during the Pandemic. Our in-work team have also noted that more patients referred are reporting a greater level of need for specialist support, particularly mental health. This trend started at the start of the pandemic and has increased over the past six months – leading to an increased demand for counselling/psychological intervention. We are currently working on a project to add e-therapies including mindfulness to our suite of intervention in order to take pressure off the mental health team and build resilience/self-care strategies for patients. The programme has seen an increase in referrals for residents of Manchester who work within the NHS during the pandemic.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F6910BC-A899-4C91-BBE2-1083B49E5298}" type="slidenum">
              <a:rPr lang="en-GB" smtClean="0"/>
              <a:t>23</a:t>
            </a:fld>
            <a:endParaRPr lang="en-GB"/>
          </a:p>
        </p:txBody>
      </p:sp>
    </p:spTree>
    <p:extLst>
      <p:ext uri="{BB962C8B-B14F-4D97-AF65-F5344CB8AC3E}">
        <p14:creationId xmlns:p14="http://schemas.microsoft.com/office/powerpoint/2010/main" val="240480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Firstly, it is important to note that the diversity of people accessing the service does not drop between referral and assessment, showing our ability to engage across demographics and communities of interest. On the whole, the demographic make-up of clients shows little variation year-on-year. However, in the past year the data suggests that we have received higher rates of referrals from people that are white, heterosexual and who do not report disabilities. It may be that this is due to these groups being less affected by the pandemic and the manner in which Be Well has responded to it. For example, our offer of telephone rather than face-to-face appointments may have reduced engagement as a result of being less accessible or appealing to people with language barriers or communication needs. This is in keeping with what we know about COVID-19; that the pandemic appears to impact on minority groups more. However, as the service processes have matured the proportion of people recorded as ‘other’ has reduced, and this may also be a contributing factor.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Be Well does not take self-referrals. Therefore, our impact on the population accessing the service is achieved through targeting referral partners who work with communities of geography or interest. We feel, as part of the Covid-19 recovery for the City, that there is an argument to do direct engagement with communities disproportionately affected by Covid-19 to make sure that engagement with services is maximised for those that need it.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F6910BC-A899-4C91-BBE2-1083B49E5298}" type="slidenum">
              <a:rPr lang="en-GB" smtClean="0"/>
              <a:t>5</a:t>
            </a:fld>
            <a:endParaRPr lang="en-GB"/>
          </a:p>
        </p:txBody>
      </p:sp>
    </p:spTree>
    <p:extLst>
      <p:ext uri="{BB962C8B-B14F-4D97-AF65-F5344CB8AC3E}">
        <p14:creationId xmlns:p14="http://schemas.microsoft.com/office/powerpoint/2010/main" val="257166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6910BC-A899-4C91-BBE2-1083B49E5298}" type="slidenum">
              <a:rPr lang="en-GB" smtClean="0"/>
              <a:t>10</a:t>
            </a:fld>
            <a:endParaRPr lang="en-GB"/>
          </a:p>
        </p:txBody>
      </p:sp>
    </p:spTree>
    <p:extLst>
      <p:ext uri="{BB962C8B-B14F-4D97-AF65-F5344CB8AC3E}">
        <p14:creationId xmlns:p14="http://schemas.microsoft.com/office/powerpoint/2010/main" val="312328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data shows that between 60% and 70% of referrals reach assessment with the majority of those assessed returning for at least one follow-up appointment; this was 57% of referrals to date in 2020/21. Be Well is a voluntary service with the majority of referrals being made by GPs. We have compared our performance to a similar service, IAPT.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IAPT shares certain features with Be Well: (1) it is a voluntary service, (2) GP referrals account for a large proportion of referrals – and many self-referrals are likely to follow signposting from a GP, (3) milestones in the IAPT journey map against and can be compared to Be Well client journey milestones (Figure 12)</a:t>
            </a:r>
            <a:r>
              <a:rPr lang="en-GB" sz="1800" b="1"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(5)</a:t>
            </a:r>
            <a:r>
              <a:rPr lang="en-GB" sz="1800" b="1"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IAPT performance is published and reported at a national level, bringing a large dataset of +1.65 million referrals in the past year</a:t>
            </a:r>
          </a:p>
          <a:p>
            <a:endParaRPr lang="en-GB" sz="1800" dirty="0">
              <a:effectLst/>
              <a:latin typeface="Arial" panose="020B0604020202020204" pitchFamily="34" charset="0"/>
            </a:endParaRPr>
          </a:p>
          <a:p>
            <a:r>
              <a:rPr lang="en-GB" sz="1800" dirty="0">
                <a:effectLst/>
                <a:latin typeface="Arial" panose="020B0604020202020204" pitchFamily="34" charset="0"/>
                <a:ea typeface="Calibri" panose="020F0502020204030204" pitchFamily="34" charset="0"/>
              </a:rPr>
              <a:t>Over time the average number of appointments has increased. This occurred at the same time the service worked with GPs to increase the quality of referrals. Therefore, we believe that more appropriate referrals have resulted in people being able to get more from the service and consequently stay engaged for longer. There is a smaller difference in the average number of appointments seen by link workers and coaches than we originally expected. This is reflective of the relative complexity of people seen by link-workers, who often have more needs than was expected when the service commenced.  The range of appointments attended is between 1 and 30. </a:t>
            </a:r>
            <a:endParaRPr lang="en-GB" dirty="0"/>
          </a:p>
        </p:txBody>
      </p:sp>
      <p:sp>
        <p:nvSpPr>
          <p:cNvPr id="4" name="Slide Number Placeholder 3"/>
          <p:cNvSpPr>
            <a:spLocks noGrp="1"/>
          </p:cNvSpPr>
          <p:nvPr>
            <p:ph type="sldNum" sz="quarter" idx="5"/>
          </p:nvPr>
        </p:nvSpPr>
        <p:spPr/>
        <p:txBody>
          <a:bodyPr/>
          <a:lstStyle/>
          <a:p>
            <a:fld id="{3F6910BC-A899-4C91-BBE2-1083B49E5298}" type="slidenum">
              <a:rPr lang="en-GB" smtClean="0"/>
              <a:t>11</a:t>
            </a:fld>
            <a:endParaRPr lang="en-GB"/>
          </a:p>
        </p:txBody>
      </p:sp>
    </p:spTree>
    <p:extLst>
      <p:ext uri="{BB962C8B-B14F-4D97-AF65-F5344CB8AC3E}">
        <p14:creationId xmlns:p14="http://schemas.microsoft.com/office/powerpoint/2010/main" val="26380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000000"/>
                </a:solidFill>
                <a:latin typeface="Arial" panose="020B0604020202020204" pitchFamily="34" charset="0"/>
              </a:rPr>
              <a:t>Figure 1 shows that a large majority of people experience improvements to their WEMWBS scores. Warwick Medical School at the University of Warwick developed the WEMWBS scale and provide guidance on interpreting responses. At an individual level, a change of 3 or more points is suggested to be statistically significant. Figure 2 shows the proportion of people who did not achieve a change of 3 points or more, and segments those that did into bands which indicate the scale of change experienced, both positive and negative.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000000"/>
              </a:solidFill>
              <a:latin typeface="Arial" panose="020B0604020202020204" pitchFamily="34" charset="0"/>
            </a:endParaRPr>
          </a:p>
          <a:p>
            <a:pPr marR="0" algn="l" rtl="0"/>
            <a:r>
              <a:rPr lang="en-GB" sz="1800" b="0" i="0" u="none" strike="noStrike" baseline="0" dirty="0">
                <a:solidFill>
                  <a:srgbClr val="000000"/>
                </a:solidFill>
                <a:latin typeface="Arial" panose="020B0604020202020204" pitchFamily="34" charset="0"/>
              </a:rPr>
              <a:t>WEMWBS is not a tool for diagnosing depression, however comparison of WEMWBS with scales of mental illness has found a high degree of correlation. Figure 6 shows the movement between four categorisations of mental health and wellbeing suggested by WEMWBS scores provided at assessment and review. This analysis subdivides the Low Wellbeing category in figure 5 into two bandings of possible and probable depression.  </a:t>
            </a:r>
          </a:p>
          <a:p>
            <a:pPr marR="0" algn="l" rtl="0"/>
            <a:endParaRPr lang="en-GB" sz="1800" b="0" i="0" u="none" strike="noStrike" baseline="0" dirty="0">
              <a:solidFill>
                <a:srgbClr val="000000"/>
              </a:solidFill>
              <a:latin typeface="Arial" panose="020B0604020202020204" pitchFamily="34" charset="0"/>
            </a:endParaRPr>
          </a:p>
          <a:p>
            <a:pPr marR="0" algn="l" rtl="0"/>
            <a:r>
              <a:rPr lang="en-GB" sz="1800" b="0" i="0" u="none" strike="noStrike" baseline="0" dirty="0">
                <a:solidFill>
                  <a:srgbClr val="000000"/>
                </a:solidFill>
                <a:latin typeface="Arial" panose="020B0604020202020204" pitchFamily="34" charset="0"/>
              </a:rPr>
              <a:t>This analysis shows that the 72% of people assessed experience probable or possible depression; and that this reduces to 45% at review. Of the 41% of people in the probable depression banding, less than half (17%), remain in this category after four or more sessions. The remainder are distributed evenly between possible depression and the other higher categories.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F6910BC-A899-4C91-BBE2-1083B49E5298}" type="slidenum">
              <a:rPr lang="en-GB" smtClean="0"/>
              <a:t>13</a:t>
            </a:fld>
            <a:endParaRPr lang="en-GB"/>
          </a:p>
        </p:txBody>
      </p:sp>
    </p:spTree>
    <p:extLst>
      <p:ext uri="{BB962C8B-B14F-4D97-AF65-F5344CB8AC3E}">
        <p14:creationId xmlns:p14="http://schemas.microsoft.com/office/powerpoint/2010/main" val="79024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GB" sz="1800" b="0" i="0" u="none" strike="noStrike" baseline="0" dirty="0">
                <a:solidFill>
                  <a:srgbClr val="000000"/>
                </a:solidFill>
                <a:latin typeface="Arial" panose="020B0604020202020204" pitchFamily="34" charset="0"/>
              </a:rPr>
              <a:t>Figure 7 shows where people report improvements in various social determinants of health. The biggest changes are in:</a:t>
            </a:r>
          </a:p>
          <a:p>
            <a:pPr marR="0" algn="l" rtl="0">
              <a:buClr>
                <a:srgbClr val="000000"/>
              </a:buClr>
              <a:buFont typeface="Arial" panose="020B0604020202020204" pitchFamily="34" charset="0"/>
              <a:buChar char="-"/>
            </a:pPr>
            <a:r>
              <a:rPr lang="en-GB" sz="1800" b="0" i="0" u="none" strike="noStrike" baseline="0" dirty="0">
                <a:solidFill>
                  <a:srgbClr val="000000"/>
                </a:solidFill>
                <a:latin typeface="Arial" panose="020B0604020202020204" pitchFamily="34" charset="0"/>
              </a:rPr>
              <a:t>Mental health</a:t>
            </a:r>
          </a:p>
          <a:p>
            <a:pPr marR="0" algn="l" rtl="0">
              <a:buClr>
                <a:srgbClr val="000000"/>
              </a:buClr>
              <a:buFont typeface="Arial" panose="020B0604020202020204" pitchFamily="34" charset="0"/>
              <a:buChar char="-"/>
            </a:pPr>
            <a:r>
              <a:rPr lang="en-GB" sz="1800" b="0" i="0" u="none" strike="noStrike" baseline="0" dirty="0">
                <a:solidFill>
                  <a:srgbClr val="000000"/>
                </a:solidFill>
                <a:latin typeface="Arial" panose="020B0604020202020204" pitchFamily="34" charset="0"/>
              </a:rPr>
              <a:t>Physical health</a:t>
            </a:r>
          </a:p>
          <a:p>
            <a:pPr marR="0" algn="l" rtl="0">
              <a:buClr>
                <a:srgbClr val="000000"/>
              </a:buClr>
              <a:buFont typeface="Arial" panose="020B0604020202020204" pitchFamily="34" charset="0"/>
              <a:buChar char="-"/>
            </a:pPr>
            <a:r>
              <a:rPr lang="en-GB" sz="1800" b="0" i="0" u="none" strike="noStrike" baseline="0" dirty="0">
                <a:solidFill>
                  <a:srgbClr val="000000"/>
                </a:solidFill>
                <a:latin typeface="Arial" panose="020B0604020202020204" pitchFamily="34" charset="0"/>
              </a:rPr>
              <a:t>Being connected</a:t>
            </a:r>
          </a:p>
          <a:p>
            <a:pPr marR="0" algn="l" rtl="0">
              <a:buClr>
                <a:srgbClr val="000000"/>
              </a:buClr>
              <a:buFont typeface="Arial" panose="020B0604020202020204" pitchFamily="34" charset="0"/>
              <a:buChar char="-"/>
            </a:pPr>
            <a:r>
              <a:rPr lang="en-GB" sz="1800" b="0" i="0" u="none" strike="noStrike" baseline="0" dirty="0">
                <a:solidFill>
                  <a:srgbClr val="000000"/>
                </a:solidFill>
                <a:latin typeface="Arial" panose="020B0604020202020204" pitchFamily="34" charset="0"/>
              </a:rPr>
              <a:t>Staying in Work </a:t>
            </a:r>
          </a:p>
          <a:p>
            <a:pPr marR="0" algn="l" rtl="0"/>
            <a:endParaRPr lang="en-GB" sz="1800" b="0" i="0" u="none" strike="noStrike" baseline="0" dirty="0">
              <a:solidFill>
                <a:srgbClr val="000000"/>
              </a:solidFill>
              <a:latin typeface="Arial" panose="020B0604020202020204" pitchFamily="34" charset="0"/>
            </a:endParaRPr>
          </a:p>
          <a:p>
            <a:pPr marR="0" algn="l" rtl="0"/>
            <a:r>
              <a:rPr lang="en-GB" sz="1800" b="0" i="0" u="none" strike="noStrike" baseline="0" dirty="0">
                <a:solidFill>
                  <a:srgbClr val="000000"/>
                </a:solidFill>
                <a:latin typeface="Arial" panose="020B0604020202020204" pitchFamily="34" charset="0"/>
              </a:rPr>
              <a:t>People have experienced the least change in their view of how in control of their housing and money they are, although the more people are seeing positive than negative change in these areas. Issues such as housing stock availability and the quality of private sector rentals; or low wages and insecure working conditions are a consistent and ongoing force in the lives of many of the people and communities who use the service. Whilst we can have little immediate impact on these wider issues, we can and do support people to challenge housing bandings and to develop skills, interview techniques, and to improve their CVs.</a:t>
            </a:r>
          </a:p>
          <a:p>
            <a:endParaRPr lang="en-GB" dirty="0"/>
          </a:p>
        </p:txBody>
      </p:sp>
      <p:sp>
        <p:nvSpPr>
          <p:cNvPr id="4" name="Slide Number Placeholder 3"/>
          <p:cNvSpPr>
            <a:spLocks noGrp="1"/>
          </p:cNvSpPr>
          <p:nvPr>
            <p:ph type="sldNum" sz="quarter" idx="5"/>
          </p:nvPr>
        </p:nvSpPr>
        <p:spPr/>
        <p:txBody>
          <a:bodyPr/>
          <a:lstStyle/>
          <a:p>
            <a:fld id="{3F6910BC-A899-4C91-BBE2-1083B49E5298}" type="slidenum">
              <a:rPr lang="en-GB" smtClean="0"/>
              <a:t>17</a:t>
            </a:fld>
            <a:endParaRPr lang="en-GB"/>
          </a:p>
        </p:txBody>
      </p:sp>
    </p:spTree>
    <p:extLst>
      <p:ext uri="{BB962C8B-B14F-4D97-AF65-F5344CB8AC3E}">
        <p14:creationId xmlns:p14="http://schemas.microsoft.com/office/powerpoint/2010/main" val="328281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GB" sz="1800" b="0" i="0" u="none" strike="noStrike" baseline="0" dirty="0">
                <a:solidFill>
                  <a:srgbClr val="000000"/>
                </a:solidFill>
                <a:latin typeface="Arial" panose="020B0604020202020204" pitchFamily="34" charset="0"/>
              </a:rPr>
              <a:t>know anecdotally and from case-management discussions that many others have partially completed their goals. For example, if someone’s goal is to go to the gym three times a week and they go twice, this would be classed as an incomplete goal. One of the pieces of learning from this review is to develop the dataset related to goals more fully so that this impact can be captured and described. Especially since, as people are free to define the scope of their goals, many of the partially complete goals may be those with a greater number of steps. </a:t>
            </a:r>
          </a:p>
          <a:p>
            <a:pPr marR="0" algn="l" rtl="0"/>
            <a:endParaRPr lang="en-GB" sz="1800" b="0" i="0" u="none" strike="noStrike" baseline="0" dirty="0">
              <a:solidFill>
                <a:srgbClr val="000000"/>
              </a:solidFill>
              <a:latin typeface="Arial" panose="020B0604020202020204" pitchFamily="34" charset="0"/>
            </a:endParaRPr>
          </a:p>
          <a:p>
            <a:pPr marR="0" algn="l" rtl="0"/>
            <a:r>
              <a:rPr lang="en-GB" sz="1800" b="0" i="0" u="none" strike="noStrike" baseline="0" dirty="0">
                <a:solidFill>
                  <a:srgbClr val="000000"/>
                </a:solidFill>
                <a:latin typeface="Arial" panose="020B0604020202020204" pitchFamily="34" charset="0"/>
              </a:rPr>
              <a:t>Figure 10 shows that most people with Be Well set more than one goal with the service. The group who set no goals are those who:</a:t>
            </a:r>
          </a:p>
          <a:p>
            <a:pPr marR="0" algn="l" rtl="0">
              <a:buClr>
                <a:srgbClr val="000000"/>
              </a:buClr>
              <a:buFont typeface="Calibri" panose="020F0502020204030204" pitchFamily="34" charset="0"/>
              <a:buChar char="-"/>
            </a:pPr>
            <a:r>
              <a:rPr lang="en-GB" sz="1800" b="0" i="0" u="none" strike="noStrike" baseline="0" dirty="0">
                <a:solidFill>
                  <a:srgbClr val="000000"/>
                </a:solidFill>
                <a:latin typeface="Arial" panose="020B0604020202020204" pitchFamily="34" charset="0"/>
              </a:rPr>
              <a:t>Only have had one session with the service. </a:t>
            </a:r>
            <a:endParaRPr lang="en-GB" sz="1800" b="0" i="0" u="none" strike="noStrike" baseline="0" dirty="0">
              <a:solidFill>
                <a:srgbClr val="000000"/>
              </a:solidFill>
              <a:latin typeface="Calibri" panose="020F0502020204030204" pitchFamily="34" charset="0"/>
            </a:endParaRPr>
          </a:p>
          <a:p>
            <a:pPr marR="0" algn="l" rtl="0">
              <a:buClr>
                <a:srgbClr val="000000"/>
              </a:buClr>
              <a:buFont typeface="Calibri" panose="020F0502020204030204" pitchFamily="34" charset="0"/>
              <a:buChar char="-"/>
            </a:pPr>
            <a:r>
              <a:rPr lang="en-GB" sz="1800" b="0" i="0" u="none" strike="noStrike" baseline="0" dirty="0">
                <a:solidFill>
                  <a:srgbClr val="000000"/>
                </a:solidFill>
                <a:latin typeface="Arial" panose="020B0604020202020204" pitchFamily="34" charset="0"/>
              </a:rPr>
              <a:t>Were supported during the first lockdown with immediate welfare needs only. </a:t>
            </a:r>
            <a:endParaRPr lang="en-GB" sz="1800" b="0" i="0" u="none" strike="noStrike" baseline="0" dirty="0">
              <a:solidFill>
                <a:srgbClr val="000000"/>
              </a:solidFill>
              <a:latin typeface="Calibri" panose="020F0502020204030204" pitchFamily="34" charset="0"/>
            </a:endParaRPr>
          </a:p>
          <a:p>
            <a:pPr marR="0" algn="l" rtl="0"/>
            <a:endParaRPr lang="en-GB" sz="1800" b="0" i="0" u="none" strike="noStrike" baseline="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F6910BC-A899-4C91-BBE2-1083B49E5298}" type="slidenum">
              <a:rPr lang="en-GB" smtClean="0"/>
              <a:t>18</a:t>
            </a:fld>
            <a:endParaRPr lang="en-GB"/>
          </a:p>
        </p:txBody>
      </p:sp>
    </p:spTree>
    <p:extLst>
      <p:ext uri="{BB962C8B-B14F-4D97-AF65-F5344CB8AC3E}">
        <p14:creationId xmlns:p14="http://schemas.microsoft.com/office/powerpoint/2010/main" val="3754285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Figures 2 &amp; 3 provide an overview of the services and service types of referrals and signposts made by the Be Well services. The difference between a referral and a signpost is that a referral is done via a formal route.  The majority of referrals are to Mental Health providers.  We have referred to 117 different organisations across Manchester highlighting the wide range of services our link workers and coaches have built relationships with.  In addition to this, Figures 4 &amp; 5 show that we have signposted to 150 different organisations across Manchester. </a:t>
            </a:r>
          </a:p>
        </p:txBody>
      </p:sp>
      <p:sp>
        <p:nvSpPr>
          <p:cNvPr id="4" name="Slide Number Placeholder 3"/>
          <p:cNvSpPr>
            <a:spLocks noGrp="1"/>
          </p:cNvSpPr>
          <p:nvPr>
            <p:ph type="sldNum" sz="quarter" idx="5"/>
          </p:nvPr>
        </p:nvSpPr>
        <p:spPr/>
        <p:txBody>
          <a:bodyPr/>
          <a:lstStyle/>
          <a:p>
            <a:fld id="{3F6910BC-A899-4C91-BBE2-1083B49E5298}" type="slidenum">
              <a:rPr lang="en-GB" smtClean="0"/>
              <a:t>19</a:t>
            </a:fld>
            <a:endParaRPr lang="en-GB"/>
          </a:p>
        </p:txBody>
      </p:sp>
    </p:spTree>
    <p:extLst>
      <p:ext uri="{BB962C8B-B14F-4D97-AF65-F5344CB8AC3E}">
        <p14:creationId xmlns:p14="http://schemas.microsoft.com/office/powerpoint/2010/main" val="89409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000000"/>
                </a:solidFill>
                <a:latin typeface="Arial" panose="020B0604020202020204" pitchFamily="34" charset="0"/>
              </a:rPr>
              <a:t>80% of residents have retained their employment status either with current or new employer whilst in receipt of support from In-Work support</a:t>
            </a:r>
          </a:p>
          <a:p>
            <a:pPr marR="0" algn="l" rtl="0">
              <a:buClr>
                <a:srgbClr val="000000"/>
              </a:buClr>
              <a:buFont typeface="Symbol" panose="05050102010706020507" pitchFamily="18" charset="2"/>
              <a:buChar char="·"/>
            </a:pPr>
            <a:r>
              <a:rPr lang="en-GB" sz="1800" b="0" i="0" u="none" strike="noStrike" baseline="0" dirty="0">
                <a:solidFill>
                  <a:srgbClr val="000000"/>
                </a:solidFill>
                <a:latin typeface="Arial" panose="020B0604020202020204" pitchFamily="34" charset="0"/>
              </a:rPr>
              <a:t>1399 interventions to 1249 clients </a:t>
            </a:r>
          </a:p>
          <a:p>
            <a:pPr marR="0" algn="l" rtl="0">
              <a:buClr>
                <a:srgbClr val="000000"/>
              </a:buClr>
              <a:buFont typeface="Symbol" panose="05050102010706020507" pitchFamily="18" charset="2"/>
              <a:buChar char="·"/>
            </a:pPr>
            <a:r>
              <a:rPr lang="en-GB" sz="1800" b="0" i="0" u="none" strike="noStrike" baseline="0" dirty="0">
                <a:solidFill>
                  <a:srgbClr val="000000"/>
                </a:solidFill>
                <a:latin typeface="Arial" panose="020B0604020202020204" pitchFamily="34" charset="0"/>
              </a:rPr>
              <a:t>Resolved 3497 issues (avg. 3 issues per client)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F6910BC-A899-4C91-BBE2-1083B49E5298}" type="slidenum">
              <a:rPr lang="en-GB" smtClean="0"/>
              <a:t>21</a:t>
            </a:fld>
            <a:endParaRPr lang="en-GB"/>
          </a:p>
        </p:txBody>
      </p:sp>
    </p:spTree>
    <p:extLst>
      <p:ext uri="{BB962C8B-B14F-4D97-AF65-F5344CB8AC3E}">
        <p14:creationId xmlns:p14="http://schemas.microsoft.com/office/powerpoint/2010/main" val="211680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81144667-6515-4F92-ABEA-C3D985522476}"/>
              </a:ext>
            </a:extLst>
          </p:cNvPr>
          <p:cNvSpPr>
            <a:spLocks noGrp="1"/>
          </p:cNvSpPr>
          <p:nvPr>
            <p:ph type="dt" sz="half" idx="10"/>
          </p:nvPr>
        </p:nvSpPr>
        <p:spPr/>
        <p:txBody>
          <a:bodyPr/>
          <a:lstStyle>
            <a:lvl1pPr>
              <a:defRPr/>
            </a:lvl1pPr>
          </a:lstStyle>
          <a:p>
            <a:pPr>
              <a:defRPr/>
            </a:pPr>
            <a:fld id="{9F72E7E1-554E-4131-9938-DEA25C30BDAE}" type="datetimeFigureOut">
              <a:rPr lang="en-GB"/>
              <a:pPr>
                <a:defRPr/>
              </a:pPr>
              <a:t>14/07/2021</a:t>
            </a:fld>
            <a:endParaRPr lang="en-GB"/>
          </a:p>
        </p:txBody>
      </p:sp>
      <p:sp>
        <p:nvSpPr>
          <p:cNvPr id="5" name="Footer Placeholder 4">
            <a:extLst>
              <a:ext uri="{FF2B5EF4-FFF2-40B4-BE49-F238E27FC236}">
                <a16:creationId xmlns="" xmlns:a16="http://schemas.microsoft.com/office/drawing/2014/main" id="{CDFA383D-FEDD-4950-B083-5E3E8DC408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227CCC31-076A-4D3A-B761-C4F1D234329C}"/>
              </a:ext>
            </a:extLst>
          </p:cNvPr>
          <p:cNvSpPr>
            <a:spLocks noGrp="1"/>
          </p:cNvSpPr>
          <p:nvPr>
            <p:ph type="sldNum" sz="quarter" idx="12"/>
          </p:nvPr>
        </p:nvSpPr>
        <p:spPr/>
        <p:txBody>
          <a:bodyPr/>
          <a:lstStyle>
            <a:lvl1pPr>
              <a:defRPr/>
            </a:lvl1pPr>
          </a:lstStyle>
          <a:p>
            <a:fld id="{570770EC-53AF-4F25-95DA-9D0D5182DDA2}" type="slidenum">
              <a:rPr lang="en-GB" altLang="en-US"/>
              <a:pPr/>
              <a:t>‹#›</a:t>
            </a:fld>
            <a:endParaRPr lang="en-GB" altLang="en-US"/>
          </a:p>
        </p:txBody>
      </p:sp>
    </p:spTree>
    <p:extLst>
      <p:ext uri="{BB962C8B-B14F-4D97-AF65-F5344CB8AC3E}">
        <p14:creationId xmlns:p14="http://schemas.microsoft.com/office/powerpoint/2010/main" val="219100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3C93D66-DC94-484B-B812-5E92D58BA863}"/>
              </a:ext>
            </a:extLst>
          </p:cNvPr>
          <p:cNvSpPr>
            <a:spLocks noGrp="1"/>
          </p:cNvSpPr>
          <p:nvPr>
            <p:ph type="dt" sz="half" idx="10"/>
          </p:nvPr>
        </p:nvSpPr>
        <p:spPr/>
        <p:txBody>
          <a:bodyPr/>
          <a:lstStyle>
            <a:lvl1pPr>
              <a:defRPr/>
            </a:lvl1pPr>
          </a:lstStyle>
          <a:p>
            <a:pPr>
              <a:defRPr/>
            </a:pPr>
            <a:fld id="{2434CC6C-B241-4034-B1A9-0E9F6A55BEC5}" type="datetimeFigureOut">
              <a:rPr lang="en-GB"/>
              <a:pPr>
                <a:defRPr/>
              </a:pPr>
              <a:t>14/07/2021</a:t>
            </a:fld>
            <a:endParaRPr lang="en-GB"/>
          </a:p>
        </p:txBody>
      </p:sp>
      <p:sp>
        <p:nvSpPr>
          <p:cNvPr id="5" name="Footer Placeholder 4">
            <a:extLst>
              <a:ext uri="{FF2B5EF4-FFF2-40B4-BE49-F238E27FC236}">
                <a16:creationId xmlns="" xmlns:a16="http://schemas.microsoft.com/office/drawing/2014/main" id="{ADD5BE09-925C-4A86-99D7-1B67F8D19A3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D0A144C8-2050-4FE6-AFF7-FFB2565F0A25}"/>
              </a:ext>
            </a:extLst>
          </p:cNvPr>
          <p:cNvSpPr>
            <a:spLocks noGrp="1"/>
          </p:cNvSpPr>
          <p:nvPr>
            <p:ph type="sldNum" sz="quarter" idx="12"/>
          </p:nvPr>
        </p:nvSpPr>
        <p:spPr/>
        <p:txBody>
          <a:bodyPr/>
          <a:lstStyle>
            <a:lvl1pPr>
              <a:defRPr/>
            </a:lvl1pPr>
          </a:lstStyle>
          <a:p>
            <a:fld id="{5CD45457-80AF-4CFD-9AB0-7EADDF0D443A}" type="slidenum">
              <a:rPr lang="en-GB" altLang="en-US"/>
              <a:pPr/>
              <a:t>‹#›</a:t>
            </a:fld>
            <a:endParaRPr lang="en-GB" altLang="en-US"/>
          </a:p>
        </p:txBody>
      </p:sp>
    </p:spTree>
    <p:extLst>
      <p:ext uri="{BB962C8B-B14F-4D97-AF65-F5344CB8AC3E}">
        <p14:creationId xmlns:p14="http://schemas.microsoft.com/office/powerpoint/2010/main" val="71056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5B1D13E-1609-44B9-8FEB-1D76660334A9}"/>
              </a:ext>
            </a:extLst>
          </p:cNvPr>
          <p:cNvSpPr>
            <a:spLocks noGrp="1"/>
          </p:cNvSpPr>
          <p:nvPr>
            <p:ph type="dt" sz="half" idx="10"/>
          </p:nvPr>
        </p:nvSpPr>
        <p:spPr/>
        <p:txBody>
          <a:bodyPr/>
          <a:lstStyle>
            <a:lvl1pPr>
              <a:defRPr/>
            </a:lvl1pPr>
          </a:lstStyle>
          <a:p>
            <a:pPr>
              <a:defRPr/>
            </a:pPr>
            <a:fld id="{3B4EE3FD-A3C0-4D96-AB0F-B0BD291788AC}" type="datetimeFigureOut">
              <a:rPr lang="en-GB"/>
              <a:pPr>
                <a:defRPr/>
              </a:pPr>
              <a:t>14/07/2021</a:t>
            </a:fld>
            <a:endParaRPr lang="en-GB"/>
          </a:p>
        </p:txBody>
      </p:sp>
      <p:sp>
        <p:nvSpPr>
          <p:cNvPr id="5" name="Footer Placeholder 4">
            <a:extLst>
              <a:ext uri="{FF2B5EF4-FFF2-40B4-BE49-F238E27FC236}">
                <a16:creationId xmlns="" xmlns:a16="http://schemas.microsoft.com/office/drawing/2014/main" id="{A80C8A65-8D07-4F36-A1A0-CC2D5346D39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A1E940F4-C768-4821-9830-EA0969514019}"/>
              </a:ext>
            </a:extLst>
          </p:cNvPr>
          <p:cNvSpPr>
            <a:spLocks noGrp="1"/>
          </p:cNvSpPr>
          <p:nvPr>
            <p:ph type="sldNum" sz="quarter" idx="12"/>
          </p:nvPr>
        </p:nvSpPr>
        <p:spPr/>
        <p:txBody>
          <a:bodyPr/>
          <a:lstStyle>
            <a:lvl1pPr>
              <a:defRPr/>
            </a:lvl1pPr>
          </a:lstStyle>
          <a:p>
            <a:fld id="{0E88F36E-8CA0-44BF-ADA9-6D2BF428489A}" type="slidenum">
              <a:rPr lang="en-GB" altLang="en-US"/>
              <a:pPr/>
              <a:t>‹#›</a:t>
            </a:fld>
            <a:endParaRPr lang="en-GB" altLang="en-US"/>
          </a:p>
        </p:txBody>
      </p:sp>
    </p:spTree>
    <p:extLst>
      <p:ext uri="{BB962C8B-B14F-4D97-AF65-F5344CB8AC3E}">
        <p14:creationId xmlns:p14="http://schemas.microsoft.com/office/powerpoint/2010/main" val="255450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1D78C28-7BAB-4B0B-9660-312B130698C8}"/>
              </a:ext>
            </a:extLst>
          </p:cNvPr>
          <p:cNvSpPr>
            <a:spLocks noGrp="1"/>
          </p:cNvSpPr>
          <p:nvPr>
            <p:ph type="dt" sz="half" idx="10"/>
          </p:nvPr>
        </p:nvSpPr>
        <p:spPr/>
        <p:txBody>
          <a:bodyPr/>
          <a:lstStyle>
            <a:lvl1pPr>
              <a:defRPr/>
            </a:lvl1pPr>
          </a:lstStyle>
          <a:p>
            <a:pPr>
              <a:defRPr/>
            </a:pPr>
            <a:fld id="{A49AC023-3BBE-498E-8163-3A921FDE0936}" type="datetimeFigureOut">
              <a:rPr lang="en-GB"/>
              <a:pPr>
                <a:defRPr/>
              </a:pPr>
              <a:t>14/07/2021</a:t>
            </a:fld>
            <a:endParaRPr lang="en-GB"/>
          </a:p>
        </p:txBody>
      </p:sp>
      <p:sp>
        <p:nvSpPr>
          <p:cNvPr id="5" name="Footer Placeholder 4">
            <a:extLst>
              <a:ext uri="{FF2B5EF4-FFF2-40B4-BE49-F238E27FC236}">
                <a16:creationId xmlns="" xmlns:a16="http://schemas.microsoft.com/office/drawing/2014/main" id="{72529E0F-5C19-450A-862D-FE09DC5098E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92BE5C04-323E-49E9-B618-3536176417EC}"/>
              </a:ext>
            </a:extLst>
          </p:cNvPr>
          <p:cNvSpPr>
            <a:spLocks noGrp="1"/>
          </p:cNvSpPr>
          <p:nvPr>
            <p:ph type="sldNum" sz="quarter" idx="12"/>
          </p:nvPr>
        </p:nvSpPr>
        <p:spPr/>
        <p:txBody>
          <a:bodyPr/>
          <a:lstStyle>
            <a:lvl1pPr>
              <a:defRPr/>
            </a:lvl1pPr>
          </a:lstStyle>
          <a:p>
            <a:fld id="{10C3ED76-CAC9-4F1F-BA13-C1518C72DCBF}" type="slidenum">
              <a:rPr lang="en-GB" altLang="en-US"/>
              <a:pPr/>
              <a:t>‹#›</a:t>
            </a:fld>
            <a:endParaRPr lang="en-GB" altLang="en-US"/>
          </a:p>
        </p:txBody>
      </p:sp>
    </p:spTree>
    <p:extLst>
      <p:ext uri="{BB962C8B-B14F-4D97-AF65-F5344CB8AC3E}">
        <p14:creationId xmlns:p14="http://schemas.microsoft.com/office/powerpoint/2010/main" val="108446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5752569-A7E3-434A-9EDC-45DF84CA34EE}"/>
              </a:ext>
            </a:extLst>
          </p:cNvPr>
          <p:cNvSpPr>
            <a:spLocks noGrp="1"/>
          </p:cNvSpPr>
          <p:nvPr>
            <p:ph type="dt" sz="half" idx="10"/>
          </p:nvPr>
        </p:nvSpPr>
        <p:spPr/>
        <p:txBody>
          <a:bodyPr/>
          <a:lstStyle>
            <a:lvl1pPr>
              <a:defRPr/>
            </a:lvl1pPr>
          </a:lstStyle>
          <a:p>
            <a:pPr>
              <a:defRPr/>
            </a:pPr>
            <a:fld id="{AD397B27-566D-48F7-92F5-F1328DEE1930}" type="datetimeFigureOut">
              <a:rPr lang="en-GB"/>
              <a:pPr>
                <a:defRPr/>
              </a:pPr>
              <a:t>14/07/2021</a:t>
            </a:fld>
            <a:endParaRPr lang="en-GB"/>
          </a:p>
        </p:txBody>
      </p:sp>
      <p:sp>
        <p:nvSpPr>
          <p:cNvPr id="5" name="Footer Placeholder 4">
            <a:extLst>
              <a:ext uri="{FF2B5EF4-FFF2-40B4-BE49-F238E27FC236}">
                <a16:creationId xmlns="" xmlns:a16="http://schemas.microsoft.com/office/drawing/2014/main" id="{36973973-A20B-4E09-91FD-DDBBE0CC8F3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6D985BB7-119D-4AE7-946A-8D435854B350}"/>
              </a:ext>
            </a:extLst>
          </p:cNvPr>
          <p:cNvSpPr>
            <a:spLocks noGrp="1"/>
          </p:cNvSpPr>
          <p:nvPr>
            <p:ph type="sldNum" sz="quarter" idx="12"/>
          </p:nvPr>
        </p:nvSpPr>
        <p:spPr/>
        <p:txBody>
          <a:bodyPr/>
          <a:lstStyle>
            <a:lvl1pPr>
              <a:defRPr/>
            </a:lvl1pPr>
          </a:lstStyle>
          <a:p>
            <a:fld id="{62B341B2-76BA-4B31-A90C-254CC38A4065}" type="slidenum">
              <a:rPr lang="en-GB" altLang="en-US"/>
              <a:pPr/>
              <a:t>‹#›</a:t>
            </a:fld>
            <a:endParaRPr lang="en-GB" altLang="en-US"/>
          </a:p>
        </p:txBody>
      </p:sp>
    </p:spTree>
    <p:extLst>
      <p:ext uri="{BB962C8B-B14F-4D97-AF65-F5344CB8AC3E}">
        <p14:creationId xmlns:p14="http://schemas.microsoft.com/office/powerpoint/2010/main" val="17596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 xmlns:a16="http://schemas.microsoft.com/office/drawing/2014/main" id="{057ED519-8635-4777-A6A0-47155F2CD843}"/>
              </a:ext>
            </a:extLst>
          </p:cNvPr>
          <p:cNvSpPr>
            <a:spLocks noGrp="1"/>
          </p:cNvSpPr>
          <p:nvPr>
            <p:ph type="dt" sz="half" idx="10"/>
          </p:nvPr>
        </p:nvSpPr>
        <p:spPr/>
        <p:txBody>
          <a:bodyPr/>
          <a:lstStyle>
            <a:lvl1pPr>
              <a:defRPr/>
            </a:lvl1pPr>
          </a:lstStyle>
          <a:p>
            <a:pPr>
              <a:defRPr/>
            </a:pPr>
            <a:fld id="{15A25081-7136-43D6-8C6B-CDF9EB147F7A}" type="datetimeFigureOut">
              <a:rPr lang="en-GB"/>
              <a:pPr>
                <a:defRPr/>
              </a:pPr>
              <a:t>14/07/2021</a:t>
            </a:fld>
            <a:endParaRPr lang="en-GB"/>
          </a:p>
        </p:txBody>
      </p:sp>
      <p:sp>
        <p:nvSpPr>
          <p:cNvPr id="6" name="Footer Placeholder 4">
            <a:extLst>
              <a:ext uri="{FF2B5EF4-FFF2-40B4-BE49-F238E27FC236}">
                <a16:creationId xmlns="" xmlns:a16="http://schemas.microsoft.com/office/drawing/2014/main" id="{49A2C162-878C-46B3-852D-F96CA46CFF6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04377EC1-797E-4555-86C7-6041AF0B1A63}"/>
              </a:ext>
            </a:extLst>
          </p:cNvPr>
          <p:cNvSpPr>
            <a:spLocks noGrp="1"/>
          </p:cNvSpPr>
          <p:nvPr>
            <p:ph type="sldNum" sz="quarter" idx="12"/>
          </p:nvPr>
        </p:nvSpPr>
        <p:spPr/>
        <p:txBody>
          <a:bodyPr/>
          <a:lstStyle>
            <a:lvl1pPr>
              <a:defRPr/>
            </a:lvl1pPr>
          </a:lstStyle>
          <a:p>
            <a:fld id="{2969D148-EAA7-41AC-B271-CC4108FAD305}" type="slidenum">
              <a:rPr lang="en-GB" altLang="en-US"/>
              <a:pPr/>
              <a:t>‹#›</a:t>
            </a:fld>
            <a:endParaRPr lang="en-GB" altLang="en-US"/>
          </a:p>
        </p:txBody>
      </p:sp>
    </p:spTree>
    <p:extLst>
      <p:ext uri="{BB962C8B-B14F-4D97-AF65-F5344CB8AC3E}">
        <p14:creationId xmlns:p14="http://schemas.microsoft.com/office/powerpoint/2010/main" val="203846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 xmlns:a16="http://schemas.microsoft.com/office/drawing/2014/main" id="{07C2E066-FAB5-4C4A-964D-5CCDA83A49C3}"/>
              </a:ext>
            </a:extLst>
          </p:cNvPr>
          <p:cNvSpPr>
            <a:spLocks noGrp="1"/>
          </p:cNvSpPr>
          <p:nvPr>
            <p:ph type="dt" sz="half" idx="10"/>
          </p:nvPr>
        </p:nvSpPr>
        <p:spPr/>
        <p:txBody>
          <a:bodyPr/>
          <a:lstStyle>
            <a:lvl1pPr>
              <a:defRPr/>
            </a:lvl1pPr>
          </a:lstStyle>
          <a:p>
            <a:pPr>
              <a:defRPr/>
            </a:pPr>
            <a:fld id="{1F1736E4-F821-4F46-ADF4-632E6F8D6E93}" type="datetimeFigureOut">
              <a:rPr lang="en-GB"/>
              <a:pPr>
                <a:defRPr/>
              </a:pPr>
              <a:t>14/07/2021</a:t>
            </a:fld>
            <a:endParaRPr lang="en-GB"/>
          </a:p>
        </p:txBody>
      </p:sp>
      <p:sp>
        <p:nvSpPr>
          <p:cNvPr id="8" name="Footer Placeholder 4">
            <a:extLst>
              <a:ext uri="{FF2B5EF4-FFF2-40B4-BE49-F238E27FC236}">
                <a16:creationId xmlns="" xmlns:a16="http://schemas.microsoft.com/office/drawing/2014/main" id="{D364CB41-06F6-4C2F-A235-C7B89452B7A0}"/>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 xmlns:a16="http://schemas.microsoft.com/office/drawing/2014/main" id="{7048E918-6800-4DEB-B647-314CE344E1DF}"/>
              </a:ext>
            </a:extLst>
          </p:cNvPr>
          <p:cNvSpPr>
            <a:spLocks noGrp="1"/>
          </p:cNvSpPr>
          <p:nvPr>
            <p:ph type="sldNum" sz="quarter" idx="12"/>
          </p:nvPr>
        </p:nvSpPr>
        <p:spPr/>
        <p:txBody>
          <a:bodyPr/>
          <a:lstStyle>
            <a:lvl1pPr>
              <a:defRPr/>
            </a:lvl1pPr>
          </a:lstStyle>
          <a:p>
            <a:fld id="{CD1FE078-60EA-4F44-8B5B-F992B414F2BF}" type="slidenum">
              <a:rPr lang="en-GB" altLang="en-US"/>
              <a:pPr/>
              <a:t>‹#›</a:t>
            </a:fld>
            <a:endParaRPr lang="en-GB" altLang="en-US"/>
          </a:p>
        </p:txBody>
      </p:sp>
    </p:spTree>
    <p:extLst>
      <p:ext uri="{BB962C8B-B14F-4D97-AF65-F5344CB8AC3E}">
        <p14:creationId xmlns:p14="http://schemas.microsoft.com/office/powerpoint/2010/main" val="103141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 xmlns:a16="http://schemas.microsoft.com/office/drawing/2014/main" id="{41659A1B-783F-4A3B-BCEC-3483B4582364}"/>
              </a:ext>
            </a:extLst>
          </p:cNvPr>
          <p:cNvSpPr>
            <a:spLocks noGrp="1"/>
          </p:cNvSpPr>
          <p:nvPr>
            <p:ph type="dt" sz="half" idx="10"/>
          </p:nvPr>
        </p:nvSpPr>
        <p:spPr/>
        <p:txBody>
          <a:bodyPr/>
          <a:lstStyle>
            <a:lvl1pPr>
              <a:defRPr/>
            </a:lvl1pPr>
          </a:lstStyle>
          <a:p>
            <a:pPr>
              <a:defRPr/>
            </a:pPr>
            <a:fld id="{AA46A243-E9A7-4E18-923A-6E75EBE7E3C6}" type="datetimeFigureOut">
              <a:rPr lang="en-GB"/>
              <a:pPr>
                <a:defRPr/>
              </a:pPr>
              <a:t>14/07/2021</a:t>
            </a:fld>
            <a:endParaRPr lang="en-GB"/>
          </a:p>
        </p:txBody>
      </p:sp>
      <p:sp>
        <p:nvSpPr>
          <p:cNvPr id="4" name="Footer Placeholder 4">
            <a:extLst>
              <a:ext uri="{FF2B5EF4-FFF2-40B4-BE49-F238E27FC236}">
                <a16:creationId xmlns="" xmlns:a16="http://schemas.microsoft.com/office/drawing/2014/main" id="{5D49CF4E-4B1E-46BB-B12D-4FE12433D0F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 xmlns:a16="http://schemas.microsoft.com/office/drawing/2014/main" id="{FB70374F-9137-4573-92DE-C594B34DD313}"/>
              </a:ext>
            </a:extLst>
          </p:cNvPr>
          <p:cNvSpPr>
            <a:spLocks noGrp="1"/>
          </p:cNvSpPr>
          <p:nvPr>
            <p:ph type="sldNum" sz="quarter" idx="12"/>
          </p:nvPr>
        </p:nvSpPr>
        <p:spPr/>
        <p:txBody>
          <a:bodyPr/>
          <a:lstStyle>
            <a:lvl1pPr>
              <a:defRPr/>
            </a:lvl1pPr>
          </a:lstStyle>
          <a:p>
            <a:fld id="{3A34D26C-E9F7-44BD-9A1E-4A83515658F3}" type="slidenum">
              <a:rPr lang="en-GB" altLang="en-US"/>
              <a:pPr/>
              <a:t>‹#›</a:t>
            </a:fld>
            <a:endParaRPr lang="en-GB" altLang="en-US"/>
          </a:p>
        </p:txBody>
      </p:sp>
    </p:spTree>
    <p:extLst>
      <p:ext uri="{BB962C8B-B14F-4D97-AF65-F5344CB8AC3E}">
        <p14:creationId xmlns:p14="http://schemas.microsoft.com/office/powerpoint/2010/main" val="4254286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09551FB9-3EE3-44DC-B8BC-688E7D802FEA}"/>
              </a:ext>
            </a:extLst>
          </p:cNvPr>
          <p:cNvSpPr>
            <a:spLocks noGrp="1"/>
          </p:cNvSpPr>
          <p:nvPr>
            <p:ph type="dt" sz="half" idx="10"/>
          </p:nvPr>
        </p:nvSpPr>
        <p:spPr/>
        <p:txBody>
          <a:bodyPr/>
          <a:lstStyle>
            <a:lvl1pPr>
              <a:defRPr/>
            </a:lvl1pPr>
          </a:lstStyle>
          <a:p>
            <a:pPr>
              <a:defRPr/>
            </a:pPr>
            <a:fld id="{580E46FC-AA94-4A0C-92BE-2DA179794CAD}" type="datetimeFigureOut">
              <a:rPr lang="en-GB"/>
              <a:pPr>
                <a:defRPr/>
              </a:pPr>
              <a:t>14/07/2021</a:t>
            </a:fld>
            <a:endParaRPr lang="en-GB"/>
          </a:p>
        </p:txBody>
      </p:sp>
      <p:sp>
        <p:nvSpPr>
          <p:cNvPr id="3" name="Footer Placeholder 4">
            <a:extLst>
              <a:ext uri="{FF2B5EF4-FFF2-40B4-BE49-F238E27FC236}">
                <a16:creationId xmlns="" xmlns:a16="http://schemas.microsoft.com/office/drawing/2014/main" id="{1F1248C3-A658-4CB8-AF48-56B087D561C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 xmlns:a16="http://schemas.microsoft.com/office/drawing/2014/main" id="{DA8D6D4F-7893-4579-BBB5-93C9F577329B}"/>
              </a:ext>
            </a:extLst>
          </p:cNvPr>
          <p:cNvSpPr>
            <a:spLocks noGrp="1"/>
          </p:cNvSpPr>
          <p:nvPr>
            <p:ph type="sldNum" sz="quarter" idx="12"/>
          </p:nvPr>
        </p:nvSpPr>
        <p:spPr/>
        <p:txBody>
          <a:bodyPr/>
          <a:lstStyle>
            <a:lvl1pPr>
              <a:defRPr/>
            </a:lvl1pPr>
          </a:lstStyle>
          <a:p>
            <a:fld id="{2B7E399A-0B5C-4F7C-8DF6-B240F9F1E999}" type="slidenum">
              <a:rPr lang="en-GB" altLang="en-US"/>
              <a:pPr/>
              <a:t>‹#›</a:t>
            </a:fld>
            <a:endParaRPr lang="en-GB" altLang="en-US"/>
          </a:p>
        </p:txBody>
      </p:sp>
    </p:spTree>
    <p:extLst>
      <p:ext uri="{BB962C8B-B14F-4D97-AF65-F5344CB8AC3E}">
        <p14:creationId xmlns:p14="http://schemas.microsoft.com/office/powerpoint/2010/main" val="238740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BCE8B288-3526-41F8-9CE6-C6B2443A1F13}"/>
              </a:ext>
            </a:extLst>
          </p:cNvPr>
          <p:cNvSpPr>
            <a:spLocks noGrp="1"/>
          </p:cNvSpPr>
          <p:nvPr>
            <p:ph type="dt" sz="half" idx="10"/>
          </p:nvPr>
        </p:nvSpPr>
        <p:spPr/>
        <p:txBody>
          <a:bodyPr/>
          <a:lstStyle>
            <a:lvl1pPr>
              <a:defRPr/>
            </a:lvl1pPr>
          </a:lstStyle>
          <a:p>
            <a:pPr>
              <a:defRPr/>
            </a:pPr>
            <a:fld id="{CF6818BD-B3C4-4FFE-8DFE-4A9B91F50ECC}" type="datetimeFigureOut">
              <a:rPr lang="en-GB"/>
              <a:pPr>
                <a:defRPr/>
              </a:pPr>
              <a:t>14/07/2021</a:t>
            </a:fld>
            <a:endParaRPr lang="en-GB"/>
          </a:p>
        </p:txBody>
      </p:sp>
      <p:sp>
        <p:nvSpPr>
          <p:cNvPr id="6" name="Footer Placeholder 4">
            <a:extLst>
              <a:ext uri="{FF2B5EF4-FFF2-40B4-BE49-F238E27FC236}">
                <a16:creationId xmlns="" xmlns:a16="http://schemas.microsoft.com/office/drawing/2014/main" id="{77FB1F5E-1DCB-4161-8919-5171908C75A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3816A7EE-C35D-4F9A-A19D-7DB7347ABBAE}"/>
              </a:ext>
            </a:extLst>
          </p:cNvPr>
          <p:cNvSpPr>
            <a:spLocks noGrp="1"/>
          </p:cNvSpPr>
          <p:nvPr>
            <p:ph type="sldNum" sz="quarter" idx="12"/>
          </p:nvPr>
        </p:nvSpPr>
        <p:spPr/>
        <p:txBody>
          <a:bodyPr/>
          <a:lstStyle>
            <a:lvl1pPr>
              <a:defRPr/>
            </a:lvl1pPr>
          </a:lstStyle>
          <a:p>
            <a:fld id="{DC3B0BDF-AAE0-4F55-9B43-C832BCDCEFAD}" type="slidenum">
              <a:rPr lang="en-GB" altLang="en-US"/>
              <a:pPr/>
              <a:t>‹#›</a:t>
            </a:fld>
            <a:endParaRPr lang="en-GB" altLang="en-US"/>
          </a:p>
        </p:txBody>
      </p:sp>
    </p:spTree>
    <p:extLst>
      <p:ext uri="{BB962C8B-B14F-4D97-AF65-F5344CB8AC3E}">
        <p14:creationId xmlns:p14="http://schemas.microsoft.com/office/powerpoint/2010/main" val="182855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07483340-4A96-46C9-B3DF-87B7901E6C3A}"/>
              </a:ext>
            </a:extLst>
          </p:cNvPr>
          <p:cNvSpPr>
            <a:spLocks noGrp="1"/>
          </p:cNvSpPr>
          <p:nvPr>
            <p:ph type="dt" sz="half" idx="10"/>
          </p:nvPr>
        </p:nvSpPr>
        <p:spPr/>
        <p:txBody>
          <a:bodyPr/>
          <a:lstStyle>
            <a:lvl1pPr>
              <a:defRPr/>
            </a:lvl1pPr>
          </a:lstStyle>
          <a:p>
            <a:pPr>
              <a:defRPr/>
            </a:pPr>
            <a:fld id="{22C7B64F-D856-437B-892F-D9B55B0E558A}" type="datetimeFigureOut">
              <a:rPr lang="en-GB"/>
              <a:pPr>
                <a:defRPr/>
              </a:pPr>
              <a:t>14/07/2021</a:t>
            </a:fld>
            <a:endParaRPr lang="en-GB"/>
          </a:p>
        </p:txBody>
      </p:sp>
      <p:sp>
        <p:nvSpPr>
          <p:cNvPr id="6" name="Footer Placeholder 4">
            <a:extLst>
              <a:ext uri="{FF2B5EF4-FFF2-40B4-BE49-F238E27FC236}">
                <a16:creationId xmlns="" xmlns:a16="http://schemas.microsoft.com/office/drawing/2014/main" id="{04916916-F3F4-48A1-9606-BDF8CC58F18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6E2C7B21-C8B3-4B07-83A2-6DA7C5B3AD25}"/>
              </a:ext>
            </a:extLst>
          </p:cNvPr>
          <p:cNvSpPr>
            <a:spLocks noGrp="1"/>
          </p:cNvSpPr>
          <p:nvPr>
            <p:ph type="sldNum" sz="quarter" idx="12"/>
          </p:nvPr>
        </p:nvSpPr>
        <p:spPr/>
        <p:txBody>
          <a:bodyPr/>
          <a:lstStyle>
            <a:lvl1pPr>
              <a:defRPr/>
            </a:lvl1pPr>
          </a:lstStyle>
          <a:p>
            <a:fld id="{00A442D1-9E9F-4064-BC7C-DC7FC35DB7D4}" type="slidenum">
              <a:rPr lang="en-GB" altLang="en-US"/>
              <a:pPr/>
              <a:t>‹#›</a:t>
            </a:fld>
            <a:endParaRPr lang="en-GB" altLang="en-US"/>
          </a:p>
        </p:txBody>
      </p:sp>
    </p:spTree>
    <p:extLst>
      <p:ext uri="{BB962C8B-B14F-4D97-AF65-F5344CB8AC3E}">
        <p14:creationId xmlns:p14="http://schemas.microsoft.com/office/powerpoint/2010/main" val="334637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98DAF53B-3727-40A4-B8FD-34FA88CDD6B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 xmlns:a16="http://schemas.microsoft.com/office/drawing/2014/main" id="{9DAA9E14-29AC-49F1-8A20-A891469990C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 xmlns:a16="http://schemas.microsoft.com/office/drawing/2014/main" id="{78749A3C-467E-401B-83DF-DC1EAB40796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312EF0C-8A78-4465-9571-86F3557F81E3}" type="datetimeFigureOut">
              <a:rPr lang="en-GB"/>
              <a:pPr>
                <a:defRPr/>
              </a:pPr>
              <a:t>14/07/2021</a:t>
            </a:fld>
            <a:endParaRPr lang="en-GB"/>
          </a:p>
        </p:txBody>
      </p:sp>
      <p:sp>
        <p:nvSpPr>
          <p:cNvPr id="5" name="Footer Placeholder 4">
            <a:extLst>
              <a:ext uri="{FF2B5EF4-FFF2-40B4-BE49-F238E27FC236}">
                <a16:creationId xmlns="" xmlns:a16="http://schemas.microsoft.com/office/drawing/2014/main" id="{C3D20F2F-25DD-4F75-8C06-A078E3703BC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 xmlns:a16="http://schemas.microsoft.com/office/drawing/2014/main" id="{BD2A33DD-6CC5-40BA-923A-428442AA08F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6DFD3D4-602A-4699-8587-CAC77CECC61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hyperlink" Target="mailto:bewell.mcr@nhs.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 xmlns:a16="http://schemas.microsoft.com/office/drawing/2014/main" id="{3FCBB9CA-1917-42FB-BB2C-0B2A7A8108D4}"/>
              </a:ext>
            </a:extLst>
          </p:cNvPr>
          <p:cNvSpPr>
            <a:spLocks noGrp="1"/>
          </p:cNvSpPr>
          <p:nvPr>
            <p:ph type="ctrTitle"/>
          </p:nvPr>
        </p:nvSpPr>
        <p:spPr/>
        <p:txBody>
          <a:bodyPr/>
          <a:lstStyle/>
          <a:p>
            <a:r>
              <a:rPr lang="en-GB" altLang="en-US" b="1" dirty="0">
                <a:latin typeface="Arial" panose="020B0604020202020204" pitchFamily="34" charset="0"/>
                <a:cs typeface="Arial" panose="020B0604020202020204" pitchFamily="34" charset="0"/>
              </a:rPr>
              <a:t>Be </a:t>
            </a:r>
            <a:r>
              <a:rPr lang="en-GB" altLang="en-US" b="1" dirty="0" smtClean="0">
                <a:latin typeface="Arial" panose="020B0604020202020204" pitchFamily="34" charset="0"/>
                <a:cs typeface="Arial" panose="020B0604020202020204" pitchFamily="34" charset="0"/>
              </a:rPr>
              <a:t>Well - Social Prescribing Manchester</a:t>
            </a:r>
            <a:endParaRPr lang="en-GB" altLang="en-US"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02424BCE-A1CF-44D6-8BFA-51B81FDF82E9}"/>
              </a:ext>
            </a:extLst>
          </p:cNvPr>
          <p:cNvSpPr>
            <a:spLocks noGrp="1"/>
          </p:cNvSpPr>
          <p:nvPr>
            <p:ph type="subTitle" idx="1"/>
          </p:nvPr>
        </p:nvSpPr>
        <p:spPr/>
        <p:txBody>
          <a:bodyPr rtlCol="0">
            <a:normAutofit/>
          </a:bodyPr>
          <a:lstStyle/>
          <a:p>
            <a:pPr fontAlgn="auto">
              <a:spcAft>
                <a:spcPts val="0"/>
              </a:spcAft>
              <a:defRPr/>
            </a:pPr>
            <a:r>
              <a:rPr lang="en-GB" dirty="0" smtClean="0">
                <a:latin typeface="Arial" pitchFamily="34" charset="0"/>
                <a:cs typeface="Arial" pitchFamily="34" charset="0"/>
              </a:rPr>
              <a:t>July 21</a:t>
            </a:r>
            <a:endParaRPr lang="en-GB" dirty="0">
              <a:latin typeface="Arial" pitchFamily="34" charset="0"/>
              <a:cs typeface="Arial" pitchFamily="34" charset="0"/>
            </a:endParaRPr>
          </a:p>
        </p:txBody>
      </p:sp>
      <p:pic>
        <p:nvPicPr>
          <p:cNvPr id="2052" name="Picture 3" descr="biglifegroupgrafitilogo_RGB.jpg">
            <a:extLst>
              <a:ext uri="{FF2B5EF4-FFF2-40B4-BE49-F238E27FC236}">
                <a16:creationId xmlns="" xmlns:a16="http://schemas.microsoft.com/office/drawing/2014/main" id="{CF336F9C-2295-401B-8B61-FFE50687D4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115888"/>
            <a:ext cx="19812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3" descr="biglifegroupgrafitilogo_RGB.jpg">
            <a:extLst>
              <a:ext uri="{FF2B5EF4-FFF2-40B4-BE49-F238E27FC236}">
                <a16:creationId xmlns="" xmlns:a16="http://schemas.microsoft.com/office/drawing/2014/main" id="{12872158-86B7-4E73-A602-4BB9D71330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661025"/>
            <a:ext cx="1103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 xmlns:a16="http://schemas.microsoft.com/office/drawing/2014/main" id="{F5363D39-2919-4CEA-81AF-5D0025ABF878}"/>
              </a:ext>
            </a:extLst>
          </p:cNvPr>
          <p:cNvPicPr/>
          <p:nvPr/>
        </p:nvPicPr>
        <p:blipFill>
          <a:blip r:embed="rId4">
            <a:extLst>
              <a:ext uri="{28A0092B-C50C-407E-A947-70E740481C1C}">
                <a14:useLocalDpi xmlns:a14="http://schemas.microsoft.com/office/drawing/2010/main" val="0"/>
              </a:ext>
            </a:extLst>
          </a:blip>
          <a:stretch>
            <a:fillRect/>
          </a:stretch>
        </p:blipFill>
        <p:spPr>
          <a:xfrm>
            <a:off x="1763688" y="116632"/>
            <a:ext cx="5400600" cy="6912768"/>
          </a:xfrm>
          <a:prstGeom prst="rect">
            <a:avLst/>
          </a:prstGeom>
        </p:spPr>
      </p:pic>
    </p:spTree>
    <p:extLst>
      <p:ext uri="{BB962C8B-B14F-4D97-AF65-F5344CB8AC3E}">
        <p14:creationId xmlns:p14="http://schemas.microsoft.com/office/powerpoint/2010/main" val="23278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 xmlns:a16="http://schemas.microsoft.com/office/drawing/2014/main" id="{83FADD47-3991-4DA3-A26A-04EEB44B1977}"/>
              </a:ext>
            </a:extLst>
          </p:cNvPr>
          <p:cNvSpPr>
            <a:spLocks noGrp="1"/>
          </p:cNvSpPr>
          <p:nvPr>
            <p:ph type="title"/>
          </p:nvPr>
        </p:nvSpPr>
        <p:spPr/>
        <p:txBody>
          <a:bodyPr/>
          <a:lstStyle/>
          <a:p>
            <a:pPr algn="l"/>
            <a:r>
              <a:rPr lang="en-GB" altLang="en-US" dirty="0">
                <a:latin typeface="Arial" panose="020B0604020202020204" pitchFamily="34" charset="0"/>
                <a:cs typeface="Arial" panose="020B0604020202020204" pitchFamily="34" charset="0"/>
              </a:rPr>
              <a:t>Caseload and sessions</a:t>
            </a:r>
          </a:p>
        </p:txBody>
      </p:sp>
      <p:pic>
        <p:nvPicPr>
          <p:cNvPr id="3076" name="Picture 3" descr="biglifegroupgrafitilogo_RGB.jpg">
            <a:extLst>
              <a:ext uri="{FF2B5EF4-FFF2-40B4-BE49-F238E27FC236}">
                <a16:creationId xmlns="" xmlns:a16="http://schemas.microsoft.com/office/drawing/2014/main" id="{12872158-86B7-4E73-A602-4BB9D71330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661025"/>
            <a:ext cx="1103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 xmlns:a16="http://schemas.microsoft.com/office/drawing/2014/main" id="{0F61DCFE-EC97-4F67-BC32-C09001A89CCC}"/>
              </a:ext>
            </a:extLst>
          </p:cNvPr>
          <p:cNvPicPr/>
          <p:nvPr/>
        </p:nvPicPr>
        <p:blipFill>
          <a:blip r:embed="rId4">
            <a:extLst>
              <a:ext uri="{28A0092B-C50C-407E-A947-70E740481C1C}">
                <a14:useLocalDpi xmlns:a14="http://schemas.microsoft.com/office/drawing/2010/main" val="0"/>
              </a:ext>
            </a:extLst>
          </a:blip>
          <a:stretch>
            <a:fillRect/>
          </a:stretch>
        </p:blipFill>
        <p:spPr>
          <a:xfrm>
            <a:off x="755576" y="1196752"/>
            <a:ext cx="7129537" cy="4608512"/>
          </a:xfrm>
          <a:prstGeom prst="rect">
            <a:avLst/>
          </a:prstGeom>
        </p:spPr>
      </p:pic>
    </p:spTree>
    <p:extLst>
      <p:ext uri="{BB962C8B-B14F-4D97-AF65-F5344CB8AC3E}">
        <p14:creationId xmlns:p14="http://schemas.microsoft.com/office/powerpoint/2010/main" val="370842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D7F57B8-601C-4708-B3BF-BA5866BBEB5D}"/>
              </a:ext>
            </a:extLst>
          </p:cNvPr>
          <p:cNvPicPr/>
          <p:nvPr/>
        </p:nvPicPr>
        <p:blipFill>
          <a:blip r:embed="rId2">
            <a:extLst>
              <a:ext uri="{28A0092B-C50C-407E-A947-70E740481C1C}">
                <a14:useLocalDpi xmlns:a14="http://schemas.microsoft.com/office/drawing/2010/main" val="0"/>
              </a:ext>
            </a:extLst>
          </a:blip>
          <a:stretch>
            <a:fillRect/>
          </a:stretch>
        </p:blipFill>
        <p:spPr>
          <a:xfrm>
            <a:off x="683568" y="548680"/>
            <a:ext cx="7632848" cy="5616624"/>
          </a:xfrm>
          <a:prstGeom prst="rect">
            <a:avLst/>
          </a:prstGeom>
        </p:spPr>
      </p:pic>
    </p:spTree>
    <p:extLst>
      <p:ext uri="{BB962C8B-B14F-4D97-AF65-F5344CB8AC3E}">
        <p14:creationId xmlns:p14="http://schemas.microsoft.com/office/powerpoint/2010/main" val="28211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 xmlns:a16="http://schemas.microsoft.com/office/drawing/2014/main" id="{83FADD47-3991-4DA3-A26A-04EEB44B1977}"/>
              </a:ext>
            </a:extLst>
          </p:cNvPr>
          <p:cNvSpPr>
            <a:spLocks noGrp="1"/>
          </p:cNvSpPr>
          <p:nvPr>
            <p:ph type="title"/>
          </p:nvPr>
        </p:nvSpPr>
        <p:spPr/>
        <p:txBody>
          <a:bodyPr/>
          <a:lstStyle/>
          <a:p>
            <a:pPr algn="l"/>
            <a:r>
              <a:rPr lang="en-GB" altLang="en-US" dirty="0" err="1">
                <a:latin typeface="Arial" panose="020B0604020202020204" pitchFamily="34" charset="0"/>
                <a:cs typeface="Arial" panose="020B0604020202020204" pitchFamily="34" charset="0"/>
              </a:rPr>
              <a:t>sWEMWBS</a:t>
            </a:r>
            <a:endParaRPr lang="en-GB" altLang="en-US" dirty="0">
              <a:latin typeface="Arial" panose="020B0604020202020204" pitchFamily="34" charset="0"/>
              <a:cs typeface="Arial" panose="020B0604020202020204" pitchFamily="34" charset="0"/>
            </a:endParaRPr>
          </a:p>
        </p:txBody>
      </p:sp>
      <p:pic>
        <p:nvPicPr>
          <p:cNvPr id="3076" name="Picture 3" descr="biglifegroupgrafitilogo_RGB.jpg">
            <a:extLst>
              <a:ext uri="{FF2B5EF4-FFF2-40B4-BE49-F238E27FC236}">
                <a16:creationId xmlns="" xmlns:a16="http://schemas.microsoft.com/office/drawing/2014/main" id="{12872158-86B7-4E73-A602-4BB9D71330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661025"/>
            <a:ext cx="1103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a:extLst>
              <a:ext uri="{FF2B5EF4-FFF2-40B4-BE49-F238E27FC236}">
                <a16:creationId xmlns="" xmlns:a16="http://schemas.microsoft.com/office/drawing/2014/main" id="{617DCD38-5FD1-4248-A471-DCE833CB4D1C}"/>
              </a:ext>
            </a:extLst>
          </p:cNvPr>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1619672" y="1772816"/>
            <a:ext cx="5832648" cy="4032448"/>
          </a:xfrm>
          <a:prstGeom prst="rect">
            <a:avLst/>
          </a:prstGeom>
        </p:spPr>
      </p:pic>
    </p:spTree>
    <p:extLst>
      <p:ext uri="{BB962C8B-B14F-4D97-AF65-F5344CB8AC3E}">
        <p14:creationId xmlns:p14="http://schemas.microsoft.com/office/powerpoint/2010/main" val="3123820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E29D618-D87A-4C17-B728-DBB0DA9C1FF1}"/>
              </a:ext>
            </a:extLst>
          </p:cNvPr>
          <p:cNvPicPr/>
          <p:nvPr/>
        </p:nvPicPr>
        <p:blipFill>
          <a:blip r:embed="rId2">
            <a:extLst>
              <a:ext uri="{28A0092B-C50C-407E-A947-70E740481C1C}">
                <a14:useLocalDpi xmlns:a14="http://schemas.microsoft.com/office/drawing/2010/main" val="0"/>
              </a:ext>
            </a:extLst>
          </a:blip>
          <a:stretch>
            <a:fillRect/>
          </a:stretch>
        </p:blipFill>
        <p:spPr>
          <a:xfrm>
            <a:off x="1259632" y="620688"/>
            <a:ext cx="6840760" cy="5112568"/>
          </a:xfrm>
          <a:prstGeom prst="rect">
            <a:avLst/>
          </a:prstGeom>
        </p:spPr>
      </p:pic>
    </p:spTree>
    <p:extLst>
      <p:ext uri="{BB962C8B-B14F-4D97-AF65-F5344CB8AC3E}">
        <p14:creationId xmlns:p14="http://schemas.microsoft.com/office/powerpoint/2010/main" val="34800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7C5539B-4845-4F1D-AC19-7D06165AE758}"/>
              </a:ext>
            </a:extLst>
          </p:cNvPr>
          <p:cNvPicPr>
            <a:picLocks noChangeAspect="1"/>
          </p:cNvPicPr>
          <p:nvPr/>
        </p:nvPicPr>
        <p:blipFill>
          <a:blip r:embed="rId2"/>
          <a:stretch>
            <a:fillRect/>
          </a:stretch>
        </p:blipFill>
        <p:spPr>
          <a:xfrm>
            <a:off x="755576" y="980728"/>
            <a:ext cx="7639469" cy="5112568"/>
          </a:xfrm>
          <a:prstGeom prst="rect">
            <a:avLst/>
          </a:prstGeom>
        </p:spPr>
      </p:pic>
    </p:spTree>
    <p:extLst>
      <p:ext uri="{BB962C8B-B14F-4D97-AF65-F5344CB8AC3E}">
        <p14:creationId xmlns:p14="http://schemas.microsoft.com/office/powerpoint/2010/main" val="278803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08FAFCD-467A-42CB-A646-3F5C10BABEC3}"/>
              </a:ext>
            </a:extLst>
          </p:cNvPr>
          <p:cNvPicPr/>
          <p:nvPr/>
        </p:nvPicPr>
        <p:blipFill>
          <a:blip r:embed="rId2"/>
          <a:stretch>
            <a:fillRect/>
          </a:stretch>
        </p:blipFill>
        <p:spPr>
          <a:xfrm>
            <a:off x="827584" y="980728"/>
            <a:ext cx="7416824" cy="4892290"/>
          </a:xfrm>
          <a:prstGeom prst="rect">
            <a:avLst/>
          </a:prstGeom>
        </p:spPr>
      </p:pic>
    </p:spTree>
    <p:extLst>
      <p:ext uri="{BB962C8B-B14F-4D97-AF65-F5344CB8AC3E}">
        <p14:creationId xmlns:p14="http://schemas.microsoft.com/office/powerpoint/2010/main" val="173959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 xmlns:a16="http://schemas.microsoft.com/office/drawing/2014/main" id="{83FADD47-3991-4DA3-A26A-04EEB44B1977}"/>
              </a:ext>
            </a:extLst>
          </p:cNvPr>
          <p:cNvSpPr>
            <a:spLocks noGrp="1"/>
          </p:cNvSpPr>
          <p:nvPr>
            <p:ph type="title"/>
          </p:nvPr>
        </p:nvSpPr>
        <p:spPr/>
        <p:txBody>
          <a:bodyPr/>
          <a:lstStyle/>
          <a:p>
            <a:pPr algn="l"/>
            <a:r>
              <a:rPr lang="en-GB" altLang="en-US" dirty="0">
                <a:latin typeface="Arial" panose="020B0604020202020204" pitchFamily="34" charset="0"/>
                <a:cs typeface="Arial" panose="020B0604020202020204" pitchFamily="34" charset="0"/>
              </a:rPr>
              <a:t>Social Determinants</a:t>
            </a:r>
          </a:p>
        </p:txBody>
      </p:sp>
      <p:pic>
        <p:nvPicPr>
          <p:cNvPr id="3076" name="Picture 3" descr="biglifegroupgrafitilogo_RGB.jpg">
            <a:extLst>
              <a:ext uri="{FF2B5EF4-FFF2-40B4-BE49-F238E27FC236}">
                <a16:creationId xmlns="" xmlns:a16="http://schemas.microsoft.com/office/drawing/2014/main" id="{12872158-86B7-4E73-A602-4BB9D71330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338138"/>
            <a:ext cx="1103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a:extLst>
              <a:ext uri="{FF2B5EF4-FFF2-40B4-BE49-F238E27FC236}">
                <a16:creationId xmlns="" xmlns:a16="http://schemas.microsoft.com/office/drawing/2014/main" id="{26190AAB-9828-4856-8484-5EEDC9201A2D}"/>
              </a:ext>
            </a:extLst>
          </p:cNvPr>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457200" y="1243207"/>
            <a:ext cx="4690864" cy="3193905"/>
          </a:xfrm>
          <a:prstGeom prst="rect">
            <a:avLst/>
          </a:prstGeom>
        </p:spPr>
      </p:pic>
      <p:pic>
        <p:nvPicPr>
          <p:cNvPr id="6" name="Picture 5">
            <a:extLst>
              <a:ext uri="{FF2B5EF4-FFF2-40B4-BE49-F238E27FC236}">
                <a16:creationId xmlns="" xmlns:a16="http://schemas.microsoft.com/office/drawing/2014/main" id="{D879E706-D7C2-4E01-B4EC-65A756E10595}"/>
              </a:ext>
            </a:extLst>
          </p:cNvPr>
          <p:cNvPicPr/>
          <p:nvPr/>
        </p:nvPicPr>
        <p:blipFill>
          <a:blip r:embed="rId5">
            <a:extLst>
              <a:ext uri="{28A0092B-C50C-407E-A947-70E740481C1C}">
                <a14:useLocalDpi xmlns:a14="http://schemas.microsoft.com/office/drawing/2010/main" val="0"/>
              </a:ext>
            </a:extLst>
          </a:blip>
          <a:stretch>
            <a:fillRect/>
          </a:stretch>
        </p:blipFill>
        <p:spPr>
          <a:xfrm>
            <a:off x="5122157" y="2840159"/>
            <a:ext cx="3952482" cy="3791181"/>
          </a:xfrm>
          <a:prstGeom prst="rect">
            <a:avLst/>
          </a:prstGeom>
        </p:spPr>
      </p:pic>
    </p:spTree>
    <p:extLst>
      <p:ext uri="{BB962C8B-B14F-4D97-AF65-F5344CB8AC3E}">
        <p14:creationId xmlns:p14="http://schemas.microsoft.com/office/powerpoint/2010/main" val="323073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 xmlns:a16="http://schemas.microsoft.com/office/drawing/2014/main" id="{83FADD47-3991-4DA3-A26A-04EEB44B1977}"/>
              </a:ext>
            </a:extLst>
          </p:cNvPr>
          <p:cNvSpPr>
            <a:spLocks noGrp="1"/>
          </p:cNvSpPr>
          <p:nvPr>
            <p:ph type="title"/>
          </p:nvPr>
        </p:nvSpPr>
        <p:spPr/>
        <p:txBody>
          <a:bodyPr/>
          <a:lstStyle/>
          <a:p>
            <a:pPr algn="l"/>
            <a:r>
              <a:rPr lang="en-GB" altLang="en-US" dirty="0">
                <a:latin typeface="Arial" panose="020B0604020202020204" pitchFamily="34" charset="0"/>
                <a:cs typeface="Arial" panose="020B0604020202020204" pitchFamily="34" charset="0"/>
              </a:rPr>
              <a:t>Goals</a:t>
            </a:r>
          </a:p>
        </p:txBody>
      </p:sp>
      <p:pic>
        <p:nvPicPr>
          <p:cNvPr id="3076" name="Picture 3" descr="biglifegroupgrafitilogo_RGB.jpg">
            <a:extLst>
              <a:ext uri="{FF2B5EF4-FFF2-40B4-BE49-F238E27FC236}">
                <a16:creationId xmlns="" xmlns:a16="http://schemas.microsoft.com/office/drawing/2014/main" id="{12872158-86B7-4E73-A602-4BB9D71330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661025"/>
            <a:ext cx="1103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a:extLst>
              <a:ext uri="{FF2B5EF4-FFF2-40B4-BE49-F238E27FC236}">
                <a16:creationId xmlns="" xmlns:a16="http://schemas.microsoft.com/office/drawing/2014/main" id="{653D9E37-CE04-448B-AF3E-63FE58733EE5}"/>
              </a:ext>
            </a:extLst>
          </p:cNvPr>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1619672" y="1628800"/>
            <a:ext cx="5904656" cy="4032225"/>
          </a:xfrm>
          <a:prstGeom prst="rect">
            <a:avLst/>
          </a:prstGeom>
        </p:spPr>
      </p:pic>
    </p:spTree>
    <p:extLst>
      <p:ext uri="{BB962C8B-B14F-4D97-AF65-F5344CB8AC3E}">
        <p14:creationId xmlns:p14="http://schemas.microsoft.com/office/powerpoint/2010/main" val="1913195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 xmlns:a16="http://schemas.microsoft.com/office/drawing/2014/main" id="{83FADD47-3991-4DA3-A26A-04EEB44B1977}"/>
              </a:ext>
            </a:extLst>
          </p:cNvPr>
          <p:cNvSpPr>
            <a:spLocks noGrp="1"/>
          </p:cNvSpPr>
          <p:nvPr>
            <p:ph type="title"/>
          </p:nvPr>
        </p:nvSpPr>
        <p:spPr/>
        <p:txBody>
          <a:bodyPr/>
          <a:lstStyle/>
          <a:p>
            <a:pPr algn="l"/>
            <a:r>
              <a:rPr lang="en-GB" altLang="en-US" dirty="0">
                <a:latin typeface="Arial" panose="020B0604020202020204" pitchFamily="34" charset="0"/>
                <a:cs typeface="Arial" panose="020B0604020202020204" pitchFamily="34" charset="0"/>
              </a:rPr>
              <a:t>Connectivity out</a:t>
            </a:r>
          </a:p>
        </p:txBody>
      </p:sp>
      <p:pic>
        <p:nvPicPr>
          <p:cNvPr id="3076" name="Picture 3" descr="biglifegroupgrafitilogo_RGB.jpg">
            <a:extLst>
              <a:ext uri="{FF2B5EF4-FFF2-40B4-BE49-F238E27FC236}">
                <a16:creationId xmlns="" xmlns:a16="http://schemas.microsoft.com/office/drawing/2014/main" id="{12872158-86B7-4E73-A602-4BB9D71330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661025"/>
            <a:ext cx="1103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a:extLst>
              <a:ext uri="{FF2B5EF4-FFF2-40B4-BE49-F238E27FC236}">
                <a16:creationId xmlns="" xmlns:a16="http://schemas.microsoft.com/office/drawing/2014/main" id="{911D8E77-6C88-444F-B322-6E2272CEE49F}"/>
              </a:ext>
            </a:extLst>
          </p:cNvPr>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1252011" y="1556793"/>
            <a:ext cx="6056293" cy="4464496"/>
          </a:xfrm>
          <a:prstGeom prst="rect">
            <a:avLst/>
          </a:prstGeom>
        </p:spPr>
      </p:pic>
      <p:pic>
        <p:nvPicPr>
          <p:cNvPr id="6" name="Picture 5">
            <a:extLst>
              <a:ext uri="{FF2B5EF4-FFF2-40B4-BE49-F238E27FC236}">
                <a16:creationId xmlns="" xmlns:a16="http://schemas.microsoft.com/office/drawing/2014/main" id="{3D4E87A9-8E44-4642-A682-35C7F1287E1C}"/>
              </a:ext>
            </a:extLst>
          </p:cNvPr>
          <p:cNvPicPr/>
          <p:nvPr/>
        </p:nvPicPr>
        <p:blipFill>
          <a:blip r:embed="rId5">
            <a:extLst>
              <a:ext uri="{28A0092B-C50C-407E-A947-70E740481C1C}">
                <a14:useLocalDpi xmlns:a14="http://schemas.microsoft.com/office/drawing/2010/main" val="0"/>
              </a:ext>
            </a:extLst>
          </a:blip>
          <a:stretch>
            <a:fillRect/>
          </a:stretch>
        </p:blipFill>
        <p:spPr>
          <a:xfrm>
            <a:off x="1251681" y="1557954"/>
            <a:ext cx="6056293" cy="4463335"/>
          </a:xfrm>
          <a:prstGeom prst="rect">
            <a:avLst/>
          </a:prstGeom>
        </p:spPr>
      </p:pic>
    </p:spTree>
    <p:extLst>
      <p:ext uri="{BB962C8B-B14F-4D97-AF65-F5344CB8AC3E}">
        <p14:creationId xmlns:p14="http://schemas.microsoft.com/office/powerpoint/2010/main" val="234599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How the service is </a:t>
            </a:r>
            <a:r>
              <a:rPr lang="en-GB" dirty="0" smtClean="0">
                <a:latin typeface="Arial" panose="020B0604020202020204" pitchFamily="34" charset="0"/>
                <a:cs typeface="Arial" panose="020B0604020202020204" pitchFamily="34" charset="0"/>
              </a:rPr>
              <a:t>organised</a:t>
            </a:r>
            <a:br>
              <a:rPr lang="en-GB" dirty="0" smtClean="0">
                <a:latin typeface="Arial" panose="020B0604020202020204" pitchFamily="34" charset="0"/>
                <a:cs typeface="Arial" panose="020B0604020202020204" pitchFamily="34" charset="0"/>
              </a:rPr>
            </a:br>
            <a:endParaRPr lang="en-GB" dirty="0"/>
          </a:p>
        </p:txBody>
      </p:sp>
      <p:sp>
        <p:nvSpPr>
          <p:cNvPr id="3" name="Content Placeholder 2"/>
          <p:cNvSpPr>
            <a:spLocks noGrp="1"/>
          </p:cNvSpPr>
          <p:nvPr>
            <p:ph idx="1"/>
          </p:nvPr>
        </p:nvSpPr>
        <p:spPr>
          <a:xfrm>
            <a:off x="457200" y="1196752"/>
            <a:ext cx="8229600" cy="4525963"/>
          </a:xfrm>
        </p:spPr>
        <p:txBody>
          <a:bodyPr/>
          <a:lstStyle/>
          <a:p>
            <a:pPr marL="0" indent="0" algn="ctr">
              <a:buNone/>
            </a:pPr>
            <a:r>
              <a:rPr lang="en-GB" dirty="0" smtClean="0">
                <a:solidFill>
                  <a:schemeClr val="accent4"/>
                </a:solidFill>
                <a:latin typeface="Arial" panose="020B0604020202020204" pitchFamily="34" charset="0"/>
                <a:cs typeface="Arial" panose="020B0604020202020204" pitchFamily="34" charset="0"/>
                <a:hlinkClick r:id="rId2"/>
              </a:rPr>
              <a:t>bewell.mcr@nhs.net</a:t>
            </a:r>
            <a:r>
              <a:rPr lang="en-GB" dirty="0" smtClean="0">
                <a:solidFill>
                  <a:schemeClr val="accent4"/>
                </a:solidFill>
                <a:latin typeface="Arial" panose="020B0604020202020204" pitchFamily="34" charset="0"/>
                <a:cs typeface="Arial" panose="020B0604020202020204" pitchFamily="34" charset="0"/>
              </a:rPr>
              <a:t> – 0161 470 7120</a:t>
            </a:r>
          </a:p>
          <a:p>
            <a:pPr marL="0" indent="0" algn="ctr">
              <a:buNone/>
            </a:pPr>
            <a:endParaRPr lang="en-GB" dirty="0" smtClean="0"/>
          </a:p>
          <a:p>
            <a:r>
              <a:rPr lang="en-GB" dirty="0" smtClean="0"/>
              <a:t>Neighbourhood </a:t>
            </a:r>
            <a:r>
              <a:rPr lang="en-GB" dirty="0" smtClean="0"/>
              <a:t>Be Well </a:t>
            </a:r>
            <a:r>
              <a:rPr lang="en-GB" dirty="0" smtClean="0"/>
              <a:t>Teams</a:t>
            </a:r>
            <a:endParaRPr lang="en-GB" dirty="0" smtClean="0"/>
          </a:p>
          <a:p>
            <a:pPr marL="514350" indent="-514350">
              <a:buFont typeface="+mj-lt"/>
              <a:buAutoNum type="arabicPeriod"/>
            </a:pPr>
            <a:r>
              <a:rPr lang="en-GB" dirty="0" smtClean="0"/>
              <a:t>Coaches</a:t>
            </a:r>
          </a:p>
          <a:p>
            <a:pPr marL="514350" indent="-514350">
              <a:buFont typeface="+mj-lt"/>
              <a:buAutoNum type="arabicPeriod"/>
            </a:pPr>
            <a:r>
              <a:rPr lang="en-GB" dirty="0" smtClean="0"/>
              <a:t>Link Workers</a:t>
            </a:r>
          </a:p>
          <a:p>
            <a:pPr marL="514350" indent="-514350">
              <a:buFont typeface="+mj-lt"/>
              <a:buAutoNum type="arabicPeriod"/>
            </a:pPr>
            <a:r>
              <a:rPr lang="en-GB" dirty="0" smtClean="0"/>
              <a:t>Employment Coaches </a:t>
            </a:r>
          </a:p>
          <a:p>
            <a:pPr marL="514350" indent="-514350">
              <a:buFont typeface="+mj-lt"/>
              <a:buAutoNum type="arabicPeriod"/>
            </a:pPr>
            <a:r>
              <a:rPr lang="en-GB" dirty="0" smtClean="0"/>
              <a:t>In Work Coaches</a:t>
            </a:r>
          </a:p>
          <a:p>
            <a:pPr marL="514350" indent="-514350">
              <a:buFont typeface="+mj-lt"/>
              <a:buAutoNum type="arabicPeriod"/>
            </a:pPr>
            <a:r>
              <a:rPr lang="en-GB" dirty="0" smtClean="0"/>
              <a:t>Debt, benefits and housing speaclists</a:t>
            </a:r>
          </a:p>
          <a:p>
            <a:r>
              <a:rPr lang="en-GB" dirty="0" smtClean="0"/>
              <a:t>PCN Social Prescribing </a:t>
            </a:r>
            <a:r>
              <a:rPr lang="en-GB" dirty="0" smtClean="0"/>
              <a:t>Teams</a:t>
            </a:r>
          </a:p>
          <a:p>
            <a:pPr marL="0" indent="0">
              <a:buNone/>
            </a:pPr>
            <a:endParaRPr lang="en-GB" dirty="0" smtClean="0">
              <a:solidFill>
                <a:schemeClr val="accent4"/>
              </a:solidFill>
            </a:endParaRPr>
          </a:p>
          <a:p>
            <a:pPr marL="0" indent="0">
              <a:buNone/>
            </a:pPr>
            <a:endParaRPr lang="en-GB" dirty="0"/>
          </a:p>
        </p:txBody>
      </p:sp>
    </p:spTree>
    <p:extLst>
      <p:ext uri="{BB962C8B-B14F-4D97-AF65-F5344CB8AC3E}">
        <p14:creationId xmlns:p14="http://schemas.microsoft.com/office/powerpoint/2010/main" val="3646419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 xmlns:a16="http://schemas.microsoft.com/office/drawing/2014/main" id="{83FADD47-3991-4DA3-A26A-04EEB44B1977}"/>
              </a:ext>
            </a:extLst>
          </p:cNvPr>
          <p:cNvSpPr>
            <a:spLocks noGrp="1"/>
          </p:cNvSpPr>
          <p:nvPr>
            <p:ph type="title"/>
          </p:nvPr>
        </p:nvSpPr>
        <p:spPr/>
        <p:txBody>
          <a:bodyPr/>
          <a:lstStyle/>
          <a:p>
            <a:pPr algn="l"/>
            <a:r>
              <a:rPr lang="en-GB" altLang="en-US" dirty="0">
                <a:latin typeface="Arial" panose="020B0604020202020204" pitchFamily="34" charset="0"/>
                <a:cs typeface="Arial" panose="020B0604020202020204" pitchFamily="34" charset="0"/>
              </a:rPr>
              <a:t>Satisfaction</a:t>
            </a:r>
          </a:p>
        </p:txBody>
      </p:sp>
      <p:pic>
        <p:nvPicPr>
          <p:cNvPr id="3076" name="Picture 3" descr="biglifegroupgrafitilogo_RGB.jpg">
            <a:extLst>
              <a:ext uri="{FF2B5EF4-FFF2-40B4-BE49-F238E27FC236}">
                <a16:creationId xmlns="" xmlns:a16="http://schemas.microsoft.com/office/drawing/2014/main" id="{12872158-86B7-4E73-A602-4BB9D71330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661025"/>
            <a:ext cx="1103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a:extLst>
              <a:ext uri="{FF2B5EF4-FFF2-40B4-BE49-F238E27FC236}">
                <a16:creationId xmlns="" xmlns:a16="http://schemas.microsoft.com/office/drawing/2014/main" id="{760F3578-A456-4929-A9ED-BE5704BEA681}"/>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471612" y="1715294"/>
            <a:ext cx="6200775" cy="4295775"/>
          </a:xfrm>
          <a:prstGeom prst="rect">
            <a:avLst/>
          </a:prstGeom>
        </p:spPr>
      </p:pic>
      <p:pic>
        <p:nvPicPr>
          <p:cNvPr id="6" name="Picture 5">
            <a:extLst>
              <a:ext uri="{FF2B5EF4-FFF2-40B4-BE49-F238E27FC236}">
                <a16:creationId xmlns="" xmlns:a16="http://schemas.microsoft.com/office/drawing/2014/main" id="{071587B9-53F2-499E-9679-2EF6AD440980}"/>
              </a:ext>
            </a:extLst>
          </p:cNvPr>
          <p:cNvPicPr/>
          <p:nvPr/>
        </p:nvPicPr>
        <p:blipFill>
          <a:blip r:embed="rId4">
            <a:extLst>
              <a:ext uri="{28A0092B-C50C-407E-A947-70E740481C1C}">
                <a14:useLocalDpi xmlns:a14="http://schemas.microsoft.com/office/drawing/2010/main" val="0"/>
              </a:ext>
            </a:extLst>
          </a:blip>
          <a:stretch>
            <a:fillRect/>
          </a:stretch>
        </p:blipFill>
        <p:spPr>
          <a:xfrm>
            <a:off x="1464441" y="1707361"/>
            <a:ext cx="6200775" cy="4295775"/>
          </a:xfrm>
          <a:prstGeom prst="rect">
            <a:avLst/>
          </a:prstGeom>
        </p:spPr>
      </p:pic>
      <p:pic>
        <p:nvPicPr>
          <p:cNvPr id="7" name="Picture 6">
            <a:extLst>
              <a:ext uri="{FF2B5EF4-FFF2-40B4-BE49-F238E27FC236}">
                <a16:creationId xmlns="" xmlns:a16="http://schemas.microsoft.com/office/drawing/2014/main" id="{CF269FE5-7060-4D11-8F73-1797BA8EE83F}"/>
              </a:ext>
            </a:extLst>
          </p:cNvPr>
          <p:cNvPicPr/>
          <p:nvPr/>
        </p:nvPicPr>
        <p:blipFill>
          <a:blip r:embed="rId5">
            <a:extLst>
              <a:ext uri="{28A0092B-C50C-407E-A947-70E740481C1C}">
                <a14:useLocalDpi xmlns:a14="http://schemas.microsoft.com/office/drawing/2010/main" val="0"/>
              </a:ext>
            </a:extLst>
          </a:blip>
          <a:stretch>
            <a:fillRect/>
          </a:stretch>
        </p:blipFill>
        <p:spPr>
          <a:xfrm>
            <a:off x="1471612" y="1715294"/>
            <a:ext cx="6193604" cy="4287842"/>
          </a:xfrm>
          <a:prstGeom prst="rect">
            <a:avLst/>
          </a:prstGeom>
        </p:spPr>
      </p:pic>
    </p:spTree>
    <p:extLst>
      <p:ext uri="{BB962C8B-B14F-4D97-AF65-F5344CB8AC3E}">
        <p14:creationId xmlns:p14="http://schemas.microsoft.com/office/powerpoint/2010/main" val="372069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 xmlns:a16="http://schemas.microsoft.com/office/drawing/2014/main" id="{83FADD47-3991-4DA3-A26A-04EEB44B1977}"/>
              </a:ext>
            </a:extLst>
          </p:cNvPr>
          <p:cNvSpPr>
            <a:spLocks noGrp="1"/>
          </p:cNvSpPr>
          <p:nvPr>
            <p:ph type="title"/>
          </p:nvPr>
        </p:nvSpPr>
        <p:spPr/>
        <p:txBody>
          <a:bodyPr/>
          <a:lstStyle/>
          <a:p>
            <a:pPr algn="l"/>
            <a:r>
              <a:rPr lang="en-GB" altLang="en-US" dirty="0">
                <a:latin typeface="Arial" panose="020B0604020202020204" pitchFamily="34" charset="0"/>
                <a:cs typeface="Arial" panose="020B0604020202020204" pitchFamily="34" charset="0"/>
              </a:rPr>
              <a:t>Lots of partnership work….</a:t>
            </a:r>
          </a:p>
        </p:txBody>
      </p:sp>
      <p:sp>
        <p:nvSpPr>
          <p:cNvPr id="3075" name="Content Placeholder 2">
            <a:extLst>
              <a:ext uri="{FF2B5EF4-FFF2-40B4-BE49-F238E27FC236}">
                <a16:creationId xmlns="" xmlns:a16="http://schemas.microsoft.com/office/drawing/2014/main" id="{3AC0FF1A-812D-4378-9756-E63273F15607}"/>
              </a:ext>
            </a:extLst>
          </p:cNvPr>
          <p:cNvSpPr>
            <a:spLocks noGrp="1"/>
          </p:cNvSpPr>
          <p:nvPr>
            <p:ph idx="1"/>
          </p:nvPr>
        </p:nvSpPr>
        <p:spPr/>
        <p:txBody>
          <a:bodyPr/>
          <a:lstStyle/>
          <a:p>
            <a:r>
              <a:rPr lang="en-GB" sz="1800" b="1" i="0" u="none" strike="noStrike" baseline="0" dirty="0">
                <a:solidFill>
                  <a:srgbClr val="000000"/>
                </a:solidFill>
                <a:latin typeface="Arial" panose="020B0604020202020204" pitchFamily="34" charset="0"/>
              </a:rPr>
              <a:t>Be Well Partnership</a:t>
            </a:r>
          </a:p>
          <a:p>
            <a:pPr marR="0" algn="l" rtl="0"/>
            <a:endParaRPr lang="en-GB" sz="1800" b="0" i="0" u="none" strike="noStrike" baseline="0" dirty="0">
              <a:solidFill>
                <a:srgbClr val="000000"/>
              </a:solidFill>
              <a:latin typeface="Arial" panose="020B0604020202020204" pitchFamily="34" charset="0"/>
            </a:endParaRPr>
          </a:p>
          <a:p>
            <a:pPr marR="0" algn="ctr" rtl="0"/>
            <a:r>
              <a:rPr lang="en-GB" sz="1800" b="0" i="1" u="none" strike="noStrike" baseline="0" dirty="0">
                <a:solidFill>
                  <a:srgbClr val="000000"/>
                </a:solidFill>
                <a:latin typeface="Arial" panose="020B0604020202020204" pitchFamily="34" charset="0"/>
              </a:rPr>
              <a:t>“The story captured by the interviews is one of a successful partnership, built on shared values and appropriate leadership behaviours in everybody. The partnership has learnt together, supported delivery of an effective service, and responded to crisis rapidly”</a:t>
            </a:r>
          </a:p>
          <a:p>
            <a:pPr algn="ctr"/>
            <a:r>
              <a:rPr lang="en-GB" sz="1800" b="1" i="0" u="sng" strike="noStrike" baseline="0" dirty="0">
                <a:solidFill>
                  <a:srgbClr val="000000"/>
                </a:solidFill>
                <a:latin typeface="Arial" panose="020B0604020202020204" pitchFamily="34" charset="0"/>
              </a:rPr>
              <a:t>Integrating Fit For 4 Work into Be Well</a:t>
            </a:r>
          </a:p>
          <a:p>
            <a:pPr algn="ctr"/>
            <a:r>
              <a:rPr lang="en-GB" sz="1800" b="1" i="0" u="sng" strike="noStrike" baseline="0" dirty="0">
                <a:solidFill>
                  <a:srgbClr val="000000"/>
                </a:solidFill>
                <a:latin typeface="Arial" panose="020B0604020202020204" pitchFamily="34" charset="0"/>
              </a:rPr>
              <a:t>Integrating CAM into Be Well</a:t>
            </a:r>
          </a:p>
          <a:p>
            <a:pPr algn="ctr"/>
            <a:r>
              <a:rPr lang="en-GB" sz="1800" b="1" i="0" u="sng" strike="noStrike" baseline="0" dirty="0">
                <a:solidFill>
                  <a:srgbClr val="000000"/>
                </a:solidFill>
                <a:latin typeface="Arial" panose="020B0604020202020204" pitchFamily="34" charset="0"/>
              </a:rPr>
              <a:t>MLCO Neighbourhoods</a:t>
            </a:r>
          </a:p>
          <a:p>
            <a:pPr algn="ctr"/>
            <a:r>
              <a:rPr lang="en-GB" sz="1800" b="0" i="1" u="none" strike="noStrike" baseline="0" dirty="0">
                <a:solidFill>
                  <a:srgbClr val="000000"/>
                </a:solidFill>
                <a:latin typeface="Arial" panose="020B0604020202020204" pitchFamily="34" charset="0"/>
              </a:rPr>
              <a:t>“The Be Well service are key partners for MLCO neighbourhood working. They refer patients into our Care Navigators to the Co-ordinated Care Pathway and accept referrals when social prescribing is appropriate from the Integrated Neighbourhood Team. Be Well link workers and coaches are members of our Neighbourhood Partnership Groups and also form part of the Frontline Workers Groups led by the Health Development Co-ordinators in our twelve neighbourhoods</a:t>
            </a:r>
            <a:endParaRPr lang="en-GB" sz="1800" b="1" i="0" u="sng" strike="noStrike" baseline="0" dirty="0">
              <a:solidFill>
                <a:srgbClr val="000000"/>
              </a:solidFill>
              <a:latin typeface="Arial" panose="020B0604020202020204" pitchFamily="34" charset="0"/>
            </a:endParaRPr>
          </a:p>
          <a:p>
            <a:pPr algn="ctr"/>
            <a:endParaRPr lang="en-GB" sz="1800" b="1" i="0" u="sng" strike="noStrike" baseline="0" dirty="0">
              <a:solidFill>
                <a:srgbClr val="000000"/>
              </a:solidFill>
              <a:latin typeface="Arial" panose="020B0604020202020204" pitchFamily="34" charset="0"/>
            </a:endParaRPr>
          </a:p>
          <a:p>
            <a:pPr marR="0" algn="ctr" rtl="0"/>
            <a:endParaRPr lang="en-GB" sz="1400" b="1" i="0" u="none" strike="noStrike" baseline="0" dirty="0">
              <a:solidFill>
                <a:srgbClr val="000000"/>
              </a:solidFill>
              <a:latin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pic>
        <p:nvPicPr>
          <p:cNvPr id="3076" name="Picture 3" descr="biglifegroupgrafitilogo_RGB.jpg">
            <a:extLst>
              <a:ext uri="{FF2B5EF4-FFF2-40B4-BE49-F238E27FC236}">
                <a16:creationId xmlns="" xmlns:a16="http://schemas.microsoft.com/office/drawing/2014/main" id="{12872158-86B7-4E73-A602-4BB9D71330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06388"/>
            <a:ext cx="1103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490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 xmlns:a16="http://schemas.microsoft.com/office/drawing/2014/main" id="{83FADD47-3991-4DA3-A26A-04EEB44B1977}"/>
              </a:ext>
            </a:extLst>
          </p:cNvPr>
          <p:cNvSpPr>
            <a:spLocks noGrp="1"/>
          </p:cNvSpPr>
          <p:nvPr>
            <p:ph type="title"/>
          </p:nvPr>
        </p:nvSpPr>
        <p:spPr/>
        <p:txBody>
          <a:bodyPr/>
          <a:lstStyle/>
          <a:p>
            <a:pPr algn="l"/>
            <a:r>
              <a:rPr lang="en-GB" altLang="en-US" dirty="0">
                <a:latin typeface="Arial" panose="020B0604020202020204" pitchFamily="34" charset="0"/>
                <a:cs typeface="Arial" panose="020B0604020202020204" pitchFamily="34" charset="0"/>
              </a:rPr>
              <a:t>Continued….</a:t>
            </a:r>
          </a:p>
        </p:txBody>
      </p:sp>
      <p:sp>
        <p:nvSpPr>
          <p:cNvPr id="3075" name="Content Placeholder 2">
            <a:extLst>
              <a:ext uri="{FF2B5EF4-FFF2-40B4-BE49-F238E27FC236}">
                <a16:creationId xmlns="" xmlns:a16="http://schemas.microsoft.com/office/drawing/2014/main" id="{3AC0FF1A-812D-4378-9756-E63273F15607}"/>
              </a:ext>
            </a:extLst>
          </p:cNvPr>
          <p:cNvSpPr>
            <a:spLocks noGrp="1"/>
          </p:cNvSpPr>
          <p:nvPr>
            <p:ph idx="1"/>
          </p:nvPr>
        </p:nvSpPr>
        <p:spPr/>
        <p:txBody>
          <a:bodyPr/>
          <a:lstStyle/>
          <a:p>
            <a:r>
              <a:rPr lang="en-GB" altLang="en-US" sz="2800" dirty="0">
                <a:latin typeface="Arial" panose="020B0604020202020204" pitchFamily="34" charset="0"/>
                <a:cs typeface="Arial" panose="020B0604020202020204" pitchFamily="34" charset="0"/>
              </a:rPr>
              <a:t>Nesta Challenges</a:t>
            </a:r>
          </a:p>
          <a:p>
            <a:r>
              <a:rPr lang="en-GB" altLang="en-US" sz="2800" dirty="0">
                <a:latin typeface="Arial" panose="020B0604020202020204" pitchFamily="34" charset="0"/>
                <a:cs typeface="Arial" panose="020B0604020202020204" pitchFamily="34" charset="0"/>
              </a:rPr>
              <a:t>North Manchester Development work</a:t>
            </a:r>
          </a:p>
          <a:p>
            <a:r>
              <a:rPr lang="en-GB" altLang="en-US" sz="2800" dirty="0">
                <a:latin typeface="Arial" panose="020B0604020202020204" pitchFamily="34" charset="0"/>
                <a:cs typeface="Arial" panose="020B0604020202020204" pitchFamily="34" charset="0"/>
              </a:rPr>
              <a:t>Youth Social </a:t>
            </a:r>
            <a:r>
              <a:rPr lang="en-GB" altLang="en-US" sz="2800" dirty="0" smtClean="0">
                <a:latin typeface="Arial" panose="020B0604020202020204" pitchFamily="34" charset="0"/>
                <a:cs typeface="Arial" panose="020B0604020202020204" pitchFamily="34" charset="0"/>
              </a:rPr>
              <a:t>Prescribing</a:t>
            </a:r>
          </a:p>
          <a:p>
            <a:r>
              <a:rPr lang="en-GB" altLang="en-US" sz="2800" dirty="0" smtClean="0">
                <a:latin typeface="Arial" panose="020B0604020202020204" pitchFamily="34" charset="0"/>
                <a:cs typeface="Arial" panose="020B0604020202020204" pitchFamily="34" charset="0"/>
              </a:rPr>
              <a:t>Tier 2 Weight Management</a:t>
            </a:r>
            <a:endParaRPr lang="en-GB" altLang="en-US" sz="2800" dirty="0">
              <a:latin typeface="Arial" panose="020B0604020202020204" pitchFamily="34" charset="0"/>
              <a:cs typeface="Arial" panose="020B0604020202020204" pitchFamily="34" charset="0"/>
            </a:endParaRPr>
          </a:p>
          <a:p>
            <a:r>
              <a:rPr lang="en-GB" altLang="en-US" sz="2800" dirty="0">
                <a:latin typeface="Arial" panose="020B0604020202020204" pitchFamily="34" charset="0"/>
                <a:cs typeface="Arial" panose="020B0604020202020204" pitchFamily="34" charset="0"/>
              </a:rPr>
              <a:t>Primary Care Relationships</a:t>
            </a:r>
          </a:p>
          <a:p>
            <a:r>
              <a:rPr lang="en-GB" altLang="en-US" sz="2800" dirty="0">
                <a:latin typeface="Arial" panose="020B0604020202020204" pitchFamily="34" charset="0"/>
                <a:cs typeface="Arial" panose="020B0604020202020204" pitchFamily="34" charset="0"/>
              </a:rPr>
              <a:t>GM Social prescribing</a:t>
            </a:r>
          </a:p>
          <a:p>
            <a:r>
              <a:rPr lang="en-GB" altLang="en-US" sz="2800" dirty="0">
                <a:latin typeface="Arial" panose="020B0604020202020204" pitchFamily="34" charset="0"/>
                <a:cs typeface="Arial" panose="020B0604020202020204" pitchFamily="34" charset="0"/>
              </a:rPr>
              <a:t>Mental Health Pathways</a:t>
            </a:r>
          </a:p>
          <a:p>
            <a:r>
              <a:rPr lang="en-GB" altLang="en-US" sz="2800" dirty="0">
                <a:latin typeface="Arial" panose="020B0604020202020204" pitchFamily="34" charset="0"/>
                <a:cs typeface="Arial" panose="020B0604020202020204" pitchFamily="34" charset="0"/>
              </a:rPr>
              <a:t>Public Health </a:t>
            </a:r>
            <a:r>
              <a:rPr lang="en-GB" altLang="en-US" sz="2800" dirty="0" smtClean="0">
                <a:latin typeface="Arial" panose="020B0604020202020204" pitchFamily="34" charset="0"/>
                <a:cs typeface="Arial" panose="020B0604020202020204" pitchFamily="34" charset="0"/>
              </a:rPr>
              <a:t>Pathways</a:t>
            </a:r>
          </a:p>
          <a:p>
            <a:r>
              <a:rPr lang="en-GB" altLang="en-US" sz="2800" dirty="0" smtClean="0">
                <a:latin typeface="Arial" panose="020B0604020202020204" pitchFamily="34" charset="0"/>
                <a:cs typeface="Arial" panose="020B0604020202020204" pitchFamily="34" charset="0"/>
              </a:rPr>
              <a:t>Connection with </a:t>
            </a:r>
            <a:r>
              <a:rPr lang="en-GB" altLang="en-US" sz="2800" dirty="0" err="1" smtClean="0">
                <a:latin typeface="Arial" panose="020B0604020202020204" pitchFamily="34" charset="0"/>
                <a:cs typeface="Arial" panose="020B0604020202020204" pitchFamily="34" charset="0"/>
              </a:rPr>
              <a:t>Childrens</a:t>
            </a:r>
            <a:r>
              <a:rPr lang="en-GB" altLang="en-US" sz="2800" dirty="0" smtClean="0">
                <a:latin typeface="Arial" panose="020B0604020202020204" pitchFamily="34" charset="0"/>
                <a:cs typeface="Arial" panose="020B0604020202020204" pitchFamily="34" charset="0"/>
              </a:rPr>
              <a:t> Services - Alonzi Hub</a:t>
            </a:r>
            <a:endParaRPr lang="en-GB" altLang="en-US" sz="2800" dirty="0" smtClean="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pPr marL="0" indent="0">
              <a:buNone/>
            </a:pPr>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pic>
        <p:nvPicPr>
          <p:cNvPr id="3076" name="Picture 3" descr="biglifegroupgrafitilogo_RGB.jpg">
            <a:extLst>
              <a:ext uri="{FF2B5EF4-FFF2-40B4-BE49-F238E27FC236}">
                <a16:creationId xmlns="" xmlns:a16="http://schemas.microsoft.com/office/drawing/2014/main" id="{12872158-86B7-4E73-A602-4BB9D71330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248121"/>
            <a:ext cx="1103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040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 xmlns:a16="http://schemas.microsoft.com/office/drawing/2014/main" id="{83FADD47-3991-4DA3-A26A-04EEB44B1977}"/>
              </a:ext>
            </a:extLst>
          </p:cNvPr>
          <p:cNvSpPr>
            <a:spLocks noGrp="1"/>
          </p:cNvSpPr>
          <p:nvPr>
            <p:ph type="title"/>
          </p:nvPr>
        </p:nvSpPr>
        <p:spPr/>
        <p:txBody>
          <a:bodyPr/>
          <a:lstStyle/>
          <a:p>
            <a:pPr algn="l"/>
            <a:r>
              <a:rPr lang="en-GB" altLang="en-US" dirty="0">
                <a:latin typeface="Arial" panose="020B0604020202020204" pitchFamily="34" charset="0"/>
                <a:cs typeface="Arial" panose="020B0604020202020204" pitchFamily="34" charset="0"/>
              </a:rPr>
              <a:t>COVID-19</a:t>
            </a:r>
            <a:br>
              <a:rPr lang="en-GB" altLang="en-US" dirty="0">
                <a:latin typeface="Arial" panose="020B0604020202020204" pitchFamily="34" charset="0"/>
                <a:cs typeface="Arial" panose="020B0604020202020204" pitchFamily="34" charset="0"/>
              </a:rPr>
            </a:br>
            <a:endParaRPr lang="en-GB" altLang="en-US" dirty="0">
              <a:latin typeface="Arial" panose="020B0604020202020204" pitchFamily="34" charset="0"/>
              <a:cs typeface="Arial" panose="020B0604020202020204" pitchFamily="34" charset="0"/>
            </a:endParaRPr>
          </a:p>
        </p:txBody>
      </p:sp>
      <p:sp>
        <p:nvSpPr>
          <p:cNvPr id="3075" name="Content Placeholder 2">
            <a:extLst>
              <a:ext uri="{FF2B5EF4-FFF2-40B4-BE49-F238E27FC236}">
                <a16:creationId xmlns="" xmlns:a16="http://schemas.microsoft.com/office/drawing/2014/main" id="{3AC0FF1A-812D-4378-9756-E63273F15607}"/>
              </a:ext>
            </a:extLst>
          </p:cNvPr>
          <p:cNvSpPr>
            <a:spLocks noGrp="1"/>
          </p:cNvSpPr>
          <p:nvPr>
            <p:ph idx="1"/>
          </p:nvPr>
        </p:nvSpPr>
        <p:spPr/>
        <p:txBody>
          <a:bodyPr/>
          <a:lstStyle/>
          <a:p>
            <a:r>
              <a:rPr lang="en-GB" altLang="en-US" dirty="0">
                <a:latin typeface="Arial" panose="020B0604020202020204" pitchFamily="34" charset="0"/>
                <a:cs typeface="Arial" panose="020B0604020202020204" pitchFamily="34" charset="0"/>
              </a:rPr>
              <a:t>National Lockdown 1 – March </a:t>
            </a:r>
            <a:r>
              <a:rPr lang="en-GB" altLang="en-US" dirty="0" smtClean="0">
                <a:latin typeface="Arial" panose="020B0604020202020204" pitchFamily="34" charset="0"/>
                <a:cs typeface="Arial" panose="020B0604020202020204" pitchFamily="34" charset="0"/>
              </a:rPr>
              <a:t>2020</a:t>
            </a:r>
          </a:p>
          <a:p>
            <a:r>
              <a:rPr lang="en-GB" altLang="en-US" dirty="0" smtClean="0">
                <a:latin typeface="Arial" panose="020B0604020202020204" pitchFamily="34" charset="0"/>
                <a:cs typeface="Arial" panose="020B0604020202020204" pitchFamily="34" charset="0"/>
              </a:rPr>
              <a:t>New element service Be Well North </a:t>
            </a:r>
          </a:p>
          <a:p>
            <a:r>
              <a:rPr lang="en-GB" altLang="en-US" dirty="0" smtClean="0">
                <a:latin typeface="Arial" panose="020B0604020202020204" pitchFamily="34" charset="0"/>
                <a:cs typeface="Arial" panose="020B0604020202020204" pitchFamily="34" charset="0"/>
              </a:rPr>
              <a:t>PCN Social Prescribing Team</a:t>
            </a:r>
          </a:p>
          <a:p>
            <a:r>
              <a:rPr lang="en-GB" altLang="en-US" dirty="0" smtClean="0">
                <a:latin typeface="Arial" panose="020B0604020202020204" pitchFamily="34" charset="0"/>
                <a:cs typeface="Arial" panose="020B0604020202020204" pitchFamily="34" charset="0"/>
              </a:rPr>
              <a:t>Opened up referral pathways</a:t>
            </a:r>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COVID Specific Reporting – mental wellbeing, isolation strategies and food</a:t>
            </a:r>
          </a:p>
          <a:p>
            <a:r>
              <a:rPr lang="en-GB" altLang="en-US" dirty="0" smtClean="0">
                <a:latin typeface="Arial" panose="020B0604020202020204" pitchFamily="34" charset="0"/>
                <a:cs typeface="Arial" panose="020B0604020202020204" pitchFamily="34" charset="0"/>
              </a:rPr>
              <a:t>Employment</a:t>
            </a:r>
          </a:p>
          <a:p>
            <a:r>
              <a:rPr lang="en-GB" altLang="en-US" dirty="0" smtClean="0">
                <a:latin typeface="Arial" panose="020B0604020202020204" pitchFamily="34" charset="0"/>
                <a:cs typeface="Arial" panose="020B0604020202020204" pitchFamily="34" charset="0"/>
              </a:rPr>
              <a:t>Less contact with our local community services</a:t>
            </a:r>
            <a:endParaRPr lang="en-GB" altLang="en-US" dirty="0">
              <a:latin typeface="Arial" panose="020B0604020202020204" pitchFamily="34" charset="0"/>
              <a:cs typeface="Arial" panose="020B0604020202020204" pitchFamily="34" charset="0"/>
            </a:endParaRPr>
          </a:p>
          <a:p>
            <a:pPr marL="0" indent="0">
              <a:buNone/>
            </a:pPr>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pic>
        <p:nvPicPr>
          <p:cNvPr id="3076" name="Picture 3" descr="biglifegroupgrafitilogo_RGB.jpg">
            <a:extLst>
              <a:ext uri="{FF2B5EF4-FFF2-40B4-BE49-F238E27FC236}">
                <a16:creationId xmlns="" xmlns:a16="http://schemas.microsoft.com/office/drawing/2014/main" id="{12872158-86B7-4E73-A602-4BB9D71330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661025"/>
            <a:ext cx="1103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550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 xmlns:a16="http://schemas.microsoft.com/office/drawing/2014/main" id="{83FADD47-3991-4DA3-A26A-04EEB44B1977}"/>
              </a:ext>
            </a:extLst>
          </p:cNvPr>
          <p:cNvSpPr>
            <a:spLocks noGrp="1"/>
          </p:cNvSpPr>
          <p:nvPr>
            <p:ph type="title"/>
          </p:nvPr>
        </p:nvSpPr>
        <p:spPr/>
        <p:txBody>
          <a:bodyPr/>
          <a:lstStyle/>
          <a:p>
            <a:pPr algn="l"/>
            <a:r>
              <a:rPr lang="en-GB" altLang="en-US" dirty="0">
                <a:latin typeface="Arial" panose="020B0604020202020204" pitchFamily="34" charset="0"/>
                <a:cs typeface="Arial" panose="020B0604020202020204" pitchFamily="34" charset="0"/>
              </a:rPr>
              <a:t>Learning</a:t>
            </a:r>
          </a:p>
        </p:txBody>
      </p:sp>
      <p:sp>
        <p:nvSpPr>
          <p:cNvPr id="3075" name="Content Placeholder 2">
            <a:extLst>
              <a:ext uri="{FF2B5EF4-FFF2-40B4-BE49-F238E27FC236}">
                <a16:creationId xmlns="" xmlns:a16="http://schemas.microsoft.com/office/drawing/2014/main" id="{3AC0FF1A-812D-4378-9756-E63273F15607}"/>
              </a:ext>
            </a:extLst>
          </p:cNvPr>
          <p:cNvSpPr>
            <a:spLocks noGrp="1"/>
          </p:cNvSpPr>
          <p:nvPr>
            <p:ph idx="1"/>
          </p:nvPr>
        </p:nvSpPr>
        <p:spPr/>
        <p:txBody>
          <a:bodyPr/>
          <a:lstStyle/>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Workforce Development is key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Two Tier Support System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Characteristics of the cohort and analysis of WEMWBS.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One Social Prescribing system for the city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Covid 19 Recovery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Alignment with community mental health </a:t>
            </a:r>
            <a:r>
              <a:rPr lang="en-GB" sz="2400" dirty="0" smtClean="0">
                <a:effectLst/>
                <a:latin typeface="Arial" panose="020B0604020202020204" pitchFamily="34" charset="0"/>
                <a:ea typeface="Calibri" panose="020F0502020204030204" pitchFamily="34" charset="0"/>
                <a:cs typeface="Times New Roman" panose="02020603050405020304" pitchFamily="18" charset="0"/>
              </a:rPr>
              <a:t>transformation</a:t>
            </a:r>
          </a:p>
          <a:p>
            <a:pPr>
              <a:lnSpc>
                <a:spcPct val="107000"/>
              </a:lnSpc>
              <a:spcAft>
                <a:spcPts val="800"/>
              </a:spcAft>
            </a:pPr>
            <a:r>
              <a:rPr lang="en-GB" sz="2400" dirty="0" smtClean="0">
                <a:latin typeface="Arial" panose="020B0604020202020204" pitchFamily="34" charset="0"/>
                <a:ea typeface="Calibri" panose="020F0502020204030204" pitchFamily="34" charset="0"/>
                <a:cs typeface="Times New Roman" panose="02020603050405020304" pitchFamily="18" charset="0"/>
              </a:rPr>
              <a:t>Social Prescribing Grant </a:t>
            </a:r>
            <a:r>
              <a:rPr lang="en-GB" sz="2400" dirty="0" smtClean="0">
                <a:latin typeface="Arial" panose="020B0604020202020204" pitchFamily="34" charset="0"/>
                <a:ea typeface="Calibri" panose="020F0502020204030204" pitchFamily="34" charset="0"/>
                <a:cs typeface="Times New Roman" panose="02020603050405020304" pitchFamily="18" charset="0"/>
              </a:rPr>
              <a:t>Funding – local VCSE services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altLang="en-US" dirty="0">
              <a:latin typeface="Arial" panose="020B0604020202020204" pitchFamily="34" charset="0"/>
              <a:cs typeface="Arial" panose="020B0604020202020204" pitchFamily="34" charset="0"/>
            </a:endParaRPr>
          </a:p>
        </p:txBody>
      </p:sp>
      <p:pic>
        <p:nvPicPr>
          <p:cNvPr id="3076" name="Picture 3" descr="biglifegroupgrafitilogo_RGB.jpg">
            <a:extLst>
              <a:ext uri="{FF2B5EF4-FFF2-40B4-BE49-F238E27FC236}">
                <a16:creationId xmlns="" xmlns:a16="http://schemas.microsoft.com/office/drawing/2014/main" id="{12872158-86B7-4E73-A602-4BB9D71330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661025"/>
            <a:ext cx="1103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873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8" y="260648"/>
            <a:ext cx="6415885" cy="4869160"/>
          </a:xfrm>
          <a:prstGeom prst="rect">
            <a:avLst/>
          </a:prstGeom>
        </p:spPr>
      </p:pic>
      <p:pic>
        <p:nvPicPr>
          <p:cNvPr id="5" name="Picture 4"/>
          <p:cNvPicPr>
            <a:picLocks noChangeAspect="1"/>
          </p:cNvPicPr>
          <p:nvPr/>
        </p:nvPicPr>
        <p:blipFill>
          <a:blip r:embed="rId3"/>
          <a:stretch>
            <a:fillRect/>
          </a:stretch>
        </p:blipFill>
        <p:spPr>
          <a:xfrm>
            <a:off x="611560" y="5229200"/>
            <a:ext cx="3528392" cy="1282702"/>
          </a:xfrm>
          <a:prstGeom prst="rect">
            <a:avLst/>
          </a:prstGeom>
          <a:noFill/>
          <a:ln cap="flat">
            <a:noFill/>
          </a:ln>
        </p:spPr>
      </p:pic>
      <p:pic>
        <p:nvPicPr>
          <p:cNvPr id="7" name="Picture 6"/>
          <p:cNvPicPr>
            <a:picLocks noChangeAspect="1"/>
          </p:cNvPicPr>
          <p:nvPr/>
        </p:nvPicPr>
        <p:blipFill>
          <a:blip r:embed="rId4"/>
          <a:stretch>
            <a:fillRect/>
          </a:stretch>
        </p:blipFill>
        <p:spPr>
          <a:xfrm>
            <a:off x="4283968" y="5229200"/>
            <a:ext cx="1156972" cy="1282702"/>
          </a:xfrm>
          <a:prstGeom prst="rect">
            <a:avLst/>
          </a:prstGeom>
          <a:noFill/>
          <a:ln cap="flat">
            <a:noFill/>
          </a:ln>
        </p:spPr>
      </p:pic>
      <p:pic>
        <p:nvPicPr>
          <p:cNvPr id="8" name="Picture 7"/>
          <p:cNvPicPr>
            <a:picLocks noChangeAspect="1"/>
          </p:cNvPicPr>
          <p:nvPr/>
        </p:nvPicPr>
        <p:blipFill>
          <a:blip r:embed="rId5"/>
          <a:stretch>
            <a:fillRect/>
          </a:stretch>
        </p:blipFill>
        <p:spPr>
          <a:xfrm>
            <a:off x="7092280" y="1471092"/>
            <a:ext cx="1800200" cy="1224136"/>
          </a:xfrm>
          <a:prstGeom prst="rect">
            <a:avLst/>
          </a:prstGeom>
        </p:spPr>
      </p:pic>
      <p:pic>
        <p:nvPicPr>
          <p:cNvPr id="9" name="Picture 8"/>
          <p:cNvPicPr>
            <a:picLocks noChangeAspect="1"/>
          </p:cNvPicPr>
          <p:nvPr/>
        </p:nvPicPr>
        <p:blipFill>
          <a:blip r:embed="rId6"/>
          <a:stretch>
            <a:fillRect/>
          </a:stretch>
        </p:blipFill>
        <p:spPr>
          <a:xfrm>
            <a:off x="5584955" y="5308979"/>
            <a:ext cx="1100031" cy="1090209"/>
          </a:xfrm>
          <a:prstGeom prst="rect">
            <a:avLst/>
          </a:prstGeom>
        </p:spPr>
      </p:pic>
    </p:spTree>
    <p:extLst>
      <p:ext uri="{BB962C8B-B14F-4D97-AF65-F5344CB8AC3E}">
        <p14:creationId xmlns:p14="http://schemas.microsoft.com/office/powerpoint/2010/main" val="337511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 xmlns:a16="http://schemas.microsoft.com/office/drawing/2014/main" id="{83FADD47-3991-4DA3-A26A-04EEB44B1977}"/>
              </a:ext>
            </a:extLst>
          </p:cNvPr>
          <p:cNvSpPr>
            <a:spLocks noGrp="1"/>
          </p:cNvSpPr>
          <p:nvPr>
            <p:ph type="title"/>
          </p:nvPr>
        </p:nvSpPr>
        <p:spPr/>
        <p:txBody>
          <a:bodyPr/>
          <a:lstStyle/>
          <a:p>
            <a:pPr algn="l"/>
            <a:r>
              <a:rPr lang="en-GB" altLang="en-US" dirty="0">
                <a:latin typeface="Arial" panose="020B0604020202020204" pitchFamily="34" charset="0"/>
                <a:cs typeface="Arial" panose="020B0604020202020204" pitchFamily="34" charset="0"/>
              </a:rPr>
              <a:t>Some </a:t>
            </a:r>
            <a:r>
              <a:rPr lang="en-GB" altLang="en-US" dirty="0" smtClean="0">
                <a:latin typeface="Arial" panose="020B0604020202020204" pitchFamily="34" charset="0"/>
                <a:cs typeface="Arial" panose="020B0604020202020204" pitchFamily="34" charset="0"/>
              </a:rPr>
              <a:t>figures: </a:t>
            </a:r>
            <a:r>
              <a:rPr lang="en-GB" altLang="en-US" sz="3200" dirty="0" smtClean="0">
                <a:latin typeface="Arial" panose="020B0604020202020204" pitchFamily="34" charset="0"/>
                <a:cs typeface="Arial" panose="020B0604020202020204" pitchFamily="34" charset="0"/>
              </a:rPr>
              <a:t>Jan 2019 – Feb 2021</a:t>
            </a:r>
            <a:endParaRPr lang="en-GB" altLang="en-US" sz="3200" dirty="0">
              <a:latin typeface="Arial" panose="020B0604020202020204" pitchFamily="34" charset="0"/>
              <a:cs typeface="Arial" panose="020B0604020202020204" pitchFamily="34" charset="0"/>
            </a:endParaRPr>
          </a:p>
        </p:txBody>
      </p:sp>
      <p:pic>
        <p:nvPicPr>
          <p:cNvPr id="3076" name="Picture 3" descr="biglifegroupgrafitilogo_RGB.jpg">
            <a:extLst>
              <a:ext uri="{FF2B5EF4-FFF2-40B4-BE49-F238E27FC236}">
                <a16:creationId xmlns="" xmlns:a16="http://schemas.microsoft.com/office/drawing/2014/main" id="{12872158-86B7-4E73-A602-4BB9D71330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661025"/>
            <a:ext cx="1103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a:extLst>
              <a:ext uri="{FF2B5EF4-FFF2-40B4-BE49-F238E27FC236}">
                <a16:creationId xmlns="" xmlns:a16="http://schemas.microsoft.com/office/drawing/2014/main" id="{2120B53C-4C8F-4670-89E1-BF67874BC883}"/>
              </a:ext>
            </a:extLst>
          </p:cNvPr>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2627783" y="1916832"/>
            <a:ext cx="3892079" cy="409899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 xmlns:a16="http://schemas.microsoft.com/office/drawing/2014/main" id="{83FADD47-3991-4DA3-A26A-04EEB44B1977}"/>
              </a:ext>
            </a:extLst>
          </p:cNvPr>
          <p:cNvSpPr>
            <a:spLocks noGrp="1"/>
          </p:cNvSpPr>
          <p:nvPr>
            <p:ph type="title"/>
          </p:nvPr>
        </p:nvSpPr>
        <p:spPr/>
        <p:txBody>
          <a:bodyPr/>
          <a:lstStyle/>
          <a:p>
            <a:pPr algn="l"/>
            <a:r>
              <a:rPr lang="en-GB" altLang="en-US" dirty="0">
                <a:latin typeface="Arial" panose="020B0604020202020204" pitchFamily="34" charset="0"/>
                <a:cs typeface="Arial" panose="020B0604020202020204" pitchFamily="34" charset="0"/>
              </a:rPr>
              <a:t>Demographics</a:t>
            </a:r>
          </a:p>
        </p:txBody>
      </p:sp>
      <p:pic>
        <p:nvPicPr>
          <p:cNvPr id="3076" name="Picture 3" descr="biglifegroupgrafitilogo_RGB.jpg">
            <a:extLst>
              <a:ext uri="{FF2B5EF4-FFF2-40B4-BE49-F238E27FC236}">
                <a16:creationId xmlns="" xmlns:a16="http://schemas.microsoft.com/office/drawing/2014/main" id="{12872158-86B7-4E73-A602-4BB9D71330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661025"/>
            <a:ext cx="1103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 xmlns:a16="http://schemas.microsoft.com/office/drawing/2014/main" id="{599ACC7D-C0C5-4FA4-AC26-897C26C52228}"/>
              </a:ext>
            </a:extLst>
          </p:cNvPr>
          <p:cNvPicPr/>
          <p:nvPr/>
        </p:nvPicPr>
        <p:blipFill>
          <a:blip r:embed="rId4">
            <a:extLst>
              <a:ext uri="{28A0092B-C50C-407E-A947-70E740481C1C}">
                <a14:useLocalDpi xmlns:a14="http://schemas.microsoft.com/office/drawing/2010/main" val="0"/>
              </a:ext>
            </a:extLst>
          </a:blip>
          <a:stretch>
            <a:fillRect/>
          </a:stretch>
        </p:blipFill>
        <p:spPr>
          <a:xfrm>
            <a:off x="827584" y="1251732"/>
            <a:ext cx="6128301" cy="4575200"/>
          </a:xfrm>
          <a:prstGeom prst="rect">
            <a:avLst/>
          </a:prstGeom>
        </p:spPr>
      </p:pic>
    </p:spTree>
    <p:extLst>
      <p:ext uri="{BB962C8B-B14F-4D97-AF65-F5344CB8AC3E}">
        <p14:creationId xmlns:p14="http://schemas.microsoft.com/office/powerpoint/2010/main" val="93310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 xmlns:a16="http://schemas.microsoft.com/office/drawing/2014/main" id="{CA773CED-8C3E-4415-B1B7-A580189520F0}"/>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83568" y="836712"/>
            <a:ext cx="7704856" cy="4824536"/>
          </a:xfrm>
          <a:prstGeom prst="rect">
            <a:avLst/>
          </a:prstGeom>
        </p:spPr>
      </p:pic>
    </p:spTree>
    <p:extLst>
      <p:ext uri="{BB962C8B-B14F-4D97-AF65-F5344CB8AC3E}">
        <p14:creationId xmlns:p14="http://schemas.microsoft.com/office/powerpoint/2010/main" val="347500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8982D3D-87B8-4375-A4C5-C9EFF0D2FFB2}"/>
              </a:ext>
            </a:extLst>
          </p:cNvPr>
          <p:cNvPicPr/>
          <p:nvPr/>
        </p:nvPicPr>
        <p:blipFill>
          <a:blip r:embed="rId2">
            <a:extLst>
              <a:ext uri="{28A0092B-C50C-407E-A947-70E740481C1C}">
                <a14:useLocalDpi xmlns:a14="http://schemas.microsoft.com/office/drawing/2010/main" val="0"/>
              </a:ext>
            </a:extLst>
          </a:blip>
          <a:stretch>
            <a:fillRect/>
          </a:stretch>
        </p:blipFill>
        <p:spPr>
          <a:xfrm>
            <a:off x="323528" y="404664"/>
            <a:ext cx="8280920" cy="5616624"/>
          </a:xfrm>
          <a:prstGeom prst="rect">
            <a:avLst/>
          </a:prstGeom>
        </p:spPr>
      </p:pic>
    </p:spTree>
    <p:extLst>
      <p:ext uri="{BB962C8B-B14F-4D97-AF65-F5344CB8AC3E}">
        <p14:creationId xmlns:p14="http://schemas.microsoft.com/office/powerpoint/2010/main" val="188884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145672D-6F6B-41D4-BACB-54EF3D3F5FD2}"/>
              </a:ext>
            </a:extLst>
          </p:cNvPr>
          <p:cNvPicPr/>
          <p:nvPr/>
        </p:nvPicPr>
        <p:blipFill>
          <a:blip r:embed="rId2">
            <a:extLst>
              <a:ext uri="{28A0092B-C50C-407E-A947-70E740481C1C}">
                <a14:useLocalDpi xmlns:a14="http://schemas.microsoft.com/office/drawing/2010/main" val="0"/>
              </a:ext>
            </a:extLst>
          </a:blip>
          <a:stretch>
            <a:fillRect/>
          </a:stretch>
        </p:blipFill>
        <p:spPr>
          <a:xfrm>
            <a:off x="539552" y="764704"/>
            <a:ext cx="7920880" cy="5502374"/>
          </a:xfrm>
          <a:prstGeom prst="rect">
            <a:avLst/>
          </a:prstGeom>
        </p:spPr>
      </p:pic>
    </p:spTree>
    <p:extLst>
      <p:ext uri="{BB962C8B-B14F-4D97-AF65-F5344CB8AC3E}">
        <p14:creationId xmlns:p14="http://schemas.microsoft.com/office/powerpoint/2010/main" val="12323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CA23B31-8388-4186-A8E1-E5E43BB923EE}"/>
              </a:ext>
            </a:extLst>
          </p:cNvPr>
          <p:cNvPicPr/>
          <p:nvPr/>
        </p:nvPicPr>
        <p:blipFill>
          <a:blip r:embed="rId2">
            <a:extLst>
              <a:ext uri="{28A0092B-C50C-407E-A947-70E740481C1C}">
                <a14:useLocalDpi xmlns:a14="http://schemas.microsoft.com/office/drawing/2010/main" val="0"/>
              </a:ext>
            </a:extLst>
          </a:blip>
          <a:stretch>
            <a:fillRect/>
          </a:stretch>
        </p:blipFill>
        <p:spPr>
          <a:xfrm>
            <a:off x="611560" y="692696"/>
            <a:ext cx="7848872" cy="5045174"/>
          </a:xfrm>
          <a:prstGeom prst="rect">
            <a:avLst/>
          </a:prstGeom>
        </p:spPr>
      </p:pic>
    </p:spTree>
    <p:extLst>
      <p:ext uri="{BB962C8B-B14F-4D97-AF65-F5344CB8AC3E}">
        <p14:creationId xmlns:p14="http://schemas.microsoft.com/office/powerpoint/2010/main" val="299874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307</TotalTime>
  <Words>1561</Words>
  <Application>Microsoft Office PowerPoint</Application>
  <PresentationFormat>On-screen Show (4:3)</PresentationFormat>
  <Paragraphs>127</Paragraphs>
  <Slides>24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Symbol</vt:lpstr>
      <vt:lpstr>Times New Roman</vt:lpstr>
      <vt:lpstr>Office Theme</vt:lpstr>
      <vt:lpstr>Be Well - Social Prescribing Manchester</vt:lpstr>
      <vt:lpstr>How the service is organised </vt:lpstr>
      <vt:lpstr>PowerPoint Presentation</vt:lpstr>
      <vt:lpstr>Some figures: Jan 2019 – Feb 2021</vt:lpstr>
      <vt:lpstr>Demographics</vt:lpstr>
      <vt:lpstr>PowerPoint Presentation</vt:lpstr>
      <vt:lpstr>PowerPoint Presentation</vt:lpstr>
      <vt:lpstr>PowerPoint Presentation</vt:lpstr>
      <vt:lpstr>PowerPoint Presentation</vt:lpstr>
      <vt:lpstr>PowerPoint Presentation</vt:lpstr>
      <vt:lpstr>Caseload and sessions</vt:lpstr>
      <vt:lpstr>PowerPoint Presentation</vt:lpstr>
      <vt:lpstr>sWEMWBS</vt:lpstr>
      <vt:lpstr>PowerPoint Presentation</vt:lpstr>
      <vt:lpstr>PowerPoint Presentation</vt:lpstr>
      <vt:lpstr>PowerPoint Presentation</vt:lpstr>
      <vt:lpstr>Social Determinants</vt:lpstr>
      <vt:lpstr>Goals</vt:lpstr>
      <vt:lpstr>Connectivity out</vt:lpstr>
      <vt:lpstr>Satisfaction</vt:lpstr>
      <vt:lpstr>Lots of partnership work….</vt:lpstr>
      <vt:lpstr>Continued….</vt:lpstr>
      <vt:lpstr>COVID-19 </vt:lpstr>
      <vt:lpstr>Learning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Well Service Review</dc:title>
  <dc:creator>Francesca Archer-Todde</dc:creator>
  <cp:lastModifiedBy>Heather Etheridge</cp:lastModifiedBy>
  <cp:revision>18</cp:revision>
  <dcterms:created xsi:type="dcterms:W3CDTF">2021-03-25T11:19:53Z</dcterms:created>
  <dcterms:modified xsi:type="dcterms:W3CDTF">2021-07-14T13:25:24Z</dcterms:modified>
</cp:coreProperties>
</file>