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7" r:id="rId2"/>
    <p:sldId id="459" r:id="rId3"/>
    <p:sldId id="467" r:id="rId4"/>
    <p:sldId id="470" r:id="rId5"/>
    <p:sldId id="469" r:id="rId6"/>
    <p:sldId id="473" r:id="rId7"/>
    <p:sldId id="472" r:id="rId8"/>
    <p:sldId id="475" r:id="rId9"/>
    <p:sldId id="476" r:id="rId10"/>
    <p:sldId id="471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042C"/>
    <a:srgbClr val="660066"/>
    <a:srgbClr val="4D4D4D"/>
    <a:srgbClr val="007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 autoAdjust="0"/>
    <p:restoredTop sz="80397" autoAdjust="0"/>
  </p:normalViewPr>
  <p:slideViewPr>
    <p:cSldViewPr>
      <p:cViewPr varScale="1">
        <p:scale>
          <a:sx n="75" d="100"/>
          <a:sy n="75" d="100"/>
        </p:scale>
        <p:origin x="3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 eaLnBrk="0" hangingPunct="0">
              <a:defRPr sz="1200">
                <a:latin typeface="Arial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 eaLnBrk="0" hangingPunct="0">
              <a:defRPr sz="1200">
                <a:latin typeface="Arial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fld id="{4DBB5579-B337-4B66-A726-3F039FEC5602}" type="datetimeFigureOut">
              <a:rPr lang="en-GB"/>
              <a:pPr>
                <a:defRPr/>
              </a:pPr>
              <a:t>14/11/2018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 eaLnBrk="0" hangingPunct="0">
              <a:defRPr sz="1200">
                <a:latin typeface="Arial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 eaLnBrk="0" hangingPunct="0">
              <a:defRPr sz="1200">
                <a:latin typeface="Arial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fld id="{6E8FFC67-8F40-4021-80DC-DB28762C24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12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defTabSz="966725" eaLnBrk="0" hangingPunct="0">
              <a:defRPr sz="1300">
                <a:latin typeface="Arial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r" defTabSz="966725" eaLnBrk="0" hangingPunct="0">
              <a:defRPr sz="1300">
                <a:latin typeface="Arial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fld id="{B810B1D1-7336-4875-A88D-8E6B4E161B29}" type="datetimeFigureOut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451" y="4714876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defTabSz="966725" eaLnBrk="0" hangingPunct="0">
              <a:defRPr sz="1300">
                <a:latin typeface="Arial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r" defTabSz="966725" eaLnBrk="0" hangingPunct="0">
              <a:defRPr sz="1300">
                <a:latin typeface="Arial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fld id="{D49A5A79-6F38-449C-9F72-93AE9B17C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12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A5A79-6F38-449C-9F72-93AE9B17CB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44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A5A79-6F38-449C-9F72-93AE9B17CB0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9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A5A79-6F38-449C-9F72-93AE9B17CB0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58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A5A79-6F38-449C-9F72-93AE9B17CB0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00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A5A79-6F38-449C-9F72-93AE9B17CB0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50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A5A79-6F38-449C-9F72-93AE9B17CB0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31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A5A79-6F38-449C-9F72-93AE9B17CB0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28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A5A79-6F38-449C-9F72-93AE9B17CB0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A5A79-6F38-449C-9F72-93AE9B17CB0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5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A5A79-6F38-449C-9F72-93AE9B17CB0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1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PPT slides_Text_Head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77" r="2776"/>
          <a:stretch>
            <a:fillRect/>
          </a:stretch>
        </p:blipFill>
        <p:spPr bwMode="auto">
          <a:xfrm>
            <a:off x="6118225" y="0"/>
            <a:ext cx="302577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0866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086600" cy="762000"/>
          </a:xfrm>
        </p:spPr>
        <p:txBody>
          <a:bodyPr/>
          <a:lstStyle>
            <a:lvl1pPr marL="0" indent="0">
              <a:buFontTx/>
              <a:buNone/>
              <a:defRPr sz="3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06" y="14826"/>
            <a:ext cx="2837582" cy="191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54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B509B-AE30-41F7-A038-58FAF13EB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1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0600"/>
            <a:ext cx="19431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0600"/>
            <a:ext cx="56769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E2D2D-69E6-4921-82DD-87C402306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2C1AF-3AB8-4A63-84A4-CB7E6A255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4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F31F1-62ED-4D7D-89A1-C322CBC64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4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541CB-9CCA-469D-88CC-5D0DC3C27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4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2378B-B903-4F01-BEAB-C38A615C4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7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3FB2C-E6EF-4428-AAB4-F8A36A829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1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47C5C-F65E-4B91-8A99-9CF93D4C8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5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FB269-1BFB-4355-99F5-C7422DCFA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7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262C9-198B-472D-8700-22AF942F3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2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PPT slides_Text_Head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77"/>
          <a:stretch>
            <a:fillRect/>
          </a:stretch>
        </p:blipFill>
        <p:spPr bwMode="auto">
          <a:xfrm>
            <a:off x="6948488" y="0"/>
            <a:ext cx="21971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700213"/>
            <a:ext cx="77739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781300"/>
            <a:ext cx="77724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Geneva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248400"/>
            <a:ext cx="388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b="1">
                <a:solidFill>
                  <a:schemeClr val="bg2"/>
                </a:solidFill>
                <a:latin typeface="Arial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Geneva" pitchFamily="48" charset="-128"/>
                <a:cs typeface="+mn-cs"/>
              </a:defRPr>
            </a:lvl1pPr>
          </a:lstStyle>
          <a:p>
            <a:pPr>
              <a:defRPr/>
            </a:pPr>
            <a:fld id="{5650D9B2-DA0C-43DB-9C5D-6156B35B5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827"/>
            <a:ext cx="1814443" cy="12218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60066"/>
          </a:solidFill>
          <a:latin typeface="+mj-lt"/>
          <a:ea typeface="+mj-ea"/>
          <a:cs typeface="Genev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60066"/>
          </a:solidFill>
          <a:latin typeface="Arial" charset="0"/>
          <a:ea typeface="Geneva" pitchFamily="48" charset="-128"/>
          <a:cs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60066"/>
          </a:solidFill>
          <a:latin typeface="Arial" charset="0"/>
          <a:ea typeface="Geneva" pitchFamily="48" charset="-128"/>
          <a:cs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60066"/>
          </a:solidFill>
          <a:latin typeface="Arial" charset="0"/>
          <a:ea typeface="Geneva" pitchFamily="48" charset="-128"/>
          <a:cs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60066"/>
          </a:solidFill>
          <a:latin typeface="Arial" charset="0"/>
          <a:ea typeface="Geneva" pitchFamily="48" charset="-128"/>
          <a:cs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77B0"/>
          </a:solidFill>
          <a:latin typeface="Arial" charset="0"/>
          <a:ea typeface="Geneva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77B0"/>
          </a:solidFill>
          <a:latin typeface="Arial" charset="0"/>
          <a:ea typeface="Geneva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77B0"/>
          </a:solidFill>
          <a:latin typeface="Arial" charset="0"/>
          <a:ea typeface="Geneva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77B0"/>
          </a:solidFill>
          <a:latin typeface="Arial" charset="0"/>
          <a:ea typeface="Geneva" pitchFamily="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0042C"/>
          </a:solidFill>
          <a:latin typeface="+mn-lt"/>
          <a:ea typeface="+mn-ea"/>
          <a:cs typeface="Genev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30042C"/>
          </a:solidFill>
          <a:latin typeface="+mn-lt"/>
          <a:ea typeface="+mn-ea"/>
          <a:cs typeface="Genev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0042C"/>
          </a:solidFill>
          <a:latin typeface="+mn-lt"/>
          <a:ea typeface="+mn-ea"/>
          <a:cs typeface="Genev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042C"/>
          </a:solidFill>
          <a:latin typeface="+mn-lt"/>
          <a:ea typeface="+mn-ea"/>
          <a:cs typeface="Genev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0042C"/>
          </a:solidFill>
          <a:latin typeface="+mn-lt"/>
          <a:ea typeface="+mn-ea"/>
          <a:cs typeface="Genev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0042C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0042C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0042C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0042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T9kBmb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tories.shelter.org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NdNgl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s://bit.ly/2T9aluo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programmes/b01cqx3b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bc.in/2Fici4p" TargetMode="External"/><Relationship Id="rId4" Type="http://schemas.openxmlformats.org/officeDocument/2006/relationships/hyperlink" Target="https://bit.ly/2PmWPVH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FfflK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hyperlink" Target="https://bit.ly/2DAoXO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3568" y="5517232"/>
            <a:ext cx="7702624" cy="1161256"/>
          </a:xfrm>
        </p:spPr>
        <p:txBody>
          <a:bodyPr/>
          <a:lstStyle/>
          <a:p>
            <a:r>
              <a:rPr lang="en-GB" altLang="en-US" sz="2800" dirty="0" smtClean="0"/>
              <a:t>Gathering Stories</a:t>
            </a:r>
          </a:p>
          <a:p>
            <a:r>
              <a:rPr lang="en-GB" altLang="en-US" sz="2800" b="1" dirty="0" smtClean="0"/>
              <a:t>#</a:t>
            </a:r>
            <a:r>
              <a:rPr lang="en-GB" altLang="en-US" sz="2800" b="1" dirty="0" err="1" smtClean="0"/>
              <a:t>McrVSA</a:t>
            </a:r>
            <a:endParaRPr lang="en-GB" altLang="en-US" sz="28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881891"/>
            <a:ext cx="4953514" cy="3495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67544" y="2708920"/>
            <a:ext cx="8136904" cy="1634480"/>
          </a:xfrm>
        </p:spPr>
        <p:txBody>
          <a:bodyPr/>
          <a:lstStyle/>
          <a:p>
            <a:pPr algn="ctr"/>
            <a:r>
              <a:rPr lang="en-GB" altLang="en-US" sz="4000" b="1" dirty="0" smtClean="0"/>
              <a:t>Gathering stories </a:t>
            </a: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b="1" dirty="0" smtClean="0">
                <a:solidFill>
                  <a:schemeClr val="tx1"/>
                </a:solidFill>
              </a:rPr>
              <a:t>What are your favourite stories?</a:t>
            </a:r>
            <a:r>
              <a:rPr lang="en-GB" altLang="en-US" sz="3200" b="1" dirty="0" smtClean="0">
                <a:solidFill>
                  <a:schemeClr val="tx1"/>
                </a:solidFill>
              </a:rPr>
              <a:t/>
            </a:r>
            <a:br>
              <a:rPr lang="en-GB" altLang="en-US" sz="3200" b="1" dirty="0" smtClean="0">
                <a:solidFill>
                  <a:schemeClr val="tx1"/>
                </a:solidFill>
              </a:rPr>
            </a:br>
            <a:endParaRPr lang="en-GB" alt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4684" y="5301208"/>
            <a:ext cx="7702624" cy="1161256"/>
          </a:xfrm>
        </p:spPr>
        <p:txBody>
          <a:bodyPr/>
          <a:lstStyle/>
          <a:p>
            <a:endParaRPr lang="en-GB" altLang="en-US" sz="2800" dirty="0" smtClean="0"/>
          </a:p>
          <a:p>
            <a:r>
              <a:rPr lang="en-GB" altLang="en-US" sz="2800" b="1" dirty="0" smtClean="0"/>
              <a:t>#</a:t>
            </a:r>
            <a:r>
              <a:rPr lang="en-GB" altLang="en-US" sz="2800" b="1" dirty="0" err="1" smtClean="0"/>
              <a:t>McrVSA</a:t>
            </a:r>
            <a:endParaRPr lang="en-GB" altLang="en-US" sz="28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408" y="4323060"/>
            <a:ext cx="2905175" cy="193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2C1AF-3AB8-4A63-84A4-CB7E6A2552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59632" y="1340768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660066"/>
                </a:solidFill>
              </a:rPr>
              <a:t>W</a:t>
            </a:r>
            <a:r>
              <a:rPr lang="en-GB" sz="2800" b="1" dirty="0" smtClean="0">
                <a:solidFill>
                  <a:srgbClr val="660066"/>
                </a:solidFill>
              </a:rPr>
              <a:t>hat is a story?</a:t>
            </a:r>
            <a:endParaRPr lang="en-GB" sz="2800" b="1" dirty="0">
              <a:solidFill>
                <a:srgbClr val="66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1988840"/>
            <a:ext cx="727280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‘An </a:t>
            </a:r>
            <a:r>
              <a:rPr lang="en-GB" i="1" dirty="0"/>
              <a:t>account of imaginary or real people and events told for entertainment</a:t>
            </a:r>
            <a:r>
              <a:rPr lang="en-GB" i="1" dirty="0" smtClean="0"/>
              <a:t>.’</a:t>
            </a:r>
          </a:p>
          <a:p>
            <a:endParaRPr lang="en-GB" dirty="0" smtClean="0"/>
          </a:p>
          <a:p>
            <a:r>
              <a:rPr lang="en-GB" i="1" dirty="0" smtClean="0"/>
              <a:t>‘An </a:t>
            </a:r>
            <a:r>
              <a:rPr lang="en-GB" i="1" dirty="0"/>
              <a:t>account of past events in someone's life or in the development of something</a:t>
            </a:r>
            <a:r>
              <a:rPr lang="en-GB" i="1" dirty="0" smtClean="0"/>
              <a:t>.’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sz="1400" dirty="0"/>
          </a:p>
          <a:p>
            <a:r>
              <a:rPr lang="en-GB" sz="1400" dirty="0"/>
              <a:t>https://en.oxforddictionaries.com/definition/story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025" y="4096861"/>
            <a:ext cx="2905175" cy="193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4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67544" y="2708920"/>
            <a:ext cx="8136904" cy="1634480"/>
          </a:xfrm>
        </p:spPr>
        <p:txBody>
          <a:bodyPr/>
          <a:lstStyle/>
          <a:p>
            <a:pPr algn="ctr"/>
            <a:r>
              <a:rPr lang="en-GB" altLang="en-US" sz="4000" b="1" dirty="0" smtClean="0"/>
              <a:t/>
            </a:r>
            <a:br>
              <a:rPr lang="en-GB" altLang="en-US" sz="4000" b="1" dirty="0" smtClean="0"/>
            </a:br>
            <a:r>
              <a:rPr lang="en-GB" altLang="en-US" sz="4000" b="1" dirty="0" smtClean="0"/>
              <a:t>The purpose of stories </a:t>
            </a: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sz="3200" dirty="0">
                <a:solidFill>
                  <a:schemeClr val="tx1"/>
                </a:solidFill>
              </a:rPr>
              <a:t>S</a:t>
            </a:r>
            <a:r>
              <a:rPr lang="en-GB" altLang="en-US" sz="3200" dirty="0" smtClean="0">
                <a:solidFill>
                  <a:schemeClr val="tx1"/>
                </a:solidFill>
              </a:rPr>
              <a:t>urvival!</a:t>
            </a:r>
            <a:br>
              <a:rPr lang="en-GB" altLang="en-US" sz="3200" dirty="0" smtClean="0">
                <a:solidFill>
                  <a:schemeClr val="tx1"/>
                </a:solidFill>
              </a:rPr>
            </a:br>
            <a:r>
              <a:rPr lang="en-GB" altLang="en-US" sz="3200" dirty="0" smtClean="0">
                <a:solidFill>
                  <a:schemeClr val="tx1"/>
                </a:solidFill>
              </a:rPr>
              <a:t>Entertainment</a:t>
            </a:r>
            <a:br>
              <a:rPr lang="en-GB" altLang="en-US" sz="3200" dirty="0" smtClean="0">
                <a:solidFill>
                  <a:schemeClr val="tx1"/>
                </a:solidFill>
              </a:rPr>
            </a:br>
            <a:r>
              <a:rPr lang="en-GB" altLang="en-US" sz="3200" dirty="0" smtClean="0">
                <a:solidFill>
                  <a:schemeClr val="tx1"/>
                </a:solidFill>
              </a:rPr>
              <a:t>Inspiration</a:t>
            </a:r>
            <a:br>
              <a:rPr lang="en-GB" altLang="en-US" sz="3200" dirty="0" smtClean="0">
                <a:solidFill>
                  <a:schemeClr val="tx1"/>
                </a:solidFill>
              </a:rPr>
            </a:br>
            <a:r>
              <a:rPr lang="en-GB" altLang="en-US" sz="3200" dirty="0" smtClean="0">
                <a:solidFill>
                  <a:schemeClr val="tx1"/>
                </a:solidFill>
              </a:rPr>
              <a:t>Education</a:t>
            </a:r>
            <a:br>
              <a:rPr lang="en-GB" altLang="en-US" sz="3200" dirty="0" smtClean="0">
                <a:solidFill>
                  <a:schemeClr val="tx1"/>
                </a:solidFill>
              </a:rPr>
            </a:br>
            <a:r>
              <a:rPr lang="en-GB" altLang="en-US" sz="3200" dirty="0" smtClean="0">
                <a:solidFill>
                  <a:schemeClr val="tx1"/>
                </a:solidFill>
              </a:rPr>
              <a:t>Challenge</a:t>
            </a:r>
            <a:br>
              <a:rPr lang="en-GB" altLang="en-US" sz="3200" dirty="0" smtClean="0">
                <a:solidFill>
                  <a:schemeClr val="tx1"/>
                </a:solidFill>
              </a:rPr>
            </a:br>
            <a:r>
              <a:rPr lang="en-GB" altLang="en-US" sz="3200" dirty="0" smtClean="0">
                <a:solidFill>
                  <a:schemeClr val="tx1"/>
                </a:solidFill>
              </a:rPr>
              <a:t>Motivation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4684" y="5301208"/>
            <a:ext cx="7702624" cy="1161256"/>
          </a:xfrm>
        </p:spPr>
        <p:txBody>
          <a:bodyPr/>
          <a:lstStyle/>
          <a:p>
            <a:endParaRPr lang="en-GB" altLang="en-US" sz="2800" dirty="0" smtClean="0"/>
          </a:p>
          <a:p>
            <a:r>
              <a:rPr lang="en-GB" altLang="en-US" sz="2800" b="1" dirty="0" smtClean="0"/>
              <a:t>#</a:t>
            </a:r>
            <a:r>
              <a:rPr lang="en-GB" altLang="en-US" sz="2800" b="1" dirty="0" err="1" smtClean="0"/>
              <a:t>McrVSA</a:t>
            </a:r>
            <a:endParaRPr lang="en-GB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33480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67544" y="2780928"/>
            <a:ext cx="8136904" cy="1634480"/>
          </a:xfrm>
        </p:spPr>
        <p:txBody>
          <a:bodyPr/>
          <a:lstStyle/>
          <a:p>
            <a:r>
              <a:rPr lang="en-GB" altLang="en-US" sz="4000" b="1" dirty="0" smtClean="0"/>
              <a:t>Four story essentials </a:t>
            </a: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sz="2800" b="1" dirty="0" smtClean="0">
                <a:solidFill>
                  <a:schemeClr val="tx1"/>
                </a:solidFill>
              </a:rPr>
              <a:t>1) Setting the scene </a:t>
            </a:r>
            <a:br>
              <a:rPr lang="en-GB" altLang="en-US" sz="2800" b="1" dirty="0" smtClean="0">
                <a:solidFill>
                  <a:schemeClr val="tx1"/>
                </a:solidFill>
              </a:rPr>
            </a:br>
            <a:r>
              <a:rPr lang="en-GB" altLang="en-US" sz="2800" dirty="0" smtClean="0">
                <a:solidFill>
                  <a:schemeClr val="tx1"/>
                </a:solidFill>
              </a:rPr>
              <a:t>“Marley was dead: to begin with”</a:t>
            </a:r>
            <a:r>
              <a:rPr lang="en-GB" altLang="en-US" sz="2800" b="1" dirty="0" smtClean="0">
                <a:solidFill>
                  <a:schemeClr val="tx1"/>
                </a:solidFill>
              </a:rPr>
              <a:t/>
            </a:r>
            <a:br>
              <a:rPr lang="en-GB" altLang="en-US" sz="2800" b="1" dirty="0" smtClean="0">
                <a:solidFill>
                  <a:schemeClr val="tx1"/>
                </a:solidFill>
              </a:rPr>
            </a:br>
            <a:r>
              <a:rPr lang="en-GB" altLang="en-US" sz="2800" b="1" dirty="0" smtClean="0">
                <a:solidFill>
                  <a:schemeClr val="tx1"/>
                </a:solidFill>
              </a:rPr>
              <a:t>2) Crisis / struggle</a:t>
            </a:r>
            <a:br>
              <a:rPr lang="en-GB" altLang="en-US" sz="2800" b="1" dirty="0" smtClean="0">
                <a:solidFill>
                  <a:schemeClr val="tx1"/>
                </a:solidFill>
              </a:rPr>
            </a:br>
            <a:r>
              <a:rPr lang="en-GB" altLang="en-US" sz="2800" b="1" dirty="0" smtClean="0">
                <a:solidFill>
                  <a:schemeClr val="tx1"/>
                </a:solidFill>
              </a:rPr>
              <a:t>3) Discovery</a:t>
            </a:r>
            <a:br>
              <a:rPr lang="en-GB" altLang="en-US" sz="2800" b="1" dirty="0" smtClean="0">
                <a:solidFill>
                  <a:schemeClr val="tx1"/>
                </a:solidFill>
              </a:rPr>
            </a:br>
            <a:r>
              <a:rPr lang="en-GB" altLang="en-US" sz="2800" b="1" dirty="0" smtClean="0">
                <a:solidFill>
                  <a:schemeClr val="tx1"/>
                </a:solidFill>
              </a:rPr>
              <a:t>4) Change / resolution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4684" y="5301208"/>
            <a:ext cx="7702624" cy="1161256"/>
          </a:xfrm>
        </p:spPr>
        <p:txBody>
          <a:bodyPr/>
          <a:lstStyle/>
          <a:p>
            <a:endParaRPr lang="en-GB" altLang="en-US" sz="2800" dirty="0" smtClean="0"/>
          </a:p>
          <a:p>
            <a:r>
              <a:rPr lang="en-GB" altLang="en-US" sz="2800" b="1" dirty="0" smtClean="0"/>
              <a:t>#</a:t>
            </a:r>
            <a:r>
              <a:rPr lang="en-GB" altLang="en-US" sz="2800" b="1" dirty="0" err="1" smtClean="0"/>
              <a:t>McrVSA</a:t>
            </a:r>
            <a:endParaRPr lang="en-GB" altLang="en-US" sz="28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513" y="4293096"/>
            <a:ext cx="3371843" cy="18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0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67544" y="2289944"/>
            <a:ext cx="8136904" cy="1634480"/>
          </a:xfrm>
        </p:spPr>
        <p:txBody>
          <a:bodyPr/>
          <a:lstStyle/>
          <a:p>
            <a:pPr algn="ctr"/>
            <a:r>
              <a:rPr lang="en-GB" altLang="en-US" sz="4000" b="1" dirty="0" smtClean="0"/>
              <a:t>Framing a story  </a:t>
            </a: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sz="3200" b="1" dirty="0"/>
              <a:t>Frames will trump facts every </a:t>
            </a:r>
            <a:r>
              <a:rPr lang="en-GB" altLang="en-US" sz="3200" b="1" dirty="0" smtClean="0"/>
              <a:t>time but facts still count!</a:t>
            </a:r>
            <a:r>
              <a:rPr lang="en-GB" altLang="en-US" sz="3200" b="1" dirty="0"/>
              <a:t/>
            </a:r>
            <a:br>
              <a:rPr lang="en-GB" altLang="en-US" sz="3200" b="1" dirty="0"/>
            </a:br>
            <a:endParaRPr lang="en-GB" alt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4684" y="5301208"/>
            <a:ext cx="7702624" cy="1161256"/>
          </a:xfrm>
        </p:spPr>
        <p:txBody>
          <a:bodyPr/>
          <a:lstStyle/>
          <a:p>
            <a:endParaRPr lang="en-GB" altLang="en-US" sz="2800" dirty="0" smtClean="0"/>
          </a:p>
          <a:p>
            <a:r>
              <a:rPr lang="en-GB" altLang="en-US" sz="2800" b="1" dirty="0" smtClean="0"/>
              <a:t>#</a:t>
            </a:r>
            <a:r>
              <a:rPr lang="en-GB" altLang="en-US" sz="2800" b="1" dirty="0" err="1" smtClean="0"/>
              <a:t>McrVSA</a:t>
            </a:r>
            <a:endParaRPr lang="en-GB" altLang="en-US" sz="28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40" y="4149080"/>
            <a:ext cx="3642869" cy="16058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4008" y="4149080"/>
            <a:ext cx="3600400" cy="156966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30042C"/>
                </a:solidFill>
              </a:rPr>
              <a:t>‘Work is the best route out of poverty’</a:t>
            </a:r>
            <a:endParaRPr lang="en-GB" sz="3200" dirty="0">
              <a:solidFill>
                <a:srgbClr val="3004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13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67544" y="2996952"/>
            <a:ext cx="8136904" cy="1634480"/>
          </a:xfrm>
        </p:spPr>
        <p:txBody>
          <a:bodyPr/>
          <a:lstStyle/>
          <a:p>
            <a:pPr algn="ctr"/>
            <a:r>
              <a:rPr lang="en-GB" altLang="en-US" sz="4000" b="1" dirty="0" smtClean="0"/>
              <a:t>Digital stories - Written</a:t>
            </a: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sz="2800" b="1" dirty="0" smtClean="0"/>
              <a:t/>
            </a:r>
            <a:br>
              <a:rPr lang="en-GB" altLang="en-US" sz="2800" b="1" dirty="0" smtClean="0"/>
            </a:br>
            <a:r>
              <a:rPr lang="en-GB" altLang="en-US" sz="2800" b="1" dirty="0" smtClean="0">
                <a:solidFill>
                  <a:schemeClr val="tx1"/>
                </a:solidFill>
              </a:rPr>
              <a:t>1) Spirit Story Week </a:t>
            </a:r>
            <a:r>
              <a:rPr lang="en-GB" altLang="en-US" sz="2800" b="1" dirty="0">
                <a:solidFill>
                  <a:schemeClr val="tx1"/>
                </a:solidFill>
              </a:rPr>
              <a:t>- </a:t>
            </a:r>
            <a:r>
              <a:rPr lang="en-GB" altLang="en-US" sz="2800" b="1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GB" altLang="en-US" sz="2800" b="1" dirty="0" smtClean="0">
                <a:solidFill>
                  <a:schemeClr val="tx1"/>
                </a:solidFill>
                <a:hlinkClick r:id="rId3"/>
              </a:rPr>
              <a:t>bit.ly/2T9kBmb</a:t>
            </a:r>
            <a:r>
              <a:rPr lang="en-GB" altLang="en-US" sz="2800" b="1" dirty="0" smtClean="0">
                <a:solidFill>
                  <a:schemeClr val="tx1"/>
                </a:solidFill>
              </a:rPr>
              <a:t> </a:t>
            </a:r>
            <a:br>
              <a:rPr lang="en-GB" altLang="en-US" sz="2800" b="1" dirty="0" smtClean="0">
                <a:solidFill>
                  <a:schemeClr val="tx1"/>
                </a:solidFill>
              </a:rPr>
            </a:br>
            <a:r>
              <a:rPr lang="en-GB" altLang="en-US" sz="2800" b="1" dirty="0" smtClean="0">
                <a:solidFill>
                  <a:schemeClr val="tx1"/>
                </a:solidFill>
              </a:rPr>
              <a:t>2) Mental Health Grants Programme </a:t>
            </a:r>
            <a:br>
              <a:rPr lang="en-GB" altLang="en-US" sz="2800" b="1" dirty="0" smtClean="0">
                <a:solidFill>
                  <a:schemeClr val="tx1"/>
                </a:solidFill>
              </a:rPr>
            </a:br>
            <a:r>
              <a:rPr lang="en-GB" altLang="en-US" sz="2800" b="1" dirty="0" smtClean="0">
                <a:solidFill>
                  <a:schemeClr val="tx1"/>
                </a:solidFill>
              </a:rPr>
              <a:t>3) </a:t>
            </a:r>
            <a:r>
              <a:rPr lang="en-GB" altLang="en-US" sz="2800" b="1" dirty="0">
                <a:solidFill>
                  <a:schemeClr val="tx1"/>
                </a:solidFill>
              </a:rPr>
              <a:t>Shelter stories - </a:t>
            </a:r>
            <a:r>
              <a:rPr lang="en-GB" altLang="en-US" sz="2800" b="1" dirty="0">
                <a:solidFill>
                  <a:schemeClr val="tx1"/>
                </a:solidFill>
                <a:hlinkClick r:id="rId4"/>
              </a:rPr>
              <a:t>http://stories.shelter.org.uk</a:t>
            </a:r>
            <a:r>
              <a:rPr lang="en-GB" altLang="en-US" sz="2800" b="1" dirty="0" smtClean="0">
                <a:solidFill>
                  <a:schemeClr val="tx1"/>
                </a:solidFill>
                <a:hlinkClick r:id="rId4"/>
              </a:rPr>
              <a:t>/</a:t>
            </a:r>
            <a:r>
              <a:rPr lang="en-GB" altLang="en-US" sz="2800" b="1" dirty="0" smtClean="0">
                <a:solidFill>
                  <a:schemeClr val="tx1"/>
                </a:solidFill>
              </a:rPr>
              <a:t> </a:t>
            </a:r>
            <a:br>
              <a:rPr lang="en-GB" altLang="en-US" sz="2800" b="1" dirty="0" smtClean="0">
                <a:solidFill>
                  <a:schemeClr val="tx1"/>
                </a:solidFill>
              </a:rPr>
            </a:br>
            <a:endParaRPr lang="en-GB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4684" y="5301208"/>
            <a:ext cx="7702624" cy="1161256"/>
          </a:xfrm>
        </p:spPr>
        <p:txBody>
          <a:bodyPr/>
          <a:lstStyle/>
          <a:p>
            <a:endParaRPr lang="en-GB" altLang="en-US" sz="2800" dirty="0" smtClean="0"/>
          </a:p>
          <a:p>
            <a:r>
              <a:rPr lang="en-GB" altLang="en-US" sz="2800" b="1" dirty="0" smtClean="0"/>
              <a:t>#</a:t>
            </a:r>
            <a:r>
              <a:rPr lang="en-GB" altLang="en-US" sz="2800" b="1" dirty="0" err="1" smtClean="0"/>
              <a:t>McrVSA</a:t>
            </a:r>
            <a:endParaRPr lang="en-GB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0644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67544" y="2878788"/>
            <a:ext cx="8136904" cy="1634480"/>
          </a:xfrm>
        </p:spPr>
        <p:txBody>
          <a:bodyPr/>
          <a:lstStyle/>
          <a:p>
            <a:r>
              <a:rPr lang="en-GB" altLang="en-US" sz="4000" b="1" dirty="0" smtClean="0"/>
              <a:t>Digital stories - Video</a:t>
            </a: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sz="2800" b="1" dirty="0" smtClean="0">
                <a:solidFill>
                  <a:schemeClr val="tx1"/>
                </a:solidFill>
              </a:rPr>
              <a:t>1) Time to Change – </a:t>
            </a:r>
            <a:r>
              <a:rPr lang="en-GB" altLang="en-US" sz="2800" b="1" dirty="0">
                <a:solidFill>
                  <a:schemeClr val="tx1"/>
                </a:solidFill>
              </a:rPr>
              <a:t>Ask </a:t>
            </a:r>
            <a:r>
              <a:rPr lang="en-GB" altLang="en-US" sz="2800" b="1" dirty="0" smtClean="0">
                <a:solidFill>
                  <a:schemeClr val="tx1"/>
                </a:solidFill>
              </a:rPr>
              <a:t>Twice </a:t>
            </a:r>
            <a:r>
              <a:rPr lang="en-GB" altLang="en-US" sz="2800" b="1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GB" altLang="en-US" sz="2800" b="1" dirty="0" smtClean="0">
                <a:solidFill>
                  <a:schemeClr val="tx1"/>
                </a:solidFill>
                <a:hlinkClick r:id="rId3"/>
              </a:rPr>
              <a:t>bit.ly/2NdNglV</a:t>
            </a:r>
            <a:r>
              <a:rPr lang="en-GB" altLang="en-US" sz="2800" b="1" dirty="0" smtClean="0">
                <a:solidFill>
                  <a:schemeClr val="tx1"/>
                </a:solidFill>
              </a:rPr>
              <a:t> </a:t>
            </a:r>
            <a:br>
              <a:rPr lang="en-GB" altLang="en-US" sz="2800" b="1" dirty="0" smtClean="0">
                <a:solidFill>
                  <a:schemeClr val="tx1"/>
                </a:solidFill>
              </a:rPr>
            </a:br>
            <a:r>
              <a:rPr lang="en-GB" altLang="en-US" sz="2800" b="1" dirty="0" smtClean="0">
                <a:solidFill>
                  <a:schemeClr val="tx1"/>
                </a:solidFill>
              </a:rPr>
              <a:t>2) </a:t>
            </a:r>
            <a:r>
              <a:rPr lang="en-GB" altLang="en-US" sz="2800" b="1" dirty="0" err="1" smtClean="0">
                <a:solidFill>
                  <a:schemeClr val="tx1"/>
                </a:solidFill>
              </a:rPr>
              <a:t>Childline</a:t>
            </a:r>
            <a:r>
              <a:rPr lang="en-GB" altLang="en-US" sz="2800" b="1" dirty="0" smtClean="0">
                <a:solidFill>
                  <a:schemeClr val="tx1"/>
                </a:solidFill>
              </a:rPr>
              <a:t> YouTube channel </a:t>
            </a:r>
            <a:r>
              <a:rPr lang="en-GB" altLang="en-US" sz="2800" b="1" dirty="0">
                <a:solidFill>
                  <a:schemeClr val="tx1"/>
                </a:solidFill>
              </a:rPr>
              <a:t>– </a:t>
            </a:r>
            <a:r>
              <a:rPr lang="en-GB" altLang="en-US" sz="2800" b="1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GB" altLang="en-US" sz="2800" b="1" dirty="0" smtClean="0">
                <a:solidFill>
                  <a:schemeClr val="tx1"/>
                </a:solidFill>
                <a:hlinkClick r:id="rId4"/>
              </a:rPr>
              <a:t>bit.ly/2T9aluo</a:t>
            </a:r>
            <a:r>
              <a:rPr lang="en-GB" altLang="en-US" sz="2800" b="1" dirty="0" smtClean="0">
                <a:solidFill>
                  <a:schemeClr val="tx1"/>
                </a:solidFill>
              </a:rPr>
              <a:t>  </a:t>
            </a:r>
            <a:br>
              <a:rPr lang="en-GB" altLang="en-US" sz="2800" b="1" dirty="0" smtClean="0">
                <a:solidFill>
                  <a:schemeClr val="tx1"/>
                </a:solidFill>
              </a:rPr>
            </a:br>
            <a:r>
              <a:rPr lang="en-GB" altLang="en-US" sz="2800" b="1" dirty="0" smtClean="0">
                <a:solidFill>
                  <a:schemeClr val="tx1"/>
                </a:solidFill>
              </a:rPr>
              <a:t>3) Community Reporters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4684" y="5301208"/>
            <a:ext cx="7702624" cy="1161256"/>
          </a:xfrm>
        </p:spPr>
        <p:txBody>
          <a:bodyPr/>
          <a:lstStyle/>
          <a:p>
            <a:endParaRPr lang="en-GB" altLang="en-US" sz="2800" dirty="0" smtClean="0"/>
          </a:p>
          <a:p>
            <a:r>
              <a:rPr lang="en-GB" altLang="en-US" sz="2800" b="1" dirty="0" smtClean="0"/>
              <a:t>#</a:t>
            </a:r>
            <a:r>
              <a:rPr lang="en-GB" altLang="en-US" sz="2800" b="1" dirty="0" err="1" smtClean="0"/>
              <a:t>McrVSA</a:t>
            </a:r>
            <a:endParaRPr lang="en-GB" altLang="en-US" sz="28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547672"/>
            <a:ext cx="3620005" cy="19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57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67544" y="2996952"/>
            <a:ext cx="8136904" cy="1634480"/>
          </a:xfrm>
        </p:spPr>
        <p:txBody>
          <a:bodyPr/>
          <a:lstStyle/>
          <a:p>
            <a:pPr algn="ctr"/>
            <a:r>
              <a:rPr lang="en-GB" altLang="en-US" sz="4000" b="1" dirty="0" smtClean="0"/>
              <a:t>Digital stories - Audio</a:t>
            </a: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sz="2800" b="1" dirty="0" smtClean="0">
                <a:solidFill>
                  <a:schemeClr val="tx1"/>
                </a:solidFill>
              </a:rPr>
              <a:t>1) The listening </a:t>
            </a:r>
            <a:r>
              <a:rPr lang="en-GB" altLang="en-US" sz="2800" b="1" dirty="0">
                <a:solidFill>
                  <a:schemeClr val="tx1"/>
                </a:solidFill>
              </a:rPr>
              <a:t>p</a:t>
            </a:r>
            <a:r>
              <a:rPr lang="en-GB" altLang="en-US" sz="2800" b="1" dirty="0" smtClean="0">
                <a:solidFill>
                  <a:schemeClr val="tx1"/>
                </a:solidFill>
              </a:rPr>
              <a:t>roject (BBC and the British Library) - </a:t>
            </a:r>
            <a:r>
              <a:rPr lang="en-GB" sz="2800" u="sng" dirty="0">
                <a:hlinkClick r:id="rId3"/>
              </a:rPr>
              <a:t>https://</a:t>
            </a:r>
            <a:r>
              <a:rPr lang="en-GB" sz="2800" u="sng" dirty="0" smtClean="0">
                <a:hlinkClick r:id="rId3"/>
              </a:rPr>
              <a:t>www.bbc.co.uk/programmes/b01cqx3b</a:t>
            </a:r>
            <a:r>
              <a:rPr lang="en-GB" sz="2800" u="sng" dirty="0" smtClean="0"/>
              <a:t> </a:t>
            </a:r>
            <a:r>
              <a:rPr lang="en-GB" altLang="en-US" sz="2800" b="1" dirty="0" smtClean="0">
                <a:solidFill>
                  <a:schemeClr val="tx1"/>
                </a:solidFill>
              </a:rPr>
              <a:t/>
            </a:r>
            <a:br>
              <a:rPr lang="en-GB" altLang="en-US" sz="2800" b="1" dirty="0" smtClean="0">
                <a:solidFill>
                  <a:schemeClr val="tx1"/>
                </a:solidFill>
              </a:rPr>
            </a:br>
            <a:r>
              <a:rPr lang="en-GB" altLang="en-US" sz="2800" b="1" dirty="0" smtClean="0">
                <a:solidFill>
                  <a:schemeClr val="tx1"/>
                </a:solidFill>
              </a:rPr>
              <a:t>2) John’s </a:t>
            </a:r>
            <a:r>
              <a:rPr lang="en-GB" altLang="en-US" sz="2800" b="1" dirty="0">
                <a:solidFill>
                  <a:schemeClr val="tx1"/>
                </a:solidFill>
              </a:rPr>
              <a:t>Spirit Story - </a:t>
            </a:r>
            <a:r>
              <a:rPr lang="en-GB" altLang="en-US" sz="28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GB" altLang="en-US" sz="2800" dirty="0" smtClean="0">
                <a:solidFill>
                  <a:schemeClr val="tx1"/>
                </a:solidFill>
                <a:hlinkClick r:id="rId4"/>
              </a:rPr>
              <a:t>bit.ly/2PmWPVH</a:t>
            </a:r>
            <a:r>
              <a:rPr lang="en-GB" altLang="en-US" sz="2800" dirty="0" smtClean="0">
                <a:solidFill>
                  <a:schemeClr val="tx1"/>
                </a:solidFill>
              </a:rPr>
              <a:t> </a:t>
            </a:r>
            <a:br>
              <a:rPr lang="en-GB" altLang="en-US" sz="2800" dirty="0" smtClean="0">
                <a:solidFill>
                  <a:schemeClr val="tx1"/>
                </a:solidFill>
              </a:rPr>
            </a:br>
            <a:r>
              <a:rPr lang="en-GB" altLang="en-US" sz="2800" b="1" dirty="0" smtClean="0">
                <a:solidFill>
                  <a:schemeClr val="tx1"/>
                </a:solidFill>
              </a:rPr>
              <a:t>3) You, Me </a:t>
            </a:r>
            <a:r>
              <a:rPr lang="en-GB" altLang="en-US" sz="2800" b="1" dirty="0">
                <a:solidFill>
                  <a:schemeClr val="tx1"/>
                </a:solidFill>
              </a:rPr>
              <a:t>and the Big C - </a:t>
            </a:r>
            <a:r>
              <a:rPr lang="en-GB" altLang="en-US" sz="2800" dirty="0">
                <a:solidFill>
                  <a:schemeClr val="tx1"/>
                </a:solidFill>
                <a:hlinkClick r:id="rId5"/>
              </a:rPr>
              <a:t>https://</a:t>
            </a:r>
            <a:r>
              <a:rPr lang="en-GB" altLang="en-US" sz="2800" dirty="0" smtClean="0">
                <a:solidFill>
                  <a:schemeClr val="tx1"/>
                </a:solidFill>
                <a:hlinkClick r:id="rId5"/>
              </a:rPr>
              <a:t>bbc.in/2Fici4p</a:t>
            </a:r>
            <a:r>
              <a:rPr lang="en-GB" altLang="en-US" sz="28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4684" y="5301208"/>
            <a:ext cx="7702624" cy="1161256"/>
          </a:xfrm>
        </p:spPr>
        <p:txBody>
          <a:bodyPr/>
          <a:lstStyle/>
          <a:p>
            <a:endParaRPr lang="en-GB" altLang="en-US" sz="2800" dirty="0" smtClean="0"/>
          </a:p>
          <a:p>
            <a:r>
              <a:rPr lang="en-GB" altLang="en-US" sz="2800" b="1" dirty="0" smtClean="0"/>
              <a:t>#</a:t>
            </a:r>
            <a:r>
              <a:rPr lang="en-GB" altLang="en-US" sz="2800" b="1" dirty="0" err="1" smtClean="0"/>
              <a:t>McrVSA</a:t>
            </a:r>
            <a:endParaRPr lang="en-GB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50311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37705" y="2492896"/>
            <a:ext cx="8136904" cy="1634480"/>
          </a:xfrm>
        </p:spPr>
        <p:txBody>
          <a:bodyPr/>
          <a:lstStyle/>
          <a:p>
            <a:r>
              <a:rPr lang="en-GB" altLang="en-US" sz="4000" b="1" dirty="0" smtClean="0"/>
              <a:t>Digital stories - Photographs</a:t>
            </a: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sz="2800" b="1" dirty="0" smtClean="0">
                <a:solidFill>
                  <a:schemeClr val="tx1"/>
                </a:solidFill>
              </a:rPr>
              <a:t>1) Unequal Scenes - </a:t>
            </a:r>
            <a:r>
              <a:rPr lang="en-GB" altLang="en-US" sz="2800" b="1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GB" altLang="en-US" sz="2800" b="1" dirty="0" smtClean="0">
                <a:solidFill>
                  <a:schemeClr val="tx1"/>
                </a:solidFill>
                <a:hlinkClick r:id="rId3"/>
              </a:rPr>
              <a:t>bit.ly/2FfflKP</a:t>
            </a:r>
            <a:r>
              <a:rPr lang="en-GB" altLang="en-US" sz="2800" b="1" dirty="0" smtClean="0">
                <a:solidFill>
                  <a:schemeClr val="tx1"/>
                </a:solidFill>
              </a:rPr>
              <a:t> 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altLang="en-US" sz="2800" b="1" dirty="0" smtClean="0">
                <a:solidFill>
                  <a:schemeClr val="tx1"/>
                </a:solidFill>
              </a:rPr>
              <a:t>2) </a:t>
            </a:r>
            <a:r>
              <a:rPr lang="en-GB" altLang="en-US" sz="2800" b="1" dirty="0" err="1" smtClean="0">
                <a:solidFill>
                  <a:schemeClr val="tx1"/>
                </a:solidFill>
              </a:rPr>
              <a:t>PhotoStories</a:t>
            </a:r>
            <a:r>
              <a:rPr lang="en-GB" altLang="en-US" sz="2800" b="1" dirty="0">
                <a:solidFill>
                  <a:schemeClr val="tx1"/>
                </a:solidFill>
              </a:rPr>
              <a:t> - </a:t>
            </a:r>
            <a:r>
              <a:rPr lang="en-GB" altLang="en-US" sz="2800" b="1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GB" altLang="en-US" sz="2800" b="1" dirty="0" smtClean="0">
                <a:solidFill>
                  <a:schemeClr val="tx1"/>
                </a:solidFill>
                <a:hlinkClick r:id="rId4"/>
              </a:rPr>
              <a:t>bit.ly/2DAoXOU</a:t>
            </a:r>
            <a:r>
              <a:rPr lang="en-GB" altLang="en-US" sz="2800" b="1" dirty="0" smtClean="0">
                <a:solidFill>
                  <a:schemeClr val="tx1"/>
                </a:solidFill>
              </a:rPr>
              <a:t> </a:t>
            </a:r>
            <a:br>
              <a:rPr lang="en-GB" altLang="en-US" sz="2800" b="1" dirty="0" smtClean="0">
                <a:solidFill>
                  <a:schemeClr val="tx1"/>
                </a:solidFill>
              </a:rPr>
            </a:br>
            <a:r>
              <a:rPr lang="en-GB" altLang="en-US" sz="2800" b="1" dirty="0" smtClean="0">
                <a:solidFill>
                  <a:schemeClr val="tx1"/>
                </a:solidFill>
              </a:rPr>
              <a:t>3) #</a:t>
            </a:r>
            <a:r>
              <a:rPr lang="en-GB" altLang="en-US" sz="2800" b="1" dirty="0" err="1" smtClean="0">
                <a:solidFill>
                  <a:schemeClr val="tx1"/>
                </a:solidFill>
              </a:rPr>
              <a:t>CABlive</a:t>
            </a:r>
            <a:r>
              <a:rPr lang="en-GB" altLang="en-US" sz="2800" b="1" dirty="0">
                <a:solidFill>
                  <a:schemeClr val="tx1"/>
                </a:solidFill>
              </a:rPr>
              <a:t> </a:t>
            </a:r>
            <a:r>
              <a:rPr lang="en-GB" altLang="en-US" sz="2800" b="1" dirty="0" smtClean="0">
                <a:solidFill>
                  <a:schemeClr val="tx1"/>
                </a:solidFill>
              </a:rPr>
              <a:t>on Twitter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4684" y="5301208"/>
            <a:ext cx="7702624" cy="1161256"/>
          </a:xfrm>
        </p:spPr>
        <p:txBody>
          <a:bodyPr/>
          <a:lstStyle/>
          <a:p>
            <a:endParaRPr lang="en-GB" altLang="en-US" sz="2800" dirty="0" smtClean="0"/>
          </a:p>
          <a:p>
            <a:r>
              <a:rPr lang="en-GB" altLang="en-US" sz="2800" b="1" dirty="0" smtClean="0"/>
              <a:t>#</a:t>
            </a:r>
            <a:r>
              <a:rPr lang="en-GB" altLang="en-US" sz="2800" b="1" dirty="0" err="1" smtClean="0"/>
              <a:t>McrVSA</a:t>
            </a:r>
            <a:endParaRPr lang="en-GB" altLang="en-US" sz="28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147" y="4221088"/>
            <a:ext cx="3383302" cy="224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3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c presentation">
  <a:themeElements>
    <a:clrScheme name="McrCommCentral 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rCommCentral PPT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48" charset="-128"/>
          </a:defRPr>
        </a:defPPr>
      </a:lstStyle>
    </a:lnDef>
  </a:objectDefaults>
  <a:extraClrSchemeLst>
    <a:extraClrScheme>
      <a:clrScheme name="McrCommCentral 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rCommCentral 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rCommCentral 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rCommCentral 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rCommCentral 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rCommCentral 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rCommCentral 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rCommCentral 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rCommCentral 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rCommCentral 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rCommCentral 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rCommCentral 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Macc presentation</Template>
  <TotalTime>12868</TotalTime>
  <Words>103</Words>
  <Application>Microsoft Office PowerPoint</Application>
  <PresentationFormat>On-screen Show (4:3)</PresentationFormat>
  <Paragraphs>49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Geneva</vt:lpstr>
      <vt:lpstr>Macc presentation</vt:lpstr>
      <vt:lpstr>PowerPoint Presentation</vt:lpstr>
      <vt:lpstr>PowerPoint Presentation</vt:lpstr>
      <vt:lpstr> The purpose of stories   Survival! Entertainment Inspiration Education Challenge Motivation</vt:lpstr>
      <vt:lpstr>Four story essentials   1) Setting the scene  “Marley was dead: to begin with” 2) Crisis / struggle 3) Discovery 4) Change / resolution</vt:lpstr>
      <vt:lpstr>Framing a story    Frames will trump facts every time but facts still count! </vt:lpstr>
      <vt:lpstr>Digital stories - Written  1) Spirit Story Week - https://bit.ly/2T9kBmb  2) Mental Health Grants Programme  3) Shelter stories - http://stories.shelter.org.uk/  </vt:lpstr>
      <vt:lpstr>Digital stories - Video  1) Time to Change – Ask Twice https://bit.ly/2NdNglV  2) Childline YouTube channel – https://bit.ly/2T9aluo   3) Community Reporters</vt:lpstr>
      <vt:lpstr>Digital stories - Audio  1) The listening project (BBC and the British Library) - https://www.bbc.co.uk/programmes/b01cqx3b  2) John’s Spirit Story - https://bit.ly/2PmWPVH  3) You, Me and the Big C - https://bbc.in/2Fici4p </vt:lpstr>
      <vt:lpstr>Digital stories - Photographs  1) Unequal Scenes - https://bit.ly/2FfflKP  2) PhotoStories - https://bit.ly/2DAoXOU  3) #CABlive on Twitter</vt:lpstr>
      <vt:lpstr>Gathering stories   What are your favourite stories?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Nigel Rose</dc:creator>
  <cp:lastModifiedBy>Helen Walker</cp:lastModifiedBy>
  <cp:revision>157</cp:revision>
  <cp:lastPrinted>2018-11-12T16:26:13Z</cp:lastPrinted>
  <dcterms:created xsi:type="dcterms:W3CDTF">2015-02-23T11:02:03Z</dcterms:created>
  <dcterms:modified xsi:type="dcterms:W3CDTF">2018-11-14T14:35:43Z</dcterms:modified>
</cp:coreProperties>
</file>