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7" r:id="rId3"/>
    <p:sldId id="257" r:id="rId4"/>
    <p:sldId id="258" r:id="rId5"/>
    <p:sldId id="259" r:id="rId6"/>
    <p:sldId id="273" r:id="rId7"/>
    <p:sldId id="275" r:id="rId8"/>
    <p:sldId id="276" r:id="rId9"/>
    <p:sldId id="277" r:id="rId10"/>
    <p:sldId id="278" r:id="rId11"/>
    <p:sldId id="279" r:id="rId12"/>
    <p:sldId id="280" r:id="rId13"/>
    <p:sldId id="281" r:id="rId14"/>
    <p:sldId id="282" r:id="rId15"/>
    <p:sldId id="283" r:id="rId16"/>
    <p:sldId id="284" r:id="rId17"/>
    <p:sldId id="286" r:id="rId18"/>
    <p:sldId id="287" r:id="rId1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66FF"/>
    <a:srgbClr val="FF3300"/>
    <a:srgbClr val="99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574" y="-102"/>
      </p:cViewPr>
      <p:guideLst>
        <p:guide orient="horz" pos="2880"/>
        <p:guide pos="2160"/>
      </p:guideLst>
    </p:cSldViewPr>
  </p:slideViewPr>
  <p:notesTextViewPr>
    <p:cViewPr>
      <p:scale>
        <a:sx n="100" d="100"/>
        <a:sy n="100" d="100"/>
      </p:scale>
      <p:origin x="0" y="0"/>
    </p:cViewPr>
  </p:notesTextViewPr>
  <p:notesViewPr>
    <p:cSldViewPr>
      <p:cViewPr varScale="1">
        <p:scale>
          <a:sx n="85" d="100"/>
          <a:sy n="85" d="100"/>
        </p:scale>
        <p:origin x="-315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theme" Target="../theme/theme3.xml"/><Relationship Id="rId4" Type="http://schemas.openxmlformats.org/officeDocument/2006/relationships/image" Target="../media/image2.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34A882-0724-4F17-B733-68E597A855B3}" type="datetimeFigureOut">
              <a:rPr lang="en-GB" smtClean="0"/>
              <a:pPr/>
              <a:t>25/08/2020</a:t>
            </a:fld>
            <a:endParaRPr lang="en-GB"/>
          </a:p>
        </p:txBody>
      </p:sp>
      <p:sp>
        <p:nvSpPr>
          <p:cNvPr id="4" name="Footer Placeholder 3"/>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l">
              <a:defRPr sz="1200"/>
            </a:lvl1pPr>
          </a:lstStyle>
          <a:p>
            <a:endParaRPr lang="en-GB" dirty="0"/>
          </a:p>
        </p:txBody>
      </p:sp>
      <p:pic>
        <p:nvPicPr>
          <p:cNvPr id="6" name="Picture 5" descr="C:\Users\narmin\AppData\Local\Microsoft\Windows\Temporary Internet Files\Content.Outlook\C1CEM7QL\GMIF_GMCA_Funded-01.jpg"/>
          <p:cNvPicPr/>
          <p:nvPr/>
        </p:nvPicPr>
        <p:blipFill>
          <a:blip r:embed="rId2" cstate="print"/>
          <a:srcRect t="27731" b="38865"/>
          <a:stretch>
            <a:fillRect/>
          </a:stretch>
        </p:blipFill>
        <p:spPr bwMode="auto">
          <a:xfrm>
            <a:off x="5373216" y="8731696"/>
            <a:ext cx="1162050" cy="304800"/>
          </a:xfrm>
          <a:prstGeom prst="rect">
            <a:avLst/>
          </a:prstGeom>
          <a:noFill/>
        </p:spPr>
      </p:pic>
      <p:pic>
        <p:nvPicPr>
          <p:cNvPr id="7" name="Picture 6" descr="TTB Logo new.jpg"/>
          <p:cNvPicPr/>
          <p:nvPr/>
        </p:nvPicPr>
        <p:blipFill>
          <a:blip r:embed="rId3" cstate="print"/>
          <a:stretch>
            <a:fillRect/>
          </a:stretch>
        </p:blipFill>
        <p:spPr>
          <a:xfrm>
            <a:off x="0" y="8748465"/>
            <a:ext cx="1124744" cy="395536"/>
          </a:xfrm>
          <a:prstGeom prst="rect">
            <a:avLst/>
          </a:prstGeom>
        </p:spPr>
      </p:pic>
      <p:pic>
        <p:nvPicPr>
          <p:cNvPr id="8" name="Picture 7" descr="Image result for education and skills funding agency logo"/>
          <p:cNvPicPr/>
          <p:nvPr/>
        </p:nvPicPr>
        <p:blipFill>
          <a:blip r:embed="rId4" cstate="print"/>
          <a:srcRect/>
          <a:stretch>
            <a:fillRect/>
          </a:stretch>
        </p:blipFill>
        <p:spPr bwMode="auto">
          <a:xfrm>
            <a:off x="3140968" y="8734425"/>
            <a:ext cx="838200" cy="409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 Id="rId4" Type="http://schemas.openxmlformats.org/officeDocument/2006/relationships/image" Target="../media/image3.jpe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742F3-B91C-4B69-87D3-D6CA25C25550}" type="datetimeFigureOut">
              <a:rPr lang="en-GB" smtClean="0"/>
              <a:pPr/>
              <a:t>25/08/2020</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descr="C:\Users\narmin\AppData\Local\Microsoft\Windows\Temporary Internet Files\Content.Outlook\C1CEM7QL\GMIF_GMCA_Funded-01.jpg"/>
          <p:cNvPicPr/>
          <p:nvPr/>
        </p:nvPicPr>
        <p:blipFill>
          <a:blip r:embed="rId2" cstate="print"/>
          <a:srcRect t="27731" b="38865"/>
          <a:stretch>
            <a:fillRect/>
          </a:stretch>
        </p:blipFill>
        <p:spPr bwMode="auto">
          <a:xfrm>
            <a:off x="764704" y="8532440"/>
            <a:ext cx="1296144" cy="432048"/>
          </a:xfrm>
          <a:prstGeom prst="rect">
            <a:avLst/>
          </a:prstGeom>
          <a:noFill/>
        </p:spPr>
      </p:pic>
      <p:pic>
        <p:nvPicPr>
          <p:cNvPr id="9" name="Picture 8" descr="Image result for education and skills funding agency logo"/>
          <p:cNvPicPr/>
          <p:nvPr/>
        </p:nvPicPr>
        <p:blipFill>
          <a:blip r:embed="rId3" cstate="print"/>
          <a:srcRect/>
          <a:stretch>
            <a:fillRect/>
          </a:stretch>
        </p:blipFill>
        <p:spPr bwMode="auto">
          <a:xfrm>
            <a:off x="3068960" y="8604448"/>
            <a:ext cx="838200" cy="409575"/>
          </a:xfrm>
          <a:prstGeom prst="rect">
            <a:avLst/>
          </a:prstGeom>
          <a:noFill/>
          <a:ln w="9525">
            <a:noFill/>
            <a:miter lim="800000"/>
            <a:headEnd/>
            <a:tailEnd/>
          </a:ln>
        </p:spPr>
      </p:pic>
      <p:pic>
        <p:nvPicPr>
          <p:cNvPr id="10" name="Picture 9" descr="TTB Logo new.jpg"/>
          <p:cNvPicPr/>
          <p:nvPr/>
        </p:nvPicPr>
        <p:blipFill>
          <a:blip r:embed="rId4" cstate="print"/>
          <a:stretch>
            <a:fillRect/>
          </a:stretch>
        </p:blipFill>
        <p:spPr>
          <a:xfrm>
            <a:off x="5157192" y="8604448"/>
            <a:ext cx="952500" cy="333375"/>
          </a:xfrm>
          <a:prstGeom prst="rect">
            <a:avLst/>
          </a:prstGeom>
        </p:spPr>
      </p:pic>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61DCC1-22BB-4F2D-9155-96C0494C01B9}" type="datetimeFigureOut">
              <a:rPr lang="en-GB" smtClean="0"/>
              <a:pPr/>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FF6E0-2AA6-4B86-95B3-360F196326D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61DCC1-22BB-4F2D-9155-96C0494C01B9}" type="datetimeFigureOut">
              <a:rPr lang="en-GB" smtClean="0"/>
              <a:pPr/>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FF6E0-2AA6-4B86-95B3-360F196326D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61DCC1-22BB-4F2D-9155-96C0494C01B9}" type="datetimeFigureOut">
              <a:rPr lang="en-GB" smtClean="0"/>
              <a:pPr/>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FF6E0-2AA6-4B86-95B3-360F196326D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61DCC1-22BB-4F2D-9155-96C0494C01B9}" type="datetimeFigureOut">
              <a:rPr lang="en-GB" smtClean="0"/>
              <a:pPr/>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FF6E0-2AA6-4B86-95B3-360F196326D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1DCC1-22BB-4F2D-9155-96C0494C01B9}" type="datetimeFigureOut">
              <a:rPr lang="en-GB" smtClean="0"/>
              <a:pPr/>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FF6E0-2AA6-4B86-95B3-360F196326D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61DCC1-22BB-4F2D-9155-96C0494C01B9}" type="datetimeFigureOut">
              <a:rPr lang="en-GB" smtClean="0"/>
              <a:pPr/>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1FF6E0-2AA6-4B86-95B3-360F196326D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61DCC1-22BB-4F2D-9155-96C0494C01B9}" type="datetimeFigureOut">
              <a:rPr lang="en-GB" smtClean="0"/>
              <a:pPr/>
              <a:t>25/08/2020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1FF6E0-2AA6-4B86-95B3-360F196326D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61DCC1-22BB-4F2D-9155-96C0494C01B9}" type="datetimeFigureOut">
              <a:rPr lang="en-GB" smtClean="0"/>
              <a:pPr/>
              <a:t>25/08/2020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1FF6E0-2AA6-4B86-95B3-360F196326D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6672" y="8475134"/>
            <a:ext cx="6192688" cy="486833"/>
          </a:xfrm>
        </p:spPr>
        <p:txBody>
          <a:body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1DCC1-22BB-4F2D-9155-96C0494C01B9}" type="datetimeFigureOut">
              <a:rPr lang="en-GB" smtClean="0"/>
              <a:pPr/>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1FF6E0-2AA6-4B86-95B3-360F196326D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1DCC1-22BB-4F2D-9155-96C0494C01B9}" type="datetimeFigureOut">
              <a:rPr lang="en-GB" smtClean="0"/>
              <a:pPr/>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1FF6E0-2AA6-4B86-95B3-360F196326D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E61DCC1-22BB-4F2D-9155-96C0494C01B9}" type="datetimeFigureOut">
              <a:rPr lang="en-GB" smtClean="0"/>
              <a:pPr/>
              <a:t>25/08/2020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41FF6E0-2AA6-4B86-95B3-360F196326D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world in your hands"/>
          <p:cNvPicPr>
            <a:picLocks noChangeAspect="1" noChangeArrowheads="1"/>
          </p:cNvPicPr>
          <p:nvPr/>
        </p:nvPicPr>
        <p:blipFill>
          <a:blip r:embed="rId2" cstate="print"/>
          <a:srcRect b="11364"/>
          <a:stretch>
            <a:fillRect/>
          </a:stretch>
        </p:blipFill>
        <p:spPr bwMode="auto">
          <a:xfrm>
            <a:off x="332656" y="2051720"/>
            <a:ext cx="6336704" cy="3744416"/>
          </a:xfrm>
          <a:prstGeom prst="rect">
            <a:avLst/>
          </a:prstGeom>
          <a:noFill/>
        </p:spPr>
      </p:pic>
      <p:sp>
        <p:nvSpPr>
          <p:cNvPr id="7" name="TextBox 6"/>
          <p:cNvSpPr txBox="1"/>
          <p:nvPr/>
        </p:nvSpPr>
        <p:spPr>
          <a:xfrm>
            <a:off x="138224" y="6012160"/>
            <a:ext cx="6719776" cy="646331"/>
          </a:xfrm>
          <a:prstGeom prst="rect">
            <a:avLst/>
          </a:prstGeom>
          <a:noFill/>
        </p:spPr>
        <p:txBody>
          <a:bodyPr wrap="square" rtlCol="0">
            <a:spAutoFit/>
          </a:bodyPr>
          <a:lstStyle/>
          <a:p>
            <a:pPr algn="ctr"/>
            <a:r>
              <a:rPr lang="en-GB" b="1" dirty="0" smtClean="0">
                <a:solidFill>
                  <a:schemeClr val="accent1">
                    <a:lumMod val="75000"/>
                  </a:schemeClr>
                </a:solidFill>
              </a:rPr>
              <a:t>Spaces are </a:t>
            </a:r>
            <a:r>
              <a:rPr lang="en-GB" b="1" u="sng" dirty="0" smtClean="0">
                <a:solidFill>
                  <a:schemeClr val="accent1">
                    <a:lumMod val="75000"/>
                  </a:schemeClr>
                </a:solidFill>
              </a:rPr>
              <a:t>limited</a:t>
            </a:r>
            <a:r>
              <a:rPr lang="en-GB" b="1" dirty="0" smtClean="0">
                <a:solidFill>
                  <a:schemeClr val="accent1">
                    <a:lumMod val="75000"/>
                  </a:schemeClr>
                </a:solidFill>
              </a:rPr>
              <a:t> due to social distancing measures, so it’s important that you confirm your place as soon as possible </a:t>
            </a:r>
            <a:endParaRPr lang="en-GB" b="1" dirty="0">
              <a:solidFill>
                <a:schemeClr val="accent1">
                  <a:lumMod val="75000"/>
                </a:schemeClr>
              </a:solidFill>
            </a:endParaRPr>
          </a:p>
        </p:txBody>
      </p:sp>
      <p:pic>
        <p:nvPicPr>
          <p:cNvPr id="6" name="Picture 5" descr="C:\Users\narmin\AppData\Local\Microsoft\Windows\Temporary Internet Files\Content.Outlook\C1CEM7QL\GMIF_GMCA_Funded-01.jpg"/>
          <p:cNvPicPr/>
          <p:nvPr/>
        </p:nvPicPr>
        <p:blipFill>
          <a:blip r:embed="rId3" cstate="print"/>
          <a:srcRect t="27731" b="38865"/>
          <a:stretch>
            <a:fillRect/>
          </a:stretch>
        </p:blipFill>
        <p:spPr bwMode="auto">
          <a:xfrm>
            <a:off x="4941168" y="6876256"/>
            <a:ext cx="1368152" cy="432048"/>
          </a:xfrm>
          <a:prstGeom prst="rect">
            <a:avLst/>
          </a:prstGeom>
          <a:noFill/>
        </p:spPr>
      </p:pic>
      <p:pic>
        <p:nvPicPr>
          <p:cNvPr id="9" name="Picture 8" descr="Education and SFA.png"/>
          <p:cNvPicPr>
            <a:picLocks noChangeAspect="1"/>
          </p:cNvPicPr>
          <p:nvPr/>
        </p:nvPicPr>
        <p:blipFill>
          <a:blip r:embed="rId4" cstate="print"/>
          <a:stretch>
            <a:fillRect/>
          </a:stretch>
        </p:blipFill>
        <p:spPr>
          <a:xfrm>
            <a:off x="188640" y="6660232"/>
            <a:ext cx="981844" cy="509803"/>
          </a:xfrm>
          <a:prstGeom prst="rect">
            <a:avLst/>
          </a:prstGeom>
        </p:spPr>
      </p:pic>
      <p:pic>
        <p:nvPicPr>
          <p:cNvPr id="10" name="Picture 9" descr="TTB.png"/>
          <p:cNvPicPr>
            <a:picLocks noChangeAspect="1"/>
          </p:cNvPicPr>
          <p:nvPr/>
        </p:nvPicPr>
        <p:blipFill>
          <a:blip r:embed="rId5" cstate="print"/>
          <a:srcRect t="7122" b="37295"/>
          <a:stretch>
            <a:fillRect/>
          </a:stretch>
        </p:blipFill>
        <p:spPr>
          <a:xfrm>
            <a:off x="548680" y="0"/>
            <a:ext cx="5517232" cy="2027555"/>
          </a:xfrm>
          <a:prstGeom prst="rect">
            <a:avLst/>
          </a:prstGeom>
        </p:spPr>
      </p:pic>
      <p:sp>
        <p:nvSpPr>
          <p:cNvPr id="16386" name="Rectangle 4"/>
          <p:cNvSpPr>
            <a:spLocks noChangeArrowheads="1"/>
          </p:cNvSpPr>
          <p:nvPr/>
        </p:nvSpPr>
        <p:spPr bwMode="auto">
          <a:xfrm>
            <a:off x="0" y="8615362"/>
            <a:ext cx="6858000" cy="528638"/>
          </a:xfrm>
          <a:prstGeom prst="rect">
            <a:avLst/>
          </a:prstGeom>
          <a:solidFill>
            <a:srgbClr val="005F99"/>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6387" name="Picture 13"/>
          <p:cNvPicPr>
            <a:picLocks noChangeAspect="1" noChangeArrowheads="1"/>
          </p:cNvPicPr>
          <p:nvPr/>
        </p:nvPicPr>
        <p:blipFill>
          <a:blip r:embed="rId6" cstate="print"/>
          <a:srcRect/>
          <a:stretch>
            <a:fillRect/>
          </a:stretch>
        </p:blipFill>
        <p:spPr bwMode="auto">
          <a:xfrm>
            <a:off x="2773363" y="8113713"/>
            <a:ext cx="1943100" cy="161925"/>
          </a:xfrm>
          <a:prstGeom prst="rect">
            <a:avLst/>
          </a:prstGeom>
          <a:noFill/>
        </p:spPr>
      </p:pic>
      <p:sp>
        <p:nvSpPr>
          <p:cNvPr id="16390" name="Rectangle 6"/>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6393" name="Rectangle 9"/>
          <p:cNvSpPr>
            <a:spLocks noChangeArrowheads="1"/>
          </p:cNvSpPr>
          <p:nvPr/>
        </p:nvSpPr>
        <p:spPr bwMode="auto">
          <a:xfrm>
            <a:off x="0" y="9144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16"/>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365104" y="8820472"/>
            <a:ext cx="2348880" cy="144017"/>
          </a:xfrm>
          <a:prstGeom prst="rect">
            <a:avLst/>
          </a:prstGeom>
        </p:spPr>
      </p:pic>
      <p:pic>
        <p:nvPicPr>
          <p:cNvPr id="16396" name="Picture 13"/>
          <p:cNvPicPr>
            <a:picLocks noChangeAspect="1" noChangeArrowheads="1"/>
          </p:cNvPicPr>
          <p:nvPr/>
        </p:nvPicPr>
        <p:blipFill>
          <a:blip r:embed="rId6" cstate="print"/>
          <a:srcRect/>
          <a:stretch>
            <a:fillRect/>
          </a:stretch>
        </p:blipFill>
        <p:spPr bwMode="auto">
          <a:xfrm>
            <a:off x="2773363" y="8113713"/>
            <a:ext cx="1943100" cy="161925"/>
          </a:xfrm>
          <a:prstGeom prst="rect">
            <a:avLst/>
          </a:prstGeom>
          <a:noFill/>
        </p:spPr>
      </p:pic>
      <p:sp>
        <p:nvSpPr>
          <p:cNvPr id="16399" name="Rectangle 15"/>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6402" name="Rectangle 18"/>
          <p:cNvSpPr>
            <a:spLocks noChangeArrowheads="1"/>
          </p:cNvSpPr>
          <p:nvPr/>
        </p:nvSpPr>
        <p:spPr bwMode="auto">
          <a:xfrm>
            <a:off x="0" y="9144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Box 26"/>
          <p:cNvSpPr txBox="1"/>
          <p:nvPr/>
        </p:nvSpPr>
        <p:spPr>
          <a:xfrm>
            <a:off x="0" y="7668344"/>
            <a:ext cx="6858000" cy="1107996"/>
          </a:xfrm>
          <a:prstGeom prst="rect">
            <a:avLst/>
          </a:prstGeom>
          <a:noFill/>
        </p:spPr>
        <p:txBody>
          <a:bodyPr wrap="square" rtlCol="0">
            <a:spAutoFit/>
          </a:bodyPr>
          <a:lstStyle/>
          <a:p>
            <a:r>
              <a:rPr lang="en-GB" sz="1600" b="1" dirty="0" smtClean="0"/>
              <a:t>The</a:t>
            </a:r>
            <a:r>
              <a:rPr lang="en-GB" sz="1600" dirty="0" smtClean="0"/>
              <a:t> </a:t>
            </a:r>
            <a:r>
              <a:rPr lang="en-GB" sz="1600" b="1" dirty="0" smtClean="0"/>
              <a:t>Training</a:t>
            </a:r>
            <a:r>
              <a:rPr lang="en-GB" sz="1600" dirty="0" smtClean="0"/>
              <a:t> </a:t>
            </a:r>
            <a:r>
              <a:rPr lang="en-GB" sz="1600" b="1" dirty="0" smtClean="0"/>
              <a:t>Brokers</a:t>
            </a:r>
            <a:r>
              <a:rPr lang="en-GB" sz="1600" dirty="0" smtClean="0"/>
              <a:t> </a:t>
            </a:r>
            <a:r>
              <a:rPr lang="en-GB" sz="1600" b="1" dirty="0" smtClean="0"/>
              <a:t>Limited</a:t>
            </a:r>
            <a:r>
              <a:rPr lang="en-GB" sz="1600" dirty="0" smtClean="0"/>
              <a:t> – Wesley House, 24 Wesley St, Swinton, Manchester M27 6AD      0161 465 9844 | action@thetrainingbrokers.co.uk | www.thetrainingbrokers.co.uk </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sz="2400" b="1" dirty="0" smtClean="0">
                <a:solidFill>
                  <a:schemeClr val="tx2">
                    <a:lumMod val="60000"/>
                    <a:lumOff val="40000"/>
                  </a:schemeClr>
                </a:solidFill>
              </a:rPr>
              <a:t> </a:t>
            </a:r>
            <a:br>
              <a:rPr lang="en-GB" sz="2400" b="1" dirty="0" smtClean="0">
                <a:solidFill>
                  <a:schemeClr val="tx2">
                    <a:lumMod val="60000"/>
                    <a:lumOff val="40000"/>
                  </a:schemeClr>
                </a:solidFill>
              </a:rPr>
            </a:br>
            <a:r>
              <a:rPr lang="en-GB" sz="2400" b="1" dirty="0" smtClean="0">
                <a:solidFill>
                  <a:schemeClr val="accent3">
                    <a:lumMod val="50000"/>
                  </a:schemeClr>
                </a:solidFill>
              </a:rPr>
              <a:t>Level 2 Certificate in Understanding </a:t>
            </a:r>
            <a:br>
              <a:rPr lang="en-GB" sz="2400" b="1" dirty="0" smtClean="0">
                <a:solidFill>
                  <a:schemeClr val="accent3">
                    <a:lumMod val="50000"/>
                  </a:schemeClr>
                </a:solidFill>
              </a:rPr>
            </a:br>
            <a:r>
              <a:rPr lang="en-GB" sz="2400" b="1" dirty="0" smtClean="0">
                <a:solidFill>
                  <a:schemeClr val="accent3">
                    <a:lumMod val="50000"/>
                  </a:schemeClr>
                </a:solidFill>
              </a:rPr>
              <a:t>Children and Young People’s </a:t>
            </a:r>
            <a:br>
              <a:rPr lang="en-GB" sz="2400" b="1" dirty="0" smtClean="0">
                <a:solidFill>
                  <a:schemeClr val="accent3">
                    <a:lumMod val="50000"/>
                  </a:schemeClr>
                </a:solidFill>
              </a:rPr>
            </a:br>
            <a:r>
              <a:rPr lang="en-GB" sz="2400" b="1" dirty="0" smtClean="0">
                <a:solidFill>
                  <a:schemeClr val="accent3">
                    <a:lumMod val="50000"/>
                  </a:schemeClr>
                </a:solidFill>
              </a:rPr>
              <a:t>Mental Health </a:t>
            </a:r>
            <a:r>
              <a:rPr lang="en-GB" sz="1800" b="1" dirty="0" smtClean="0"/>
              <a:t/>
            </a:r>
            <a:br>
              <a:rPr lang="en-GB" sz="1800" b="1" dirty="0" smtClean="0"/>
            </a:b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763688"/>
            <a:ext cx="6408712" cy="6178633"/>
          </a:xfrm>
        </p:spPr>
        <p:txBody>
          <a:bodyPr>
            <a:normAutofit/>
          </a:bodyPr>
          <a:lstStyle/>
          <a:p>
            <a:pPr>
              <a:lnSpc>
                <a:spcPct val="110000"/>
              </a:lnSpc>
              <a:spcBef>
                <a:spcPts val="0"/>
              </a:spcBef>
            </a:pPr>
            <a:r>
              <a:rPr lang="en-GB" sz="1600" b="1" dirty="0" smtClean="0">
                <a:solidFill>
                  <a:schemeClr val="accent3">
                    <a:lumMod val="50000"/>
                  </a:schemeClr>
                </a:solidFill>
              </a:rPr>
              <a:t>Who is this course suitable for?</a:t>
            </a:r>
          </a:p>
          <a:p>
            <a:pPr lvl="1">
              <a:lnSpc>
                <a:spcPct val="110000"/>
              </a:lnSpc>
              <a:spcBef>
                <a:spcPts val="0"/>
              </a:spcBef>
            </a:pPr>
            <a:r>
              <a:rPr lang="en-GB" sz="1400" dirty="0" smtClean="0">
                <a:solidFill>
                  <a:schemeClr val="accent3">
                    <a:lumMod val="75000"/>
                  </a:schemeClr>
                </a:solidFill>
              </a:rPr>
              <a:t>The purpose of this qualification is to increase learner’s knowledge and awareness of children and young people’s mental health.</a:t>
            </a:r>
          </a:p>
          <a:p>
            <a:pPr lvl="1">
              <a:lnSpc>
                <a:spcPct val="110000"/>
              </a:lnSpc>
              <a:spcBef>
                <a:spcPts val="0"/>
              </a:spcBef>
              <a:buNone/>
            </a:pPr>
            <a:r>
              <a:rPr lang="en-GB" sz="1400" dirty="0" smtClean="0">
                <a:solidFill>
                  <a:schemeClr val="accent3">
                    <a:lumMod val="75000"/>
                  </a:schemeClr>
                </a:solidFill>
              </a:rPr>
              <a:t> </a:t>
            </a:r>
          </a:p>
          <a:p>
            <a:pPr lvl="1">
              <a:lnSpc>
                <a:spcPct val="110000"/>
              </a:lnSpc>
              <a:spcBef>
                <a:spcPts val="0"/>
              </a:spcBef>
            </a:pPr>
            <a:r>
              <a:rPr lang="en-GB" sz="1400" dirty="0" smtClean="0">
                <a:solidFill>
                  <a:schemeClr val="accent3">
                    <a:lumMod val="75000"/>
                  </a:schemeClr>
                </a:solidFill>
              </a:rPr>
              <a:t>This qualification is suitable for anyone looking to increase their knowledge of children and young people’s mental health.</a:t>
            </a:r>
          </a:p>
          <a:p>
            <a:pPr lvl="1">
              <a:lnSpc>
                <a:spcPct val="110000"/>
              </a:lnSpc>
              <a:spcBef>
                <a:spcPts val="0"/>
              </a:spcBef>
              <a:buNone/>
            </a:pPr>
            <a:endParaRPr lang="en-GB" sz="1400" dirty="0" smtClean="0"/>
          </a:p>
          <a:p>
            <a:pPr>
              <a:lnSpc>
                <a:spcPct val="110000"/>
              </a:lnSpc>
              <a:spcBef>
                <a:spcPts val="0"/>
              </a:spcBef>
            </a:pPr>
            <a:r>
              <a:rPr lang="en-GB" sz="1600" b="1" dirty="0" smtClean="0">
                <a:solidFill>
                  <a:schemeClr val="accent3">
                    <a:lumMod val="50000"/>
                  </a:schemeClr>
                </a:solidFill>
              </a:rPr>
              <a:t>Contents of the course</a:t>
            </a:r>
          </a:p>
          <a:p>
            <a:pPr lvl="1">
              <a:lnSpc>
                <a:spcPct val="110000"/>
              </a:lnSpc>
              <a:spcBef>
                <a:spcPts val="0"/>
              </a:spcBef>
            </a:pPr>
            <a:r>
              <a:rPr lang="en-GB" sz="1400" dirty="0" smtClean="0">
                <a:solidFill>
                  <a:schemeClr val="accent3">
                    <a:lumMod val="75000"/>
                  </a:schemeClr>
                </a:solidFill>
              </a:rPr>
              <a:t>Children and young people’s mental health in context</a:t>
            </a:r>
          </a:p>
          <a:p>
            <a:pPr lvl="1">
              <a:lnSpc>
                <a:spcPct val="110000"/>
              </a:lnSpc>
              <a:spcBef>
                <a:spcPts val="0"/>
              </a:spcBef>
            </a:pPr>
            <a:r>
              <a:rPr lang="en-GB" sz="1400" dirty="0" smtClean="0">
                <a:solidFill>
                  <a:schemeClr val="accent3">
                    <a:lumMod val="75000"/>
                  </a:schemeClr>
                </a:solidFill>
              </a:rPr>
              <a:t>Mental health problems commonly associated with children and young people</a:t>
            </a:r>
          </a:p>
          <a:p>
            <a:pPr lvl="1">
              <a:lnSpc>
                <a:spcPct val="110000"/>
              </a:lnSpc>
              <a:spcBef>
                <a:spcPts val="0"/>
              </a:spcBef>
            </a:pPr>
            <a:r>
              <a:rPr lang="en-GB" sz="1400" dirty="0" smtClean="0">
                <a:solidFill>
                  <a:schemeClr val="accent3">
                    <a:lumMod val="75000"/>
                  </a:schemeClr>
                </a:solidFill>
              </a:rPr>
              <a:t>The impact of mental ill-health on children and young people</a:t>
            </a:r>
          </a:p>
          <a:p>
            <a:pPr lvl="1">
              <a:lnSpc>
                <a:spcPct val="110000"/>
              </a:lnSpc>
              <a:spcBef>
                <a:spcPts val="0"/>
              </a:spcBef>
            </a:pPr>
            <a:r>
              <a:rPr lang="en-GB" sz="1400" dirty="0" smtClean="0">
                <a:solidFill>
                  <a:schemeClr val="accent3">
                    <a:lumMod val="75000"/>
                  </a:schemeClr>
                </a:solidFill>
              </a:rPr>
              <a:t>Support available to maintain mental wellbeing in children and young people.</a:t>
            </a:r>
          </a:p>
          <a:p>
            <a:pPr lvl="1">
              <a:lnSpc>
                <a:spcPct val="110000"/>
              </a:lnSpc>
              <a:spcBef>
                <a:spcPts val="0"/>
              </a:spcBef>
            </a:pPr>
            <a:endParaRPr lang="en-GB" sz="1400" dirty="0" smtClean="0">
              <a:solidFill>
                <a:schemeClr val="accent3">
                  <a:lumMod val="75000"/>
                </a:schemeClr>
              </a:solidFill>
            </a:endParaRPr>
          </a:p>
          <a:p>
            <a:pPr>
              <a:lnSpc>
                <a:spcPct val="110000"/>
              </a:lnSpc>
              <a:spcBef>
                <a:spcPts val="0"/>
              </a:spcBef>
            </a:pPr>
            <a:r>
              <a:rPr lang="en-GB" sz="1400" dirty="0" smtClean="0">
                <a:solidFill>
                  <a:schemeClr val="accent3">
                    <a:lumMod val="75000"/>
                  </a:schemeClr>
                </a:solidFill>
              </a:rPr>
              <a:t>This is a knowledge-only qualification; therefore, work experience is not mandatory.</a:t>
            </a:r>
          </a:p>
          <a:p>
            <a:pPr>
              <a:lnSpc>
                <a:spcPct val="110000"/>
              </a:lnSpc>
              <a:spcBef>
                <a:spcPts val="0"/>
              </a:spcBef>
            </a:pPr>
            <a:endParaRPr lang="en-GB" sz="1300" b="1" dirty="0" smtClean="0">
              <a:solidFill>
                <a:srgbClr val="FF3300"/>
              </a:solidFill>
              <a:cs typeface="Arial" pitchFamily="34" charset="0"/>
            </a:endParaRPr>
          </a:p>
          <a:p>
            <a:pPr>
              <a:lnSpc>
                <a:spcPct val="110000"/>
              </a:lnSpc>
              <a:spcBef>
                <a:spcPts val="0"/>
              </a:spcBef>
            </a:pPr>
            <a:r>
              <a:rPr lang="en-GB" sz="1600" b="1" dirty="0" smtClean="0">
                <a:solidFill>
                  <a:schemeClr val="accent3">
                    <a:lumMod val="50000"/>
                  </a:schemeClr>
                </a:solidFill>
                <a:cs typeface="Arial" pitchFamily="34" charset="0"/>
              </a:rPr>
              <a:t>Potential job roles</a:t>
            </a:r>
          </a:p>
          <a:p>
            <a:pPr marL="685766" lvl="1" indent="-285716" defTabSz="739670">
              <a:lnSpc>
                <a:spcPct val="110000"/>
              </a:lnSpc>
              <a:spcBef>
                <a:spcPts val="0"/>
              </a:spcBef>
              <a:defRPr/>
            </a:pPr>
            <a:r>
              <a:rPr lang="en-GB" sz="1400" dirty="0" smtClean="0">
                <a:solidFill>
                  <a:schemeClr val="accent3">
                    <a:lumMod val="75000"/>
                  </a:schemeClr>
                </a:solidFill>
              </a:rPr>
              <a:t>Meals Assistant Volunteer </a:t>
            </a:r>
          </a:p>
          <a:p>
            <a:pPr marL="685766" lvl="1" indent="-285716" defTabSz="739670">
              <a:lnSpc>
                <a:spcPct val="110000"/>
              </a:lnSpc>
              <a:spcBef>
                <a:spcPts val="0"/>
              </a:spcBef>
              <a:defRPr/>
            </a:pPr>
            <a:r>
              <a:rPr lang="en-GB" sz="1400" dirty="0" smtClean="0">
                <a:solidFill>
                  <a:schemeClr val="accent3">
                    <a:lumMod val="75000"/>
                  </a:schemeClr>
                </a:solidFill>
              </a:rPr>
              <a:t>Learning Support or Teaching assistant </a:t>
            </a:r>
          </a:p>
          <a:p>
            <a:pPr marL="685766" lvl="1" indent="-285716" defTabSz="739670">
              <a:lnSpc>
                <a:spcPct val="110000"/>
              </a:lnSpc>
              <a:spcBef>
                <a:spcPts val="0"/>
              </a:spcBef>
              <a:defRPr/>
            </a:pPr>
            <a:r>
              <a:rPr lang="en-GB" sz="1400" dirty="0" smtClean="0">
                <a:solidFill>
                  <a:schemeClr val="accent3">
                    <a:lumMod val="75000"/>
                  </a:schemeClr>
                </a:solidFill>
              </a:rPr>
              <a:t>School Secretary</a:t>
            </a: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2271571" y="7380312"/>
            <a:ext cx="2093533" cy="1035729"/>
          </a:xfrm>
          <a:prstGeom prst="round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3">
                    <a:lumMod val="50000"/>
                  </a:schemeClr>
                </a:solidFill>
              </a:rPr>
              <a:t>Follow us online!</a:t>
            </a:r>
          </a:p>
          <a:p>
            <a:pPr algn="ctr"/>
            <a:r>
              <a:rPr lang="en-GB" sz="1400" dirty="0">
                <a:ln w="0"/>
                <a:solidFill>
                  <a:schemeClr val="accent3">
                    <a:lumMod val="50000"/>
                  </a:schemeClr>
                </a:solidFill>
              </a:rPr>
              <a:t>www.facebook.com/</a:t>
            </a:r>
          </a:p>
          <a:p>
            <a:pPr algn="ctr"/>
            <a:r>
              <a:rPr lang="en-GB" sz="1400" dirty="0">
                <a:ln w="0"/>
                <a:solidFill>
                  <a:schemeClr val="accent3">
                    <a:lumMod val="50000"/>
                  </a:schemeClr>
                </a:solidFill>
              </a:rPr>
              <a:t>thetrainingbrokers</a:t>
            </a:r>
          </a:p>
          <a:p>
            <a:pPr algn="ctr"/>
            <a:r>
              <a:rPr lang="en-GB" sz="1400" dirty="0">
                <a:ln w="0"/>
                <a:solidFill>
                  <a:schemeClr val="accent3">
                    <a:lumMod val="50000"/>
                  </a:schemeClr>
                </a:solidFill>
              </a:rPr>
              <a:t>Twitter: @TTBMCR </a:t>
            </a:r>
          </a:p>
        </p:txBody>
      </p:sp>
      <p:sp>
        <p:nvSpPr>
          <p:cNvPr id="19" name="Rectangle 18"/>
          <p:cNvSpPr/>
          <p:nvPr/>
        </p:nvSpPr>
        <p:spPr>
          <a:xfrm>
            <a:off x="0" y="8460432"/>
            <a:ext cx="6858000" cy="461653"/>
          </a:xfrm>
          <a:prstGeom prst="rect">
            <a:avLst/>
          </a:prstGeom>
        </p:spPr>
        <p:txBody>
          <a:bodyPr wrap="square" lIns="91429" tIns="45714" rIns="91429" bIns="45714">
            <a:spAutoFit/>
          </a:bodyPr>
          <a:lstStyle/>
          <a:p>
            <a:pPr algn="ctr"/>
            <a:r>
              <a:rPr lang="en-GB" sz="1200" b="1" dirty="0" smtClean="0">
                <a:solidFill>
                  <a:schemeClr val="accent3">
                    <a:lumMod val="50000"/>
                  </a:schemeClr>
                </a:solidFill>
              </a:rPr>
              <a:t>The</a:t>
            </a:r>
            <a:r>
              <a:rPr lang="en-GB" sz="1200" dirty="0" smtClean="0">
                <a:solidFill>
                  <a:schemeClr val="accent3">
                    <a:lumMod val="50000"/>
                  </a:schemeClr>
                </a:solidFill>
              </a:rPr>
              <a:t> </a:t>
            </a:r>
            <a:r>
              <a:rPr lang="en-GB" sz="1200" b="1" dirty="0" smtClean="0">
                <a:solidFill>
                  <a:schemeClr val="accent3">
                    <a:lumMod val="50000"/>
                  </a:schemeClr>
                </a:solidFill>
              </a:rPr>
              <a:t>Training</a:t>
            </a:r>
            <a:r>
              <a:rPr lang="en-GB" sz="1200" dirty="0" smtClean="0">
                <a:solidFill>
                  <a:schemeClr val="accent3">
                    <a:lumMod val="50000"/>
                  </a:schemeClr>
                </a:solidFill>
              </a:rPr>
              <a:t> </a:t>
            </a:r>
            <a:r>
              <a:rPr lang="en-GB" sz="1200" b="1" dirty="0" smtClean="0">
                <a:solidFill>
                  <a:schemeClr val="accent3">
                    <a:lumMod val="50000"/>
                  </a:schemeClr>
                </a:solidFill>
              </a:rPr>
              <a:t>Brokers</a:t>
            </a:r>
            <a:r>
              <a:rPr lang="en-GB" sz="1200" dirty="0" smtClean="0">
                <a:solidFill>
                  <a:schemeClr val="accent3">
                    <a:lumMod val="50000"/>
                  </a:schemeClr>
                </a:solidFill>
              </a:rPr>
              <a:t> </a:t>
            </a:r>
            <a:r>
              <a:rPr lang="en-GB" sz="1200" b="1" dirty="0" smtClean="0">
                <a:solidFill>
                  <a:schemeClr val="accent3">
                    <a:lumMod val="50000"/>
                  </a:schemeClr>
                </a:solidFill>
              </a:rPr>
              <a:t>Limited</a:t>
            </a:r>
            <a:r>
              <a:rPr lang="en-GB" sz="1200" dirty="0" smtClean="0">
                <a:solidFill>
                  <a:schemeClr val="accent3">
                    <a:lumMod val="50000"/>
                  </a:schemeClr>
                </a:solidFill>
              </a:rPr>
              <a:t> – Wesley House, 24 Wesley St, Swinton, Manchester M27 6AD </a:t>
            </a:r>
          </a:p>
          <a:p>
            <a:pPr algn="ctr"/>
            <a:r>
              <a:rPr lang="en-GB" sz="1200" dirty="0" smtClean="0">
                <a:solidFill>
                  <a:schemeClr val="accent3">
                    <a:lumMod val="50000"/>
                  </a:schemeClr>
                </a:solidFill>
              </a:rPr>
              <a:t>0161 465 9844 | action@thetrainingbrokers.co.uk | www.thetrainingbrokers.co.uk </a:t>
            </a:r>
            <a:endParaRPr lang="en-GB" sz="1200" dirty="0">
              <a:solidFill>
                <a:schemeClr val="accent3">
                  <a:lumMod val="50000"/>
                </a:schemeClr>
              </a:solidFill>
            </a:endParaRPr>
          </a:p>
        </p:txBody>
      </p:sp>
      <p:pic>
        <p:nvPicPr>
          <p:cNvPr id="32774" name="Picture 6" descr="Royalty-free unhappy depression photos free download | Pxfuel"/>
          <p:cNvPicPr>
            <a:picLocks noChangeAspect="1" noChangeArrowheads="1"/>
          </p:cNvPicPr>
          <p:nvPr/>
        </p:nvPicPr>
        <p:blipFill>
          <a:blip r:embed="rId2" cstate="print"/>
          <a:srcRect/>
          <a:stretch>
            <a:fillRect/>
          </a:stretch>
        </p:blipFill>
        <p:spPr bwMode="auto">
          <a:xfrm>
            <a:off x="4725144" y="179512"/>
            <a:ext cx="1972635" cy="148229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b="1" dirty="0" smtClean="0">
                <a:solidFill>
                  <a:srgbClr val="002060"/>
                </a:solidFill>
              </a:rPr>
              <a:t/>
            </a:r>
            <a:br>
              <a:rPr lang="en-GB" b="1" dirty="0" smtClean="0">
                <a:solidFill>
                  <a:srgbClr val="002060"/>
                </a:solidFill>
              </a:rPr>
            </a:br>
            <a:r>
              <a:rPr lang="en-GB" sz="2700" b="1" dirty="0" smtClean="0">
                <a:solidFill>
                  <a:schemeClr val="accent2">
                    <a:lumMod val="50000"/>
                  </a:schemeClr>
                </a:solidFill>
              </a:rPr>
              <a:t>Level 1 Award in </a:t>
            </a:r>
            <a:br>
              <a:rPr lang="en-GB" sz="2700" b="1" dirty="0" smtClean="0">
                <a:solidFill>
                  <a:schemeClr val="accent2">
                    <a:lumMod val="50000"/>
                  </a:schemeClr>
                </a:solidFill>
              </a:rPr>
            </a:br>
            <a:r>
              <a:rPr lang="en-GB" sz="2700" b="1" dirty="0" smtClean="0">
                <a:solidFill>
                  <a:schemeClr val="accent2">
                    <a:lumMod val="50000"/>
                  </a:schemeClr>
                </a:solidFill>
              </a:rPr>
              <a:t>Information, Advice or Guidance </a:t>
            </a:r>
            <a:r>
              <a:rPr lang="en-GB" sz="1800" b="1" dirty="0" smtClean="0"/>
              <a:t/>
            </a:r>
            <a:br>
              <a:rPr lang="en-GB" sz="1800" b="1" dirty="0" smtClean="0"/>
            </a:b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763688"/>
            <a:ext cx="6408712" cy="6178633"/>
          </a:xfrm>
        </p:spPr>
        <p:txBody>
          <a:bodyPr>
            <a:normAutofit/>
          </a:bodyPr>
          <a:lstStyle/>
          <a:p>
            <a:pPr>
              <a:lnSpc>
                <a:spcPct val="110000"/>
              </a:lnSpc>
              <a:spcBef>
                <a:spcPts val="0"/>
              </a:spcBef>
            </a:pPr>
            <a:r>
              <a:rPr lang="en-GB" sz="1600" b="1" dirty="0" smtClean="0">
                <a:solidFill>
                  <a:schemeClr val="accent2">
                    <a:lumMod val="50000"/>
                  </a:schemeClr>
                </a:solidFill>
              </a:rPr>
              <a:t>Who is this course suitable for?</a:t>
            </a:r>
          </a:p>
          <a:p>
            <a:pPr lvl="1"/>
            <a:r>
              <a:rPr lang="en-GB" sz="1400" dirty="0" smtClean="0">
                <a:solidFill>
                  <a:schemeClr val="accent2">
                    <a:lumMod val="75000"/>
                  </a:schemeClr>
                </a:solidFill>
              </a:rPr>
              <a:t>This qualification is aimed at learners who are interested in studying in the area of information, advice or guidance. It will support learners onto the next level of vocational learning. Learners who have achieved this qualification have progressed onto Level 2 qualifications in information advice and guidance, customer service and counselling skills which are potential examples. </a:t>
            </a:r>
          </a:p>
          <a:p>
            <a:pPr lvl="1">
              <a:lnSpc>
                <a:spcPct val="110000"/>
              </a:lnSpc>
              <a:spcBef>
                <a:spcPts val="0"/>
              </a:spcBef>
              <a:buNone/>
            </a:pPr>
            <a:endParaRPr lang="en-GB" sz="1400" dirty="0" smtClean="0"/>
          </a:p>
          <a:p>
            <a:pPr>
              <a:lnSpc>
                <a:spcPct val="110000"/>
              </a:lnSpc>
              <a:spcBef>
                <a:spcPts val="0"/>
              </a:spcBef>
            </a:pPr>
            <a:r>
              <a:rPr lang="en-GB" sz="1600" b="1" dirty="0" smtClean="0">
                <a:solidFill>
                  <a:schemeClr val="accent2">
                    <a:lumMod val="50000"/>
                  </a:schemeClr>
                </a:solidFill>
              </a:rPr>
              <a:t>Contents of the course</a:t>
            </a:r>
          </a:p>
          <a:p>
            <a:pPr lvl="1">
              <a:spcBef>
                <a:spcPts val="0"/>
              </a:spcBef>
            </a:pPr>
            <a:r>
              <a:rPr lang="en-GB" sz="1400" dirty="0" smtClean="0">
                <a:solidFill>
                  <a:schemeClr val="accent2">
                    <a:lumMod val="75000"/>
                  </a:schemeClr>
                </a:solidFill>
              </a:rPr>
              <a:t>Introduction to skills - delivering information, advice or guidance</a:t>
            </a:r>
          </a:p>
          <a:p>
            <a:pPr lvl="1">
              <a:spcBef>
                <a:spcPts val="0"/>
              </a:spcBef>
            </a:pPr>
            <a:r>
              <a:rPr lang="en-GB" sz="1400" dirty="0" smtClean="0">
                <a:solidFill>
                  <a:schemeClr val="accent2">
                    <a:lumMod val="75000"/>
                  </a:schemeClr>
                </a:solidFill>
              </a:rPr>
              <a:t>Introduction to underpinning principles of information, advice or guidance</a:t>
            </a:r>
          </a:p>
          <a:p>
            <a:pPr lvl="1">
              <a:spcBef>
                <a:spcPts val="0"/>
              </a:spcBef>
            </a:pPr>
            <a:endParaRPr lang="en-GB" sz="1400" dirty="0" smtClean="0">
              <a:solidFill>
                <a:schemeClr val="accent2">
                  <a:lumMod val="75000"/>
                </a:schemeClr>
              </a:solidFill>
            </a:endParaRPr>
          </a:p>
          <a:p>
            <a:pPr>
              <a:spcBef>
                <a:spcPts val="0"/>
              </a:spcBef>
            </a:pPr>
            <a:r>
              <a:rPr lang="en-GB" sz="1400" dirty="0" smtClean="0">
                <a:solidFill>
                  <a:schemeClr val="accent2">
                    <a:lumMod val="75000"/>
                  </a:schemeClr>
                </a:solidFill>
              </a:rPr>
              <a:t>You are expected to complete both units to achieve the Award. The qualification has been developed to provide an introduction to the Information,  Advice and Guidance sector.</a:t>
            </a:r>
            <a:endParaRPr lang="en-GB" sz="1400" b="1" dirty="0" smtClean="0">
              <a:solidFill>
                <a:schemeClr val="accent2">
                  <a:lumMod val="75000"/>
                </a:schemeClr>
              </a:solidFill>
            </a:endParaRPr>
          </a:p>
          <a:p>
            <a:pPr>
              <a:lnSpc>
                <a:spcPct val="110000"/>
              </a:lnSpc>
              <a:spcBef>
                <a:spcPts val="0"/>
              </a:spcBef>
            </a:pPr>
            <a:endParaRPr lang="en-GB" sz="1300" b="1" dirty="0" smtClean="0">
              <a:solidFill>
                <a:srgbClr val="FF3300"/>
              </a:solidFill>
              <a:cs typeface="Arial" pitchFamily="34" charset="0"/>
            </a:endParaRPr>
          </a:p>
          <a:p>
            <a:pPr>
              <a:lnSpc>
                <a:spcPct val="110000"/>
              </a:lnSpc>
              <a:spcBef>
                <a:spcPts val="0"/>
              </a:spcBef>
            </a:pPr>
            <a:r>
              <a:rPr lang="en-GB" sz="1600" b="1" dirty="0" smtClean="0">
                <a:solidFill>
                  <a:schemeClr val="accent2">
                    <a:lumMod val="50000"/>
                  </a:schemeClr>
                </a:solidFill>
                <a:cs typeface="Arial" pitchFamily="34" charset="0"/>
              </a:rPr>
              <a:t>Potential job roles</a:t>
            </a:r>
          </a:p>
          <a:p>
            <a:pPr marL="685766" lvl="1" indent="-285716">
              <a:spcBef>
                <a:spcPts val="0"/>
              </a:spcBef>
            </a:pPr>
            <a:r>
              <a:rPr lang="en-GB" sz="1400" dirty="0" smtClean="0">
                <a:solidFill>
                  <a:schemeClr val="accent2">
                    <a:lumMod val="75000"/>
                  </a:schemeClr>
                </a:solidFill>
              </a:rPr>
              <a:t>Information and advice practitioners in the private, public and voluntary sectors</a:t>
            </a:r>
          </a:p>
          <a:p>
            <a:pPr marL="685766" lvl="1" indent="-285716">
              <a:spcBef>
                <a:spcPts val="0"/>
              </a:spcBef>
            </a:pPr>
            <a:r>
              <a:rPr lang="en-GB" sz="1400" dirty="0" smtClean="0">
                <a:solidFill>
                  <a:schemeClr val="accent2">
                    <a:lumMod val="75000"/>
                  </a:schemeClr>
                </a:solidFill>
              </a:rPr>
              <a:t>Volunteering</a:t>
            </a:r>
          </a:p>
          <a:p>
            <a:pPr marL="685766" lvl="1" indent="-285716">
              <a:spcBef>
                <a:spcPts val="0"/>
              </a:spcBef>
            </a:pPr>
            <a:r>
              <a:rPr lang="en-GB" sz="1400" dirty="0" smtClean="0">
                <a:solidFill>
                  <a:schemeClr val="accent2">
                    <a:lumMod val="75000"/>
                  </a:schemeClr>
                </a:solidFill>
              </a:rPr>
              <a:t>Learning Champions</a:t>
            </a:r>
          </a:p>
          <a:p>
            <a:pPr marL="685766" lvl="1" indent="-285716">
              <a:spcBef>
                <a:spcPts val="0"/>
              </a:spcBef>
            </a:pPr>
            <a:r>
              <a:rPr lang="en-GB" sz="1400" dirty="0" smtClean="0">
                <a:solidFill>
                  <a:schemeClr val="accent2">
                    <a:lumMod val="75000"/>
                  </a:schemeClr>
                </a:solidFill>
              </a:rPr>
              <a:t>Library and information staff</a:t>
            </a:r>
          </a:p>
          <a:p>
            <a:pPr marL="685766" lvl="1" indent="-285716">
              <a:spcBef>
                <a:spcPts val="0"/>
              </a:spcBef>
            </a:pPr>
            <a:r>
              <a:rPr lang="en-GB" sz="1400" dirty="0" smtClean="0">
                <a:solidFill>
                  <a:schemeClr val="accent2">
                    <a:lumMod val="75000"/>
                  </a:schemeClr>
                </a:solidFill>
              </a:rPr>
              <a:t>Support staff in 14-19 educational establishments</a:t>
            </a:r>
          </a:p>
          <a:p>
            <a:pPr marL="685766" lvl="1" indent="-285716" defTabSz="739670">
              <a:lnSpc>
                <a:spcPct val="110000"/>
              </a:lnSpc>
              <a:spcBef>
                <a:spcPts val="0"/>
              </a:spcBef>
              <a:defRPr/>
            </a:pPr>
            <a:endParaRPr lang="en-GB" sz="1400" dirty="0" smtClean="0">
              <a:solidFill>
                <a:schemeClr val="accent3">
                  <a:lumMod val="75000"/>
                </a:schemeClr>
              </a:solidFill>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2559603" y="7380312"/>
            <a:ext cx="2093533" cy="1035729"/>
          </a:xfrm>
          <a:prstGeom prst="roundRect">
            <a:avLst/>
          </a:prstGeom>
          <a:ln>
            <a:solidFill>
              <a:schemeClr val="accent2">
                <a:lumMod val="50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2">
                    <a:lumMod val="75000"/>
                  </a:schemeClr>
                </a:solidFill>
              </a:rPr>
              <a:t>Follow us online!</a:t>
            </a:r>
          </a:p>
          <a:p>
            <a:pPr algn="ctr"/>
            <a:r>
              <a:rPr lang="en-GB" sz="1400" dirty="0">
                <a:ln w="0"/>
                <a:solidFill>
                  <a:schemeClr val="accent2">
                    <a:lumMod val="75000"/>
                  </a:schemeClr>
                </a:solidFill>
              </a:rPr>
              <a:t>www.facebook.com/</a:t>
            </a:r>
          </a:p>
          <a:p>
            <a:pPr algn="ctr"/>
            <a:r>
              <a:rPr lang="en-GB" sz="1400" dirty="0">
                <a:ln w="0"/>
                <a:solidFill>
                  <a:schemeClr val="accent2">
                    <a:lumMod val="75000"/>
                  </a:schemeClr>
                </a:solidFill>
              </a:rPr>
              <a:t>thetrainingbrokers</a:t>
            </a:r>
          </a:p>
          <a:p>
            <a:pPr algn="ctr"/>
            <a:r>
              <a:rPr lang="en-GB" sz="1400" dirty="0">
                <a:ln w="0"/>
                <a:solidFill>
                  <a:schemeClr val="accent2">
                    <a:lumMod val="75000"/>
                  </a:schemeClr>
                </a:solidFill>
              </a:rPr>
              <a:t>Twitter: @TTBMCR </a:t>
            </a:r>
          </a:p>
        </p:txBody>
      </p:sp>
      <p:sp>
        <p:nvSpPr>
          <p:cNvPr id="19" name="Rectangle 18"/>
          <p:cNvSpPr/>
          <p:nvPr/>
        </p:nvSpPr>
        <p:spPr>
          <a:xfrm>
            <a:off x="0" y="8460432"/>
            <a:ext cx="6858000" cy="461653"/>
          </a:xfrm>
          <a:prstGeom prst="rect">
            <a:avLst/>
          </a:prstGeom>
        </p:spPr>
        <p:txBody>
          <a:bodyPr wrap="square" lIns="91429" tIns="45714" rIns="91429" bIns="45714">
            <a:spAutoFit/>
          </a:bodyPr>
          <a:lstStyle/>
          <a:p>
            <a:pPr algn="ctr"/>
            <a:r>
              <a:rPr lang="en-GB" sz="1200" b="1" dirty="0" smtClean="0">
                <a:solidFill>
                  <a:schemeClr val="accent2">
                    <a:lumMod val="75000"/>
                  </a:schemeClr>
                </a:solidFill>
              </a:rPr>
              <a:t>The</a:t>
            </a:r>
            <a:r>
              <a:rPr lang="en-GB" sz="1200" dirty="0" smtClean="0">
                <a:solidFill>
                  <a:schemeClr val="accent2">
                    <a:lumMod val="75000"/>
                  </a:schemeClr>
                </a:solidFill>
              </a:rPr>
              <a:t> </a:t>
            </a:r>
            <a:r>
              <a:rPr lang="en-GB" sz="1200" b="1" dirty="0" smtClean="0">
                <a:solidFill>
                  <a:schemeClr val="accent2">
                    <a:lumMod val="75000"/>
                  </a:schemeClr>
                </a:solidFill>
              </a:rPr>
              <a:t>Training</a:t>
            </a:r>
            <a:r>
              <a:rPr lang="en-GB" sz="1200" dirty="0" smtClean="0">
                <a:solidFill>
                  <a:schemeClr val="accent2">
                    <a:lumMod val="75000"/>
                  </a:schemeClr>
                </a:solidFill>
              </a:rPr>
              <a:t> </a:t>
            </a:r>
            <a:r>
              <a:rPr lang="en-GB" sz="1200" b="1" dirty="0" smtClean="0">
                <a:solidFill>
                  <a:schemeClr val="accent2">
                    <a:lumMod val="75000"/>
                  </a:schemeClr>
                </a:solidFill>
              </a:rPr>
              <a:t>Brokers</a:t>
            </a:r>
            <a:r>
              <a:rPr lang="en-GB" sz="1200" dirty="0" smtClean="0">
                <a:solidFill>
                  <a:schemeClr val="accent2">
                    <a:lumMod val="75000"/>
                  </a:schemeClr>
                </a:solidFill>
              </a:rPr>
              <a:t> </a:t>
            </a:r>
            <a:r>
              <a:rPr lang="en-GB" sz="1200" b="1" dirty="0" smtClean="0">
                <a:solidFill>
                  <a:schemeClr val="accent2">
                    <a:lumMod val="75000"/>
                  </a:schemeClr>
                </a:solidFill>
              </a:rPr>
              <a:t>Limited</a:t>
            </a:r>
            <a:r>
              <a:rPr lang="en-GB" sz="1200" dirty="0" smtClean="0">
                <a:solidFill>
                  <a:schemeClr val="accent2">
                    <a:lumMod val="75000"/>
                  </a:schemeClr>
                </a:solidFill>
              </a:rPr>
              <a:t> – Wesley House, 24 Wesley St, Swinton, Manchester M27 6AD </a:t>
            </a:r>
          </a:p>
          <a:p>
            <a:pPr algn="ctr"/>
            <a:r>
              <a:rPr lang="en-GB" sz="1200" dirty="0" smtClean="0">
                <a:solidFill>
                  <a:schemeClr val="accent2">
                    <a:lumMod val="75000"/>
                  </a:schemeClr>
                </a:solidFill>
              </a:rPr>
              <a:t>0161 465 9844 | action@thetrainingbrokers.co.uk | www.thetrainingbrokers.co.uk </a:t>
            </a:r>
            <a:endParaRPr lang="en-GB" sz="1200" dirty="0">
              <a:solidFill>
                <a:schemeClr val="accent2">
                  <a:lumMod val="75000"/>
                </a:schemeClr>
              </a:solidFill>
            </a:endParaRPr>
          </a:p>
        </p:txBody>
      </p:sp>
      <p:pic>
        <p:nvPicPr>
          <p:cNvPr id="9" name="Picture 2" descr="Image result for advisor"/>
          <p:cNvPicPr>
            <a:picLocks noChangeAspect="1" noChangeArrowheads="1"/>
          </p:cNvPicPr>
          <p:nvPr/>
        </p:nvPicPr>
        <p:blipFill>
          <a:blip r:embed="rId2" cstate="print"/>
          <a:srcRect/>
          <a:stretch>
            <a:fillRect/>
          </a:stretch>
        </p:blipFill>
        <p:spPr bwMode="auto">
          <a:xfrm>
            <a:off x="4555534" y="251520"/>
            <a:ext cx="2113826" cy="141033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b="1" dirty="0" smtClean="0">
                <a:solidFill>
                  <a:srgbClr val="002060"/>
                </a:solidFill>
              </a:rPr>
              <a:t/>
            </a:r>
            <a:br>
              <a:rPr lang="en-GB" b="1" dirty="0" smtClean="0">
                <a:solidFill>
                  <a:srgbClr val="002060"/>
                </a:solidFill>
              </a:rPr>
            </a:br>
            <a:r>
              <a:rPr lang="en-GB" sz="2400" b="1" dirty="0" smtClean="0">
                <a:solidFill>
                  <a:srgbClr val="7030A0"/>
                </a:solidFill>
              </a:rPr>
              <a:t>Level 2 Certificate in Preparing to </a:t>
            </a:r>
            <a:br>
              <a:rPr lang="en-GB" sz="2400" b="1" dirty="0" smtClean="0">
                <a:solidFill>
                  <a:srgbClr val="7030A0"/>
                </a:solidFill>
              </a:rPr>
            </a:br>
            <a:r>
              <a:rPr lang="en-GB" sz="2400" b="1" dirty="0" smtClean="0">
                <a:solidFill>
                  <a:srgbClr val="7030A0"/>
                </a:solidFill>
              </a:rPr>
              <a:t>Work in Adult Social Care </a:t>
            </a:r>
            <a:r>
              <a:rPr lang="en-GB" sz="2800" b="1" dirty="0" smtClean="0">
                <a:solidFill>
                  <a:srgbClr val="002060"/>
                </a:solidFill>
              </a:rPr>
              <a:t/>
            </a:r>
            <a:br>
              <a:rPr lang="en-GB" sz="2800" b="1" dirty="0" smtClean="0">
                <a:solidFill>
                  <a:srgbClr val="002060"/>
                </a:solidFill>
              </a:rPr>
            </a:br>
            <a:r>
              <a:rPr lang="en-GB" sz="1800" b="1" dirty="0" smtClean="0"/>
              <a:t/>
            </a:r>
            <a:br>
              <a:rPr lang="en-GB" sz="1800" b="1" dirty="0" smtClean="0"/>
            </a:b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763688"/>
            <a:ext cx="6408712" cy="6178633"/>
          </a:xfrm>
        </p:spPr>
        <p:txBody>
          <a:bodyPr>
            <a:normAutofit/>
          </a:bodyPr>
          <a:lstStyle/>
          <a:p>
            <a:pPr>
              <a:lnSpc>
                <a:spcPct val="110000"/>
              </a:lnSpc>
              <a:spcBef>
                <a:spcPts val="0"/>
              </a:spcBef>
            </a:pPr>
            <a:r>
              <a:rPr lang="en-GB" sz="1600" b="1" dirty="0" smtClean="0">
                <a:solidFill>
                  <a:srgbClr val="7030A0"/>
                </a:solidFill>
              </a:rPr>
              <a:t>Who is this course suitable for?</a:t>
            </a:r>
          </a:p>
          <a:p>
            <a:pPr lvl="1"/>
            <a:r>
              <a:rPr lang="en-GB" sz="1400" dirty="0" smtClean="0">
                <a:solidFill>
                  <a:srgbClr val="7030A0"/>
                </a:solidFill>
              </a:rPr>
              <a:t>This qualification provides an ideal taster for those who may be new to the sector or new to the world of work. This course is suitable for Adults who are unemployed, mature students wishing to change direction, adults who wish to consider working in the health and social care sector, individuals already working in the care sector but who wish to gain qualifications to enhance further progression opportunities, and those wishing to re- enter into education.</a:t>
            </a:r>
          </a:p>
          <a:p>
            <a:pPr lvl="1">
              <a:lnSpc>
                <a:spcPct val="110000"/>
              </a:lnSpc>
              <a:spcBef>
                <a:spcPts val="0"/>
              </a:spcBef>
              <a:buNone/>
            </a:pPr>
            <a:endParaRPr lang="en-GB" sz="1400" dirty="0" smtClean="0"/>
          </a:p>
          <a:p>
            <a:pPr>
              <a:lnSpc>
                <a:spcPct val="110000"/>
              </a:lnSpc>
              <a:spcBef>
                <a:spcPts val="0"/>
              </a:spcBef>
            </a:pPr>
            <a:r>
              <a:rPr lang="en-GB" sz="1600" b="1" dirty="0" smtClean="0">
                <a:solidFill>
                  <a:srgbClr val="7030A0"/>
                </a:solidFill>
              </a:rPr>
              <a:t>Contents of the course</a:t>
            </a:r>
          </a:p>
          <a:p>
            <a:pPr lvl="1">
              <a:spcBef>
                <a:spcPts val="0"/>
              </a:spcBef>
            </a:pPr>
            <a:r>
              <a:rPr lang="en-GB" sz="1400" dirty="0" smtClean="0">
                <a:solidFill>
                  <a:srgbClr val="7030A0"/>
                </a:solidFill>
              </a:rPr>
              <a:t>Principles of communication</a:t>
            </a:r>
          </a:p>
          <a:p>
            <a:pPr lvl="1">
              <a:spcBef>
                <a:spcPts val="0"/>
              </a:spcBef>
            </a:pPr>
            <a:r>
              <a:rPr lang="en-GB" sz="1400" dirty="0" smtClean="0">
                <a:solidFill>
                  <a:srgbClr val="7030A0"/>
                </a:solidFill>
              </a:rPr>
              <a:t>Principles of personal development</a:t>
            </a:r>
          </a:p>
          <a:p>
            <a:pPr lvl="1">
              <a:spcBef>
                <a:spcPts val="0"/>
              </a:spcBef>
            </a:pPr>
            <a:r>
              <a:rPr lang="en-GB" sz="1400" dirty="0" smtClean="0">
                <a:solidFill>
                  <a:srgbClr val="7030A0"/>
                </a:solidFill>
              </a:rPr>
              <a:t>Principles of diversity, equality and inclusion</a:t>
            </a:r>
          </a:p>
          <a:p>
            <a:pPr lvl="1">
              <a:spcBef>
                <a:spcPts val="0"/>
              </a:spcBef>
            </a:pPr>
            <a:r>
              <a:rPr lang="en-GB" sz="1400" dirty="0" smtClean="0">
                <a:solidFill>
                  <a:srgbClr val="7030A0"/>
                </a:solidFill>
              </a:rPr>
              <a:t>Principles of safeguarding and protection</a:t>
            </a:r>
          </a:p>
          <a:p>
            <a:pPr lvl="1">
              <a:spcBef>
                <a:spcPts val="0"/>
              </a:spcBef>
            </a:pPr>
            <a:r>
              <a:rPr lang="en-GB" sz="1400" dirty="0" smtClean="0">
                <a:solidFill>
                  <a:srgbClr val="7030A0"/>
                </a:solidFill>
              </a:rPr>
              <a:t>Introduction to duty of care</a:t>
            </a:r>
          </a:p>
          <a:p>
            <a:pPr lvl="1">
              <a:spcBef>
                <a:spcPts val="0"/>
              </a:spcBef>
            </a:pPr>
            <a:r>
              <a:rPr lang="en-GB" sz="1400" dirty="0" smtClean="0">
                <a:solidFill>
                  <a:srgbClr val="7030A0"/>
                </a:solidFill>
              </a:rPr>
              <a:t>Understand the role of the Social Care Worker </a:t>
            </a:r>
          </a:p>
          <a:p>
            <a:pPr lvl="1">
              <a:spcBef>
                <a:spcPts val="0"/>
              </a:spcBef>
            </a:pPr>
            <a:r>
              <a:rPr lang="en-GB" sz="1400" dirty="0" smtClean="0">
                <a:solidFill>
                  <a:srgbClr val="7030A0"/>
                </a:solidFill>
              </a:rPr>
              <a:t>Understand person centred approaches </a:t>
            </a:r>
          </a:p>
          <a:p>
            <a:pPr lvl="1">
              <a:spcBef>
                <a:spcPts val="0"/>
              </a:spcBef>
            </a:pPr>
            <a:r>
              <a:rPr lang="en-GB" sz="1400" dirty="0" smtClean="0">
                <a:solidFill>
                  <a:srgbClr val="7030A0"/>
                </a:solidFill>
              </a:rPr>
              <a:t>Understand health and safety </a:t>
            </a:r>
          </a:p>
          <a:p>
            <a:pPr lvl="1">
              <a:spcBef>
                <a:spcPts val="0"/>
              </a:spcBef>
            </a:pPr>
            <a:r>
              <a:rPr lang="en-GB" sz="1400" dirty="0" smtClean="0">
                <a:solidFill>
                  <a:srgbClr val="7030A0"/>
                </a:solidFill>
              </a:rPr>
              <a:t>Understand how to handle information </a:t>
            </a:r>
          </a:p>
          <a:p>
            <a:pPr lvl="1">
              <a:spcBef>
                <a:spcPts val="0"/>
              </a:spcBef>
            </a:pPr>
            <a:endParaRPr lang="en-GB" sz="1400" dirty="0" smtClean="0">
              <a:solidFill>
                <a:srgbClr val="7030A0"/>
              </a:solidFill>
            </a:endParaRPr>
          </a:p>
          <a:p>
            <a:pPr>
              <a:lnSpc>
                <a:spcPct val="110000"/>
              </a:lnSpc>
              <a:spcBef>
                <a:spcPts val="0"/>
              </a:spcBef>
            </a:pPr>
            <a:r>
              <a:rPr lang="en-GB" sz="1400" dirty="0" smtClean="0">
                <a:solidFill>
                  <a:srgbClr val="7030A0"/>
                </a:solidFill>
              </a:rPr>
              <a:t>This is a knowledge only qualification. Experience in the real work environment is not required</a:t>
            </a:r>
          </a:p>
          <a:p>
            <a:pPr>
              <a:lnSpc>
                <a:spcPct val="110000"/>
              </a:lnSpc>
              <a:spcBef>
                <a:spcPts val="0"/>
              </a:spcBef>
            </a:pPr>
            <a:endParaRPr lang="en-GB" sz="1300" b="1" dirty="0" smtClean="0">
              <a:solidFill>
                <a:srgbClr val="FF3300"/>
              </a:solidFill>
              <a:cs typeface="Arial" pitchFamily="34" charset="0"/>
            </a:endParaRPr>
          </a:p>
          <a:p>
            <a:pPr>
              <a:lnSpc>
                <a:spcPct val="110000"/>
              </a:lnSpc>
              <a:spcBef>
                <a:spcPts val="0"/>
              </a:spcBef>
            </a:pPr>
            <a:r>
              <a:rPr lang="en-GB" sz="1600" b="1" dirty="0" smtClean="0">
                <a:solidFill>
                  <a:srgbClr val="7030A0"/>
                </a:solidFill>
                <a:cs typeface="Arial" pitchFamily="34" charset="0"/>
              </a:rPr>
              <a:t>Potential job roles</a:t>
            </a:r>
          </a:p>
          <a:p>
            <a:pPr marL="685766" lvl="1" indent="-285716" defTabSz="739670">
              <a:spcBef>
                <a:spcPts val="0"/>
              </a:spcBef>
              <a:defRPr/>
            </a:pPr>
            <a:r>
              <a:rPr lang="en-GB" sz="1400" dirty="0" smtClean="0">
                <a:solidFill>
                  <a:srgbClr val="7030A0"/>
                </a:solidFill>
                <a:cs typeface="Arial" pitchFamily="34" charset="0"/>
              </a:rPr>
              <a:t>Care assistant in a residential setting</a:t>
            </a:r>
          </a:p>
          <a:p>
            <a:pPr marL="685766" lvl="1" indent="-285716" defTabSz="739670">
              <a:spcBef>
                <a:spcPts val="0"/>
              </a:spcBef>
              <a:defRPr/>
            </a:pPr>
            <a:r>
              <a:rPr lang="en-US" sz="1400" dirty="0" smtClean="0">
                <a:solidFill>
                  <a:srgbClr val="7030A0"/>
                </a:solidFill>
                <a:cs typeface="Arial" pitchFamily="34" charset="0"/>
              </a:rPr>
              <a:t>Support worker in community and primary care environments</a:t>
            </a:r>
          </a:p>
          <a:p>
            <a:pPr marL="685766" lvl="1" indent="-285716" defTabSz="739670">
              <a:spcBef>
                <a:spcPts val="0"/>
              </a:spcBef>
              <a:defRPr/>
            </a:pPr>
            <a:r>
              <a:rPr lang="en-US" sz="1400" dirty="0" smtClean="0">
                <a:solidFill>
                  <a:srgbClr val="7030A0"/>
                </a:solidFill>
                <a:cs typeface="Arial" pitchFamily="34" charset="0"/>
              </a:rPr>
              <a:t>Worker in domiciliary services </a:t>
            </a:r>
            <a:endParaRPr lang="en-GB" sz="1400" dirty="0" smtClean="0">
              <a:solidFill>
                <a:srgbClr val="7030A0"/>
              </a:solidFill>
              <a:cs typeface="Arial" pitchFamily="34" charset="0"/>
            </a:endParaRPr>
          </a:p>
          <a:p>
            <a:pPr marL="685766" lvl="1" indent="-285716" defTabSz="739670">
              <a:lnSpc>
                <a:spcPct val="110000"/>
              </a:lnSpc>
              <a:spcBef>
                <a:spcPts val="0"/>
              </a:spcBef>
              <a:defRPr/>
            </a:pPr>
            <a:endParaRPr lang="en-GB" sz="1400" dirty="0" smtClean="0">
              <a:solidFill>
                <a:schemeClr val="accent3">
                  <a:lumMod val="75000"/>
                </a:schemeClr>
              </a:solidFill>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4437112" y="3707904"/>
            <a:ext cx="2093533" cy="1035729"/>
          </a:xfrm>
          <a:prstGeom prst="round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rgbClr val="7030A0"/>
                </a:solidFill>
              </a:rPr>
              <a:t>Follow us online!</a:t>
            </a:r>
          </a:p>
          <a:p>
            <a:pPr algn="ctr"/>
            <a:r>
              <a:rPr lang="en-GB" sz="1400" dirty="0">
                <a:ln w="0"/>
                <a:solidFill>
                  <a:srgbClr val="7030A0"/>
                </a:solidFill>
              </a:rPr>
              <a:t>www.facebook.com/</a:t>
            </a:r>
          </a:p>
          <a:p>
            <a:pPr algn="ctr"/>
            <a:r>
              <a:rPr lang="en-GB" sz="1400" dirty="0">
                <a:ln w="0"/>
                <a:solidFill>
                  <a:srgbClr val="7030A0"/>
                </a:solidFill>
              </a:rPr>
              <a:t>thetrainingbrokers</a:t>
            </a:r>
          </a:p>
          <a:p>
            <a:pPr algn="ctr"/>
            <a:r>
              <a:rPr lang="en-GB" sz="1400" dirty="0">
                <a:ln w="0"/>
                <a:solidFill>
                  <a:srgbClr val="7030A0"/>
                </a:solidFill>
              </a:rPr>
              <a:t>Twitter: @TTBMCR </a:t>
            </a:r>
          </a:p>
        </p:txBody>
      </p:sp>
      <p:sp>
        <p:nvSpPr>
          <p:cNvPr id="19" name="Rectangle 18"/>
          <p:cNvSpPr/>
          <p:nvPr/>
        </p:nvSpPr>
        <p:spPr>
          <a:xfrm>
            <a:off x="0" y="8460432"/>
            <a:ext cx="6858000" cy="461653"/>
          </a:xfrm>
          <a:prstGeom prst="rect">
            <a:avLst/>
          </a:prstGeom>
        </p:spPr>
        <p:txBody>
          <a:bodyPr wrap="square" lIns="91429" tIns="45714" rIns="91429" bIns="45714">
            <a:spAutoFit/>
          </a:bodyPr>
          <a:lstStyle/>
          <a:p>
            <a:pPr algn="ctr"/>
            <a:r>
              <a:rPr lang="en-GB" sz="1200" b="1" dirty="0" smtClean="0">
                <a:solidFill>
                  <a:srgbClr val="7030A0"/>
                </a:solidFill>
              </a:rPr>
              <a:t>The</a:t>
            </a:r>
            <a:r>
              <a:rPr lang="en-GB" sz="1200" dirty="0" smtClean="0">
                <a:solidFill>
                  <a:srgbClr val="7030A0"/>
                </a:solidFill>
              </a:rPr>
              <a:t> </a:t>
            </a:r>
            <a:r>
              <a:rPr lang="en-GB" sz="1200" b="1" dirty="0" smtClean="0">
                <a:solidFill>
                  <a:srgbClr val="7030A0"/>
                </a:solidFill>
              </a:rPr>
              <a:t>Training</a:t>
            </a:r>
            <a:r>
              <a:rPr lang="en-GB" sz="1200" dirty="0" smtClean="0">
                <a:solidFill>
                  <a:srgbClr val="7030A0"/>
                </a:solidFill>
              </a:rPr>
              <a:t> </a:t>
            </a:r>
            <a:r>
              <a:rPr lang="en-GB" sz="1200" b="1" dirty="0" smtClean="0">
                <a:solidFill>
                  <a:srgbClr val="7030A0"/>
                </a:solidFill>
              </a:rPr>
              <a:t>Brokers</a:t>
            </a:r>
            <a:r>
              <a:rPr lang="en-GB" sz="1200" dirty="0" smtClean="0">
                <a:solidFill>
                  <a:srgbClr val="7030A0"/>
                </a:solidFill>
              </a:rPr>
              <a:t> </a:t>
            </a:r>
            <a:r>
              <a:rPr lang="en-GB" sz="1200" b="1" dirty="0" smtClean="0">
                <a:solidFill>
                  <a:srgbClr val="7030A0"/>
                </a:solidFill>
              </a:rPr>
              <a:t>Limited</a:t>
            </a:r>
            <a:r>
              <a:rPr lang="en-GB" sz="1200" dirty="0" smtClean="0">
                <a:solidFill>
                  <a:srgbClr val="7030A0"/>
                </a:solidFill>
              </a:rPr>
              <a:t> – Wesley House, 24 Wesley St, Swinton, Manchester M27 6AD </a:t>
            </a:r>
          </a:p>
          <a:p>
            <a:pPr algn="ctr"/>
            <a:r>
              <a:rPr lang="en-GB" sz="1200" dirty="0" smtClean="0">
                <a:solidFill>
                  <a:srgbClr val="7030A0"/>
                </a:solidFill>
              </a:rPr>
              <a:t>0161 465 9844 | action@thetrainingbrokers.co.uk | www.thetrainingbrokers.co.uk </a:t>
            </a:r>
            <a:endParaRPr lang="en-GB" sz="1200" dirty="0">
              <a:solidFill>
                <a:srgbClr val="7030A0"/>
              </a:solidFill>
            </a:endParaRPr>
          </a:p>
        </p:txBody>
      </p:sp>
      <p:pic>
        <p:nvPicPr>
          <p:cNvPr id="8" name="Picture 2" descr="Image result for adult social care"/>
          <p:cNvPicPr>
            <a:picLocks noChangeAspect="1" noChangeArrowheads="1"/>
          </p:cNvPicPr>
          <p:nvPr/>
        </p:nvPicPr>
        <p:blipFill>
          <a:blip r:embed="rId2" cstate="print"/>
          <a:srcRect/>
          <a:stretch>
            <a:fillRect/>
          </a:stretch>
        </p:blipFill>
        <p:spPr bwMode="auto">
          <a:xfrm>
            <a:off x="4524224" y="251520"/>
            <a:ext cx="2145136" cy="138360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b="1" dirty="0" smtClean="0">
                <a:solidFill>
                  <a:srgbClr val="002060"/>
                </a:solidFill>
              </a:rPr>
              <a:t/>
            </a:r>
            <a:br>
              <a:rPr lang="en-GB" b="1" dirty="0" smtClean="0">
                <a:solidFill>
                  <a:srgbClr val="002060"/>
                </a:solidFill>
              </a:rPr>
            </a:br>
            <a:r>
              <a:rPr lang="en-GB" sz="2400" b="1" dirty="0" smtClean="0">
                <a:solidFill>
                  <a:srgbClr val="00B050"/>
                </a:solidFill>
              </a:rPr>
              <a:t>Level 2 Certificate in </a:t>
            </a:r>
            <a:br>
              <a:rPr lang="en-GB" sz="2400" b="1" dirty="0" smtClean="0">
                <a:solidFill>
                  <a:srgbClr val="00B050"/>
                </a:solidFill>
              </a:rPr>
            </a:br>
            <a:r>
              <a:rPr lang="en-GB" sz="2400" b="1" dirty="0" smtClean="0">
                <a:solidFill>
                  <a:srgbClr val="00B050"/>
                </a:solidFill>
              </a:rPr>
              <a:t>Mental Health Awareness </a:t>
            </a:r>
            <a:r>
              <a:rPr lang="en-GB" sz="2800" b="1" dirty="0" smtClean="0">
                <a:solidFill>
                  <a:srgbClr val="00B050"/>
                </a:solidFill>
              </a:rPr>
              <a:t/>
            </a:r>
            <a:br>
              <a:rPr lang="en-GB" sz="2800" b="1" dirty="0" smtClean="0">
                <a:solidFill>
                  <a:srgbClr val="00B050"/>
                </a:solidFill>
              </a:rPr>
            </a:br>
            <a:r>
              <a:rPr lang="en-GB" sz="1800" b="1" dirty="0" smtClean="0"/>
              <a:t/>
            </a:r>
            <a:br>
              <a:rPr lang="en-GB" sz="1800" b="1" dirty="0" smtClean="0"/>
            </a:b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763688"/>
            <a:ext cx="6408712" cy="6178633"/>
          </a:xfrm>
        </p:spPr>
        <p:txBody>
          <a:bodyPr>
            <a:normAutofit/>
          </a:bodyPr>
          <a:lstStyle/>
          <a:p>
            <a:pPr>
              <a:lnSpc>
                <a:spcPct val="110000"/>
              </a:lnSpc>
              <a:spcBef>
                <a:spcPts val="0"/>
              </a:spcBef>
            </a:pPr>
            <a:r>
              <a:rPr lang="en-GB" sz="1600" b="1" dirty="0" smtClean="0">
                <a:solidFill>
                  <a:srgbClr val="00B050"/>
                </a:solidFill>
              </a:rPr>
              <a:t>Who is this course suitable for?</a:t>
            </a:r>
          </a:p>
          <a:p>
            <a:pPr lvl="1">
              <a:spcBef>
                <a:spcPts val="0"/>
              </a:spcBef>
            </a:pPr>
            <a:r>
              <a:rPr lang="en-GB" sz="1400" dirty="0" smtClean="0">
                <a:solidFill>
                  <a:srgbClr val="00B050"/>
                </a:solidFill>
              </a:rPr>
              <a:t>This qualification aims to raise awareness of mental health and a range of mental health conditions. This qualification is designed for any learner that wants to raise their awareness of mental health and the problems that can cause mental ill health. </a:t>
            </a:r>
          </a:p>
          <a:p>
            <a:pPr lvl="1">
              <a:lnSpc>
                <a:spcPct val="110000"/>
              </a:lnSpc>
              <a:spcBef>
                <a:spcPts val="0"/>
              </a:spcBef>
              <a:buNone/>
            </a:pPr>
            <a:endParaRPr lang="en-GB" sz="1400" dirty="0" smtClean="0">
              <a:solidFill>
                <a:srgbClr val="00B050"/>
              </a:solidFill>
            </a:endParaRPr>
          </a:p>
          <a:p>
            <a:pPr>
              <a:lnSpc>
                <a:spcPct val="110000"/>
              </a:lnSpc>
              <a:spcBef>
                <a:spcPts val="0"/>
              </a:spcBef>
            </a:pPr>
            <a:r>
              <a:rPr lang="en-GB" sz="1600" b="1" dirty="0" smtClean="0">
                <a:solidFill>
                  <a:srgbClr val="00B050"/>
                </a:solidFill>
              </a:rPr>
              <a:t>Contents of the course</a:t>
            </a:r>
          </a:p>
          <a:p>
            <a:pPr lvl="1">
              <a:spcBef>
                <a:spcPts val="0"/>
              </a:spcBef>
            </a:pPr>
            <a:r>
              <a:rPr lang="en-GB" sz="1400" dirty="0" smtClean="0">
                <a:solidFill>
                  <a:srgbClr val="00B050"/>
                </a:solidFill>
              </a:rPr>
              <a:t>Understanding Stress </a:t>
            </a:r>
          </a:p>
          <a:p>
            <a:pPr lvl="1">
              <a:spcBef>
                <a:spcPts val="0"/>
              </a:spcBef>
            </a:pPr>
            <a:r>
              <a:rPr lang="en-GB" sz="1400" dirty="0" smtClean="0">
                <a:solidFill>
                  <a:srgbClr val="00B050"/>
                </a:solidFill>
              </a:rPr>
              <a:t>Understanding Anxiety</a:t>
            </a:r>
          </a:p>
          <a:p>
            <a:pPr lvl="1">
              <a:spcBef>
                <a:spcPts val="0"/>
              </a:spcBef>
            </a:pPr>
            <a:r>
              <a:rPr lang="en-GB" sz="1400" dirty="0" smtClean="0">
                <a:solidFill>
                  <a:srgbClr val="00B050"/>
                </a:solidFill>
              </a:rPr>
              <a:t>Understanding Bipolar Disorder</a:t>
            </a:r>
          </a:p>
          <a:p>
            <a:pPr lvl="1">
              <a:spcBef>
                <a:spcPts val="0"/>
              </a:spcBef>
            </a:pPr>
            <a:r>
              <a:rPr lang="en-GB" sz="1400" dirty="0" smtClean="0">
                <a:solidFill>
                  <a:srgbClr val="00B050"/>
                </a:solidFill>
              </a:rPr>
              <a:t>Understanding Dementia</a:t>
            </a:r>
          </a:p>
          <a:p>
            <a:pPr lvl="1">
              <a:spcBef>
                <a:spcPts val="0"/>
              </a:spcBef>
            </a:pPr>
            <a:r>
              <a:rPr lang="en-GB" sz="1400" dirty="0" smtClean="0">
                <a:solidFill>
                  <a:srgbClr val="00B050"/>
                </a:solidFill>
              </a:rPr>
              <a:t>Understanding Depression</a:t>
            </a:r>
          </a:p>
          <a:p>
            <a:pPr lvl="1">
              <a:spcBef>
                <a:spcPts val="0"/>
              </a:spcBef>
            </a:pPr>
            <a:r>
              <a:rPr lang="en-GB" sz="1400" dirty="0" smtClean="0">
                <a:solidFill>
                  <a:srgbClr val="00B050"/>
                </a:solidFill>
              </a:rPr>
              <a:t>Understanding Eating Disorders</a:t>
            </a:r>
          </a:p>
          <a:p>
            <a:pPr lvl="1">
              <a:spcBef>
                <a:spcPts val="0"/>
              </a:spcBef>
            </a:pPr>
            <a:r>
              <a:rPr lang="en-GB" sz="1400" dirty="0" smtClean="0">
                <a:solidFill>
                  <a:srgbClr val="00B050"/>
                </a:solidFill>
              </a:rPr>
              <a:t>Understanding Mental Health</a:t>
            </a:r>
          </a:p>
          <a:p>
            <a:pPr lvl="1">
              <a:spcBef>
                <a:spcPts val="0"/>
              </a:spcBef>
            </a:pPr>
            <a:r>
              <a:rPr lang="en-GB" sz="1400" dirty="0" smtClean="0">
                <a:solidFill>
                  <a:srgbClr val="00B050"/>
                </a:solidFill>
              </a:rPr>
              <a:t>Understanding Phobias</a:t>
            </a:r>
          </a:p>
          <a:p>
            <a:pPr lvl="1">
              <a:spcBef>
                <a:spcPts val="0"/>
              </a:spcBef>
            </a:pPr>
            <a:r>
              <a:rPr lang="en-GB" sz="1400" dirty="0" smtClean="0">
                <a:solidFill>
                  <a:srgbClr val="00B050"/>
                </a:solidFill>
              </a:rPr>
              <a:t>Understanding Post-Natal Depression</a:t>
            </a:r>
          </a:p>
          <a:p>
            <a:pPr lvl="1">
              <a:spcBef>
                <a:spcPts val="0"/>
              </a:spcBef>
            </a:pPr>
            <a:r>
              <a:rPr lang="en-GB" sz="1400" dirty="0" smtClean="0">
                <a:solidFill>
                  <a:srgbClr val="00B050"/>
                </a:solidFill>
              </a:rPr>
              <a:t>Understanding Schizophrenia</a:t>
            </a:r>
          </a:p>
          <a:p>
            <a:pPr lvl="1">
              <a:spcBef>
                <a:spcPts val="0"/>
              </a:spcBef>
            </a:pPr>
            <a:endParaRPr lang="en-GB" sz="1400" dirty="0" smtClean="0">
              <a:solidFill>
                <a:srgbClr val="00B050"/>
              </a:solidFill>
            </a:endParaRPr>
          </a:p>
          <a:p>
            <a:pPr>
              <a:spcBef>
                <a:spcPts val="0"/>
              </a:spcBef>
            </a:pPr>
            <a:r>
              <a:rPr lang="en-GB" sz="1400" dirty="0" smtClean="0">
                <a:solidFill>
                  <a:srgbClr val="00B050"/>
                </a:solidFill>
              </a:rPr>
              <a:t>There are 10 assignments in the course and no need to purchase any textbooks as we provide all of the lessons and materials required to learn the syllabus.</a:t>
            </a:r>
          </a:p>
          <a:p>
            <a:pPr>
              <a:lnSpc>
                <a:spcPct val="110000"/>
              </a:lnSpc>
              <a:spcBef>
                <a:spcPts val="0"/>
              </a:spcBef>
            </a:pPr>
            <a:endParaRPr lang="en-GB" sz="1300" b="1" dirty="0" smtClean="0">
              <a:solidFill>
                <a:srgbClr val="00B050"/>
              </a:solidFill>
              <a:cs typeface="Arial" pitchFamily="34" charset="0"/>
            </a:endParaRPr>
          </a:p>
          <a:p>
            <a:pPr>
              <a:lnSpc>
                <a:spcPct val="110000"/>
              </a:lnSpc>
              <a:spcBef>
                <a:spcPts val="0"/>
              </a:spcBef>
            </a:pPr>
            <a:r>
              <a:rPr lang="en-GB" sz="1600" b="1" dirty="0" smtClean="0">
                <a:solidFill>
                  <a:srgbClr val="00B050"/>
                </a:solidFill>
                <a:cs typeface="Arial" pitchFamily="34" charset="0"/>
              </a:rPr>
              <a:t>Potential job roles</a:t>
            </a:r>
          </a:p>
          <a:p>
            <a:pPr marL="685766" lvl="1" indent="-285716">
              <a:spcBef>
                <a:spcPts val="0"/>
              </a:spcBef>
            </a:pPr>
            <a:r>
              <a:rPr lang="en-GB" sz="1400" dirty="0" smtClean="0">
                <a:solidFill>
                  <a:srgbClr val="00B050"/>
                </a:solidFill>
              </a:rPr>
              <a:t>The objectives of this qualification is to prepare learners for further training and in their support a role in the workplace.</a:t>
            </a:r>
            <a:endParaRPr lang="en-GB" sz="1400" dirty="0" smtClean="0">
              <a:solidFill>
                <a:srgbClr val="00B050"/>
              </a:solidFill>
              <a:cs typeface="Arial" pitchFamily="34" charset="0"/>
            </a:endParaRPr>
          </a:p>
          <a:p>
            <a:pPr marL="685766" lvl="1" indent="-285716" defTabSz="739670">
              <a:lnSpc>
                <a:spcPct val="110000"/>
              </a:lnSpc>
              <a:spcBef>
                <a:spcPts val="0"/>
              </a:spcBef>
              <a:defRPr/>
            </a:pPr>
            <a:endParaRPr lang="en-GB" sz="1400" dirty="0" smtClean="0">
              <a:solidFill>
                <a:schemeClr val="accent3">
                  <a:lumMod val="75000"/>
                </a:schemeClr>
              </a:solidFill>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2559603" y="7308304"/>
            <a:ext cx="2093533" cy="103572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rgbClr val="00B050"/>
                </a:solidFill>
              </a:rPr>
              <a:t>Follow us online!</a:t>
            </a:r>
          </a:p>
          <a:p>
            <a:pPr algn="ctr"/>
            <a:r>
              <a:rPr lang="en-GB" sz="1400" dirty="0">
                <a:ln w="0"/>
                <a:solidFill>
                  <a:srgbClr val="00B050"/>
                </a:solidFill>
              </a:rPr>
              <a:t>www.facebook.com/</a:t>
            </a:r>
          </a:p>
          <a:p>
            <a:pPr algn="ctr"/>
            <a:r>
              <a:rPr lang="en-GB" sz="1400" dirty="0">
                <a:ln w="0"/>
                <a:solidFill>
                  <a:srgbClr val="00B050"/>
                </a:solidFill>
              </a:rPr>
              <a:t>thetrainingbrokers</a:t>
            </a:r>
          </a:p>
          <a:p>
            <a:pPr algn="ctr"/>
            <a:r>
              <a:rPr lang="en-GB" sz="1400" dirty="0">
                <a:ln w="0"/>
                <a:solidFill>
                  <a:srgbClr val="00B050"/>
                </a:solidFill>
              </a:rPr>
              <a:t>Twitter: @TTBMCR </a:t>
            </a:r>
          </a:p>
        </p:txBody>
      </p:sp>
      <p:sp>
        <p:nvSpPr>
          <p:cNvPr id="19" name="Rectangle 18"/>
          <p:cNvSpPr/>
          <p:nvPr/>
        </p:nvSpPr>
        <p:spPr>
          <a:xfrm>
            <a:off x="0" y="8460432"/>
            <a:ext cx="6858000" cy="461653"/>
          </a:xfrm>
          <a:prstGeom prst="rect">
            <a:avLst/>
          </a:prstGeom>
        </p:spPr>
        <p:txBody>
          <a:bodyPr wrap="square" lIns="91429" tIns="45714" rIns="91429" bIns="45714">
            <a:spAutoFit/>
          </a:bodyPr>
          <a:lstStyle/>
          <a:p>
            <a:pPr algn="ctr"/>
            <a:r>
              <a:rPr lang="en-GB" sz="1200" b="1" dirty="0" smtClean="0">
                <a:solidFill>
                  <a:srgbClr val="00B050"/>
                </a:solidFill>
              </a:rPr>
              <a:t>The</a:t>
            </a:r>
            <a:r>
              <a:rPr lang="en-GB" sz="1200" dirty="0" smtClean="0">
                <a:solidFill>
                  <a:srgbClr val="00B050"/>
                </a:solidFill>
              </a:rPr>
              <a:t> </a:t>
            </a:r>
            <a:r>
              <a:rPr lang="en-GB" sz="1200" b="1" dirty="0" smtClean="0">
                <a:solidFill>
                  <a:srgbClr val="00B050"/>
                </a:solidFill>
              </a:rPr>
              <a:t>Training</a:t>
            </a:r>
            <a:r>
              <a:rPr lang="en-GB" sz="1200" dirty="0" smtClean="0">
                <a:solidFill>
                  <a:srgbClr val="00B050"/>
                </a:solidFill>
              </a:rPr>
              <a:t> </a:t>
            </a:r>
            <a:r>
              <a:rPr lang="en-GB" sz="1200" b="1" dirty="0" smtClean="0">
                <a:solidFill>
                  <a:srgbClr val="00B050"/>
                </a:solidFill>
              </a:rPr>
              <a:t>Brokers</a:t>
            </a:r>
            <a:r>
              <a:rPr lang="en-GB" sz="1200" dirty="0" smtClean="0">
                <a:solidFill>
                  <a:srgbClr val="00B050"/>
                </a:solidFill>
              </a:rPr>
              <a:t> </a:t>
            </a:r>
            <a:r>
              <a:rPr lang="en-GB" sz="1200" b="1" dirty="0" smtClean="0">
                <a:solidFill>
                  <a:srgbClr val="00B050"/>
                </a:solidFill>
              </a:rPr>
              <a:t>Limited</a:t>
            </a:r>
            <a:r>
              <a:rPr lang="en-GB" sz="1200" dirty="0" smtClean="0">
                <a:solidFill>
                  <a:srgbClr val="00B050"/>
                </a:solidFill>
              </a:rPr>
              <a:t> – Wesley House, 24 Wesley St, Swinton, Manchester M27 6AD </a:t>
            </a:r>
          </a:p>
          <a:p>
            <a:pPr algn="ctr"/>
            <a:r>
              <a:rPr lang="en-GB" sz="1200" dirty="0" smtClean="0">
                <a:solidFill>
                  <a:srgbClr val="00B050"/>
                </a:solidFill>
              </a:rPr>
              <a:t>0161 465 9844 | action@thetrainingbrokers.co.uk | www.thetrainingbrokers.co.uk </a:t>
            </a:r>
            <a:endParaRPr lang="en-GB" sz="1200" dirty="0">
              <a:solidFill>
                <a:srgbClr val="00B050"/>
              </a:solidFill>
            </a:endParaRPr>
          </a:p>
        </p:txBody>
      </p:sp>
      <p:pic>
        <p:nvPicPr>
          <p:cNvPr id="9" name="Picture 2" descr="Image result for mental health"/>
          <p:cNvPicPr>
            <a:picLocks noChangeAspect="1" noChangeArrowheads="1"/>
          </p:cNvPicPr>
          <p:nvPr/>
        </p:nvPicPr>
        <p:blipFill>
          <a:blip r:embed="rId2" cstate="print"/>
          <a:srcRect/>
          <a:stretch>
            <a:fillRect/>
          </a:stretch>
        </p:blipFill>
        <p:spPr bwMode="auto">
          <a:xfrm>
            <a:off x="4096378" y="251520"/>
            <a:ext cx="2572982" cy="136294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b="1" dirty="0" smtClean="0">
                <a:solidFill>
                  <a:srgbClr val="002060"/>
                </a:solidFill>
              </a:rPr>
              <a:t/>
            </a:r>
            <a:br>
              <a:rPr lang="en-GB" b="1" dirty="0" smtClean="0">
                <a:solidFill>
                  <a:srgbClr val="002060"/>
                </a:solidFill>
              </a:rPr>
            </a:br>
            <a:r>
              <a:rPr lang="en-GB" sz="2400" b="1" dirty="0" smtClean="0">
                <a:solidFill>
                  <a:srgbClr val="FF0000"/>
                </a:solidFill>
              </a:rPr>
              <a:t>Level 2 Certificate in Understanding </a:t>
            </a:r>
            <a:br>
              <a:rPr lang="en-GB" sz="2400" b="1" dirty="0" smtClean="0">
                <a:solidFill>
                  <a:srgbClr val="FF0000"/>
                </a:solidFill>
              </a:rPr>
            </a:br>
            <a:r>
              <a:rPr lang="en-GB" sz="2400" b="1" dirty="0" smtClean="0">
                <a:solidFill>
                  <a:srgbClr val="FF0000"/>
                </a:solidFill>
              </a:rPr>
              <a:t>Dignity and Safeguarding in</a:t>
            </a:r>
            <a:br>
              <a:rPr lang="en-GB" sz="2400" b="1" dirty="0" smtClean="0">
                <a:solidFill>
                  <a:srgbClr val="FF0000"/>
                </a:solidFill>
              </a:rPr>
            </a:br>
            <a:r>
              <a:rPr lang="en-GB" sz="2400" b="1" dirty="0" smtClean="0">
                <a:solidFill>
                  <a:srgbClr val="FF0000"/>
                </a:solidFill>
              </a:rPr>
              <a:t>Adult Health and Social Care </a:t>
            </a:r>
            <a:r>
              <a:rPr lang="en-GB" sz="2800" b="1" dirty="0" smtClean="0">
                <a:solidFill>
                  <a:srgbClr val="00B050"/>
                </a:solidFill>
              </a:rPr>
              <a:t/>
            </a:r>
            <a:br>
              <a:rPr lang="en-GB" sz="2800" b="1" dirty="0" smtClean="0">
                <a:solidFill>
                  <a:srgbClr val="00B050"/>
                </a:solidFill>
              </a:rPr>
            </a:br>
            <a:r>
              <a:rPr lang="en-GB" sz="1800" b="1" dirty="0" smtClean="0"/>
              <a:t/>
            </a:r>
            <a:br>
              <a:rPr lang="en-GB" sz="1800" b="1" dirty="0" smtClean="0"/>
            </a:b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763688"/>
            <a:ext cx="6408712" cy="6178633"/>
          </a:xfrm>
        </p:spPr>
        <p:txBody>
          <a:bodyPr>
            <a:normAutofit/>
          </a:bodyPr>
          <a:lstStyle/>
          <a:p>
            <a:r>
              <a:rPr lang="en-GB" sz="1600" b="1" dirty="0" smtClean="0">
                <a:solidFill>
                  <a:srgbClr val="FF0000"/>
                </a:solidFill>
              </a:rPr>
              <a:t>COURSE OVERVIEW</a:t>
            </a:r>
          </a:p>
          <a:p>
            <a:pPr lvl="1"/>
            <a:r>
              <a:rPr lang="en-GB" sz="1400" dirty="0" smtClean="0">
                <a:solidFill>
                  <a:srgbClr val="FF0000"/>
                </a:solidFill>
              </a:rPr>
              <a:t>Have you ever thought about how you could help protect innocent and vulnerable people who might be suffering from abuse, harm or neglect within the adult health and social care industry?</a:t>
            </a:r>
          </a:p>
          <a:p>
            <a:pPr lvl="1"/>
            <a:r>
              <a:rPr lang="en-GB" sz="1400" dirty="0" smtClean="0">
                <a:solidFill>
                  <a:srgbClr val="FF0000"/>
                </a:solidFill>
              </a:rPr>
              <a:t>This qualification will provide you with a thorough understanding of the importance of dignity and safeguarding in adult social care</a:t>
            </a:r>
          </a:p>
          <a:p>
            <a:pPr lvl="1">
              <a:lnSpc>
                <a:spcPct val="110000"/>
              </a:lnSpc>
              <a:spcBef>
                <a:spcPts val="0"/>
              </a:spcBef>
              <a:buNone/>
            </a:pPr>
            <a:endParaRPr lang="en-GB" sz="1400" dirty="0" smtClean="0">
              <a:solidFill>
                <a:srgbClr val="FF0000"/>
              </a:solidFill>
            </a:endParaRPr>
          </a:p>
          <a:p>
            <a:pPr>
              <a:lnSpc>
                <a:spcPct val="110000"/>
              </a:lnSpc>
              <a:spcBef>
                <a:spcPts val="0"/>
              </a:spcBef>
            </a:pPr>
            <a:r>
              <a:rPr lang="en-GB" sz="1600" b="1" dirty="0" smtClean="0">
                <a:solidFill>
                  <a:srgbClr val="FF0000"/>
                </a:solidFill>
              </a:rPr>
              <a:t>Contents of the course</a:t>
            </a:r>
          </a:p>
          <a:p>
            <a:pPr lvl="1"/>
            <a:r>
              <a:rPr lang="en-GB" sz="1400" dirty="0" smtClean="0">
                <a:solidFill>
                  <a:srgbClr val="FF0000"/>
                </a:solidFill>
              </a:rPr>
              <a:t>This course is split into four manageable units, covering topics such as:</a:t>
            </a:r>
          </a:p>
          <a:p>
            <a:pPr lvl="2"/>
            <a:r>
              <a:rPr lang="en-GB" sz="1400" dirty="0" smtClean="0">
                <a:solidFill>
                  <a:srgbClr val="FF0000"/>
                </a:solidFill>
              </a:rPr>
              <a:t>Unit 1: Understanding safeguarding in adult health and social care</a:t>
            </a:r>
          </a:p>
          <a:p>
            <a:pPr lvl="2"/>
            <a:r>
              <a:rPr lang="en-GB" sz="1400" dirty="0" smtClean="0">
                <a:solidFill>
                  <a:srgbClr val="FF0000"/>
                </a:solidFill>
              </a:rPr>
              <a:t>Unit 2: Principles of dignity in adult health and social care practices</a:t>
            </a:r>
          </a:p>
          <a:p>
            <a:pPr lvl="2"/>
            <a:r>
              <a:rPr lang="en-GB" sz="1400" dirty="0" smtClean="0">
                <a:solidFill>
                  <a:srgbClr val="FF0000"/>
                </a:solidFill>
              </a:rPr>
              <a:t>Unit 3: Understanding duty of care in adult health and social care</a:t>
            </a:r>
          </a:p>
          <a:p>
            <a:pPr lvl="2"/>
            <a:r>
              <a:rPr lang="en-GB" sz="1400" dirty="0" smtClean="0">
                <a:solidFill>
                  <a:srgbClr val="FF0000"/>
                </a:solidFill>
              </a:rPr>
              <a:t>Unit 4: Understanding dilemmas and public concerns in adult health and social care</a:t>
            </a:r>
          </a:p>
          <a:p>
            <a:pPr>
              <a:lnSpc>
                <a:spcPct val="110000"/>
              </a:lnSpc>
              <a:spcBef>
                <a:spcPts val="0"/>
              </a:spcBef>
            </a:pPr>
            <a:endParaRPr lang="en-GB" sz="1300" b="1" dirty="0" smtClean="0">
              <a:solidFill>
                <a:srgbClr val="FF0000"/>
              </a:solidFill>
              <a:cs typeface="Arial" pitchFamily="34" charset="0"/>
            </a:endParaRPr>
          </a:p>
          <a:p>
            <a:r>
              <a:rPr lang="en-GB" sz="1600" b="1" dirty="0" smtClean="0">
                <a:solidFill>
                  <a:srgbClr val="FF0000"/>
                </a:solidFill>
              </a:rPr>
              <a:t>BENEFITS</a:t>
            </a:r>
            <a:endParaRPr lang="en-GB" sz="1600" dirty="0" smtClean="0">
              <a:solidFill>
                <a:srgbClr val="FF0000"/>
              </a:solidFill>
            </a:endParaRPr>
          </a:p>
          <a:p>
            <a:pPr lvl="1"/>
            <a:r>
              <a:rPr lang="en-GB" sz="1400" dirty="0" smtClean="0">
                <a:solidFill>
                  <a:srgbClr val="FF0000"/>
                </a:solidFill>
              </a:rPr>
              <a:t>Gain a nationally recognised qualification</a:t>
            </a:r>
          </a:p>
          <a:p>
            <a:pPr lvl="1"/>
            <a:r>
              <a:rPr lang="en-GB" sz="1400" dirty="0" smtClean="0">
                <a:solidFill>
                  <a:srgbClr val="FF0000"/>
                </a:solidFill>
              </a:rPr>
              <a:t>Study will enhance both personal skills and professional development</a:t>
            </a:r>
          </a:p>
          <a:p>
            <a:pPr lvl="1"/>
            <a:r>
              <a:rPr lang="en-GB" sz="1400" dirty="0" smtClean="0">
                <a:solidFill>
                  <a:srgbClr val="FF0000"/>
                </a:solidFill>
              </a:rPr>
              <a:t>You could progress to further Health and Social Care qualifications or look at job roles where this qualification can be used.</a:t>
            </a:r>
          </a:p>
          <a:p>
            <a:pPr marL="685766" lvl="1" indent="-285716" defTabSz="739670">
              <a:lnSpc>
                <a:spcPct val="110000"/>
              </a:lnSpc>
              <a:spcBef>
                <a:spcPts val="0"/>
              </a:spcBef>
              <a:defRPr/>
            </a:pPr>
            <a:endParaRPr lang="en-GB" sz="1400" dirty="0" smtClean="0">
              <a:solidFill>
                <a:schemeClr val="accent3">
                  <a:lumMod val="75000"/>
                </a:schemeClr>
              </a:solidFill>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2487595" y="7308304"/>
            <a:ext cx="2093533" cy="1035729"/>
          </a:xfrm>
          <a:prstGeom prst="round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rgbClr val="FF0000"/>
                </a:solidFill>
              </a:rPr>
              <a:t>Follow us online!</a:t>
            </a:r>
          </a:p>
          <a:p>
            <a:pPr algn="ctr"/>
            <a:r>
              <a:rPr lang="en-GB" sz="1400" dirty="0">
                <a:ln w="0"/>
                <a:solidFill>
                  <a:srgbClr val="FF0000"/>
                </a:solidFill>
              </a:rPr>
              <a:t>www.facebook.com/</a:t>
            </a:r>
          </a:p>
          <a:p>
            <a:pPr algn="ctr"/>
            <a:r>
              <a:rPr lang="en-GB" sz="1400" dirty="0">
                <a:ln w="0"/>
                <a:solidFill>
                  <a:srgbClr val="FF0000"/>
                </a:solidFill>
              </a:rPr>
              <a:t>thetrainingbrokers</a:t>
            </a:r>
          </a:p>
          <a:p>
            <a:pPr algn="ctr"/>
            <a:r>
              <a:rPr lang="en-GB" sz="1400" dirty="0">
                <a:ln w="0"/>
                <a:solidFill>
                  <a:srgbClr val="FF0000"/>
                </a:solidFill>
              </a:rPr>
              <a:t>Twitter: @TTBMCR </a:t>
            </a:r>
          </a:p>
        </p:txBody>
      </p:sp>
      <p:sp>
        <p:nvSpPr>
          <p:cNvPr id="19" name="Rectangle 18"/>
          <p:cNvSpPr/>
          <p:nvPr/>
        </p:nvSpPr>
        <p:spPr>
          <a:xfrm>
            <a:off x="0" y="8460432"/>
            <a:ext cx="6858000" cy="461653"/>
          </a:xfrm>
          <a:prstGeom prst="rect">
            <a:avLst/>
          </a:prstGeom>
        </p:spPr>
        <p:txBody>
          <a:bodyPr wrap="square" lIns="91429" tIns="45714" rIns="91429" bIns="45714">
            <a:spAutoFit/>
          </a:bodyPr>
          <a:lstStyle/>
          <a:p>
            <a:pPr algn="ctr"/>
            <a:r>
              <a:rPr lang="en-GB" sz="1200" b="1" dirty="0" smtClean="0">
                <a:solidFill>
                  <a:srgbClr val="FF0000"/>
                </a:solidFill>
              </a:rPr>
              <a:t>The</a:t>
            </a:r>
            <a:r>
              <a:rPr lang="en-GB" sz="1200" dirty="0" smtClean="0">
                <a:solidFill>
                  <a:srgbClr val="FF0000"/>
                </a:solidFill>
              </a:rPr>
              <a:t> </a:t>
            </a:r>
            <a:r>
              <a:rPr lang="en-GB" sz="1200" b="1" dirty="0" smtClean="0">
                <a:solidFill>
                  <a:srgbClr val="FF0000"/>
                </a:solidFill>
              </a:rPr>
              <a:t>Training</a:t>
            </a:r>
            <a:r>
              <a:rPr lang="en-GB" sz="1200" dirty="0" smtClean="0">
                <a:solidFill>
                  <a:srgbClr val="FF0000"/>
                </a:solidFill>
              </a:rPr>
              <a:t> </a:t>
            </a:r>
            <a:r>
              <a:rPr lang="en-GB" sz="1200" b="1" dirty="0" smtClean="0">
                <a:solidFill>
                  <a:srgbClr val="FF0000"/>
                </a:solidFill>
              </a:rPr>
              <a:t>Brokers</a:t>
            </a:r>
            <a:r>
              <a:rPr lang="en-GB" sz="1200" dirty="0" smtClean="0">
                <a:solidFill>
                  <a:srgbClr val="FF0000"/>
                </a:solidFill>
              </a:rPr>
              <a:t> </a:t>
            </a:r>
            <a:r>
              <a:rPr lang="en-GB" sz="1200" b="1" dirty="0" smtClean="0">
                <a:solidFill>
                  <a:srgbClr val="FF0000"/>
                </a:solidFill>
              </a:rPr>
              <a:t>Limited</a:t>
            </a:r>
            <a:r>
              <a:rPr lang="en-GB" sz="1200" dirty="0" smtClean="0">
                <a:solidFill>
                  <a:srgbClr val="FF0000"/>
                </a:solidFill>
              </a:rPr>
              <a:t> – Wesley House, 24 Wesley St, Swinton, Manchester M27 6AD </a:t>
            </a:r>
          </a:p>
          <a:p>
            <a:pPr algn="ctr"/>
            <a:r>
              <a:rPr lang="en-GB" sz="1200" dirty="0" smtClean="0">
                <a:solidFill>
                  <a:srgbClr val="FF0000"/>
                </a:solidFill>
              </a:rPr>
              <a:t>0161 465 9844 | action@thetrainingbrokers.co.uk | www.thetrainingbrokers.co.uk </a:t>
            </a:r>
            <a:endParaRPr lang="en-GB" sz="1200" dirty="0">
              <a:solidFill>
                <a:srgbClr val="FF0000"/>
              </a:solidFill>
            </a:endParaRPr>
          </a:p>
        </p:txBody>
      </p:sp>
      <p:pic>
        <p:nvPicPr>
          <p:cNvPr id="8" name="Picture 2" descr="Assessment failings and self-neglect challenges: lessons about ..."/>
          <p:cNvPicPr>
            <a:picLocks noChangeAspect="1" noChangeArrowheads="1"/>
          </p:cNvPicPr>
          <p:nvPr/>
        </p:nvPicPr>
        <p:blipFill>
          <a:blip r:embed="rId2" cstate="print"/>
          <a:srcRect/>
          <a:stretch>
            <a:fillRect/>
          </a:stretch>
        </p:blipFill>
        <p:spPr bwMode="auto">
          <a:xfrm>
            <a:off x="4416627" y="251520"/>
            <a:ext cx="2252733" cy="140795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b="1" dirty="0" smtClean="0">
                <a:solidFill>
                  <a:srgbClr val="002060"/>
                </a:solidFill>
              </a:rPr>
              <a:t/>
            </a:r>
            <a:br>
              <a:rPr lang="en-GB" b="1" dirty="0" smtClean="0">
                <a:solidFill>
                  <a:srgbClr val="002060"/>
                </a:solidFill>
              </a:rPr>
            </a:br>
            <a:r>
              <a:rPr lang="en-GB" sz="2400" b="1" dirty="0" smtClean="0">
                <a:solidFill>
                  <a:schemeClr val="accent1">
                    <a:lumMod val="50000"/>
                  </a:schemeClr>
                </a:solidFill>
              </a:rPr>
              <a:t>Level 1 Certificate in Personal Well-Being </a:t>
            </a:r>
            <a:r>
              <a:rPr lang="en-GB" sz="2800" b="1" dirty="0" smtClean="0">
                <a:solidFill>
                  <a:srgbClr val="00B050"/>
                </a:solidFill>
              </a:rPr>
              <a:t/>
            </a:r>
            <a:br>
              <a:rPr lang="en-GB" sz="2800" b="1" dirty="0" smtClean="0">
                <a:solidFill>
                  <a:srgbClr val="00B050"/>
                </a:solidFill>
              </a:rPr>
            </a:br>
            <a:r>
              <a:rPr lang="en-GB" sz="1800" b="1" dirty="0" smtClean="0"/>
              <a:t/>
            </a:r>
            <a:br>
              <a:rPr lang="en-GB" sz="1800" b="1" dirty="0" smtClean="0"/>
            </a:b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763688"/>
            <a:ext cx="6408712" cy="6178633"/>
          </a:xfrm>
        </p:spPr>
        <p:txBody>
          <a:bodyPr>
            <a:normAutofit fontScale="70000" lnSpcReduction="20000"/>
          </a:bodyPr>
          <a:lstStyle/>
          <a:p>
            <a:r>
              <a:rPr lang="en-GB" b="1" dirty="0" smtClean="0">
                <a:solidFill>
                  <a:schemeClr val="accent1">
                    <a:lumMod val="50000"/>
                  </a:schemeClr>
                </a:solidFill>
              </a:rPr>
              <a:t>Course aim</a:t>
            </a:r>
          </a:p>
          <a:p>
            <a:pPr lvl="1"/>
            <a:r>
              <a:rPr lang="en-GB" sz="2000" dirty="0" smtClean="0">
                <a:solidFill>
                  <a:schemeClr val="accent1">
                    <a:lumMod val="50000"/>
                  </a:schemeClr>
                </a:solidFill>
              </a:rPr>
              <a:t>The qualification aims to increase your knowledge of the society in which you live and will work, providing you with the knowledge and skills to make balanced and increasingly independent transitions both now and in later life.</a:t>
            </a:r>
          </a:p>
          <a:p>
            <a:pPr lvl="1"/>
            <a:r>
              <a:rPr lang="en-GB" sz="2000" dirty="0" smtClean="0">
                <a:solidFill>
                  <a:schemeClr val="accent1">
                    <a:lumMod val="50000"/>
                  </a:schemeClr>
                </a:solidFill>
              </a:rPr>
              <a:t>The qualification will develop knowledge of personal and social development including personal relationships, values and beliefs, equality and diversity in society, thus enabling you to make positive and informed choices in their lives.</a:t>
            </a:r>
          </a:p>
          <a:p>
            <a:r>
              <a:rPr lang="en-GB" b="1" dirty="0" smtClean="0">
                <a:solidFill>
                  <a:schemeClr val="accent1">
                    <a:lumMod val="50000"/>
                  </a:schemeClr>
                </a:solidFill>
              </a:rPr>
              <a:t>Contents of the course</a:t>
            </a:r>
          </a:p>
          <a:p>
            <a:pPr lvl="1"/>
            <a:r>
              <a:rPr lang="en-GB" sz="2200" dirty="0" smtClean="0">
                <a:solidFill>
                  <a:schemeClr val="accent1">
                    <a:lumMod val="50000"/>
                  </a:schemeClr>
                </a:solidFill>
              </a:rPr>
              <a:t>Beliefs and Values</a:t>
            </a:r>
          </a:p>
          <a:p>
            <a:pPr lvl="1"/>
            <a:r>
              <a:rPr lang="en-GB" sz="2200" dirty="0" smtClean="0">
                <a:solidFill>
                  <a:schemeClr val="accent1">
                    <a:lumMod val="50000"/>
                  </a:schemeClr>
                </a:solidFill>
              </a:rPr>
              <a:t>Valuing equality and diversity</a:t>
            </a:r>
          </a:p>
          <a:p>
            <a:pPr lvl="1"/>
            <a:r>
              <a:rPr lang="en-GB" sz="2200" dirty="0" smtClean="0">
                <a:solidFill>
                  <a:schemeClr val="accent1">
                    <a:lumMod val="50000"/>
                  </a:schemeClr>
                </a:solidFill>
              </a:rPr>
              <a:t>Drugs and Substance Misuse</a:t>
            </a:r>
          </a:p>
          <a:p>
            <a:pPr lvl="1"/>
            <a:r>
              <a:rPr lang="en-GB" sz="2200" dirty="0" smtClean="0">
                <a:solidFill>
                  <a:schemeClr val="accent1">
                    <a:lumMod val="50000"/>
                  </a:schemeClr>
                </a:solidFill>
              </a:rPr>
              <a:t>Sex and Relationships</a:t>
            </a:r>
          </a:p>
          <a:p>
            <a:pPr lvl="1"/>
            <a:r>
              <a:rPr lang="en-GB" sz="2200" dirty="0" smtClean="0">
                <a:solidFill>
                  <a:schemeClr val="accent1">
                    <a:lumMod val="50000"/>
                  </a:schemeClr>
                </a:solidFill>
              </a:rPr>
              <a:t>Understanding Body Image</a:t>
            </a:r>
          </a:p>
          <a:p>
            <a:pPr lvl="1"/>
            <a:r>
              <a:rPr lang="en-GB" sz="2200" dirty="0" smtClean="0">
                <a:solidFill>
                  <a:schemeClr val="accent1">
                    <a:lumMod val="50000"/>
                  </a:schemeClr>
                </a:solidFill>
              </a:rPr>
              <a:t>Interpersonal Communication Skills</a:t>
            </a:r>
          </a:p>
          <a:p>
            <a:pPr lvl="1"/>
            <a:r>
              <a:rPr lang="en-GB" sz="2200" dirty="0" smtClean="0">
                <a:solidFill>
                  <a:schemeClr val="accent1">
                    <a:lumMod val="50000"/>
                  </a:schemeClr>
                </a:solidFill>
              </a:rPr>
              <a:t>Personal Identity and Self-Esteem</a:t>
            </a:r>
          </a:p>
          <a:p>
            <a:pPr lvl="1"/>
            <a:r>
              <a:rPr lang="en-GB" sz="2200" dirty="0" smtClean="0">
                <a:solidFill>
                  <a:schemeClr val="accent1">
                    <a:lumMod val="50000"/>
                  </a:schemeClr>
                </a:solidFill>
              </a:rPr>
              <a:t>Individual Rights and Responsibilities in Society</a:t>
            </a:r>
          </a:p>
          <a:p>
            <a:pPr lvl="1"/>
            <a:r>
              <a:rPr lang="en-GB" sz="2200" dirty="0" smtClean="0">
                <a:solidFill>
                  <a:schemeClr val="accent1">
                    <a:lumMod val="50000"/>
                  </a:schemeClr>
                </a:solidFill>
              </a:rPr>
              <a:t>Recognising and Dealing with Bullying</a:t>
            </a:r>
          </a:p>
          <a:p>
            <a:pPr lvl="1"/>
            <a:r>
              <a:rPr lang="en-GB" sz="2200" dirty="0" smtClean="0">
                <a:solidFill>
                  <a:schemeClr val="accent1">
                    <a:lumMod val="50000"/>
                  </a:schemeClr>
                </a:solidFill>
              </a:rPr>
              <a:t>Making Decisions 	</a:t>
            </a:r>
          </a:p>
          <a:p>
            <a:pPr lvl="1"/>
            <a:endParaRPr lang="en-GB" dirty="0" smtClean="0">
              <a:solidFill>
                <a:schemeClr val="accent1">
                  <a:lumMod val="50000"/>
                </a:schemeClr>
              </a:solidFill>
            </a:endParaRPr>
          </a:p>
          <a:p>
            <a:r>
              <a:rPr lang="en-GB" b="1" dirty="0" smtClean="0">
                <a:solidFill>
                  <a:schemeClr val="accent1">
                    <a:lumMod val="50000"/>
                  </a:schemeClr>
                </a:solidFill>
                <a:cs typeface="Arial" pitchFamily="34" charset="0"/>
              </a:rPr>
              <a:t>Progression</a:t>
            </a:r>
          </a:p>
          <a:p>
            <a:pPr marL="685766" lvl="1" indent="-285716" defTabSz="739670">
              <a:spcBef>
                <a:spcPts val="0"/>
              </a:spcBef>
              <a:defRPr/>
            </a:pPr>
            <a:r>
              <a:rPr lang="en-GB" sz="2000" dirty="0" smtClean="0">
                <a:solidFill>
                  <a:schemeClr val="accent1">
                    <a:lumMod val="50000"/>
                  </a:schemeClr>
                </a:solidFill>
              </a:rPr>
              <a:t>Learners who achieve this qualification could progress to:</a:t>
            </a:r>
          </a:p>
          <a:p>
            <a:pPr marL="1085816" lvl="2" indent="-285716" defTabSz="739670">
              <a:spcBef>
                <a:spcPts val="0"/>
              </a:spcBef>
              <a:defRPr/>
            </a:pPr>
            <a:r>
              <a:rPr lang="en-GB" sz="2000" dirty="0" smtClean="0">
                <a:solidFill>
                  <a:schemeClr val="accent1">
                    <a:lumMod val="50000"/>
                  </a:schemeClr>
                </a:solidFill>
              </a:rPr>
              <a:t>Level 2 Certificate in Understanding Nutrition and Health</a:t>
            </a:r>
          </a:p>
          <a:p>
            <a:pPr marL="1085816" lvl="2" indent="-285716" defTabSz="739670">
              <a:spcBef>
                <a:spcPts val="0"/>
              </a:spcBef>
              <a:defRPr/>
            </a:pPr>
            <a:r>
              <a:rPr lang="en-GB" sz="2000" dirty="0" smtClean="0">
                <a:solidFill>
                  <a:schemeClr val="accent1">
                    <a:lumMod val="50000"/>
                  </a:schemeClr>
                </a:solidFill>
              </a:rPr>
              <a:t>Level 2 Certificate in Awareness of Mental Health Problems</a:t>
            </a:r>
          </a:p>
          <a:p>
            <a:pPr marL="1085816" lvl="2" indent="-285716" defTabSz="739670">
              <a:spcBef>
                <a:spcPts val="0"/>
              </a:spcBef>
              <a:defRPr/>
            </a:pPr>
            <a:r>
              <a:rPr lang="en-GB" sz="2000" dirty="0" smtClean="0">
                <a:solidFill>
                  <a:schemeClr val="accent1">
                    <a:lumMod val="50000"/>
                  </a:schemeClr>
                </a:solidFill>
              </a:rPr>
              <a:t>Level 2 Certificate in Understanding Working with People with  Mental Health Needs</a:t>
            </a:r>
          </a:p>
          <a:p>
            <a:pPr marL="1085816" lvl="2" indent="-285716" defTabSz="739670">
              <a:spcBef>
                <a:spcPts val="0"/>
              </a:spcBef>
              <a:defRPr/>
            </a:pPr>
            <a:r>
              <a:rPr lang="en-GB" sz="2000" dirty="0" smtClean="0">
                <a:solidFill>
                  <a:schemeClr val="accent1">
                    <a:lumMod val="50000"/>
                  </a:schemeClr>
                </a:solidFill>
              </a:rPr>
              <a:t>Level 2 Award in Awareness of Dementia</a:t>
            </a:r>
          </a:p>
          <a:p>
            <a:pPr marL="685766" lvl="1" indent="-285716" defTabSz="739670">
              <a:lnSpc>
                <a:spcPct val="110000"/>
              </a:lnSpc>
              <a:spcBef>
                <a:spcPts val="0"/>
              </a:spcBef>
              <a:defRPr/>
            </a:pPr>
            <a:endParaRPr lang="en-GB" sz="1400" dirty="0" smtClean="0">
              <a:solidFill>
                <a:schemeClr val="accent3">
                  <a:lumMod val="75000"/>
                </a:schemeClr>
              </a:solidFill>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4149080" y="3923928"/>
            <a:ext cx="2093533" cy="1035729"/>
          </a:xfrm>
          <a:prstGeom prst="roundRect">
            <a:avLst/>
          </a:prstGeom>
          <a:ln>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1">
                    <a:lumMod val="50000"/>
                  </a:schemeClr>
                </a:solidFill>
              </a:rPr>
              <a:t>Follow us online!</a:t>
            </a:r>
          </a:p>
          <a:p>
            <a:pPr algn="ctr"/>
            <a:r>
              <a:rPr lang="en-GB" sz="1400" dirty="0">
                <a:ln w="0"/>
                <a:solidFill>
                  <a:schemeClr val="accent1">
                    <a:lumMod val="50000"/>
                  </a:schemeClr>
                </a:solidFill>
              </a:rPr>
              <a:t>www.facebook.com/</a:t>
            </a:r>
          </a:p>
          <a:p>
            <a:pPr algn="ctr"/>
            <a:r>
              <a:rPr lang="en-GB" sz="1400" dirty="0">
                <a:ln w="0"/>
                <a:solidFill>
                  <a:schemeClr val="accent1">
                    <a:lumMod val="50000"/>
                  </a:schemeClr>
                </a:solidFill>
              </a:rPr>
              <a:t>thetrainingbrokers</a:t>
            </a:r>
          </a:p>
          <a:p>
            <a:pPr algn="ctr"/>
            <a:r>
              <a:rPr lang="en-GB" sz="1400" dirty="0">
                <a:ln w="0"/>
                <a:solidFill>
                  <a:schemeClr val="accent1">
                    <a:lumMod val="50000"/>
                  </a:schemeClr>
                </a:solidFill>
              </a:rPr>
              <a:t>Twitter: @TTBMCR </a:t>
            </a:r>
          </a:p>
        </p:txBody>
      </p:sp>
      <p:sp>
        <p:nvSpPr>
          <p:cNvPr id="19" name="Rectangle 18"/>
          <p:cNvSpPr/>
          <p:nvPr/>
        </p:nvSpPr>
        <p:spPr>
          <a:xfrm>
            <a:off x="0" y="8460432"/>
            <a:ext cx="6858000" cy="461653"/>
          </a:xfrm>
          <a:prstGeom prst="rect">
            <a:avLst/>
          </a:prstGeom>
        </p:spPr>
        <p:txBody>
          <a:bodyPr wrap="square" lIns="91429" tIns="45714" rIns="91429" bIns="45714">
            <a:spAutoFit/>
          </a:bodyPr>
          <a:lstStyle/>
          <a:p>
            <a:pPr algn="ctr"/>
            <a:r>
              <a:rPr lang="en-GB" sz="1200" b="1" dirty="0" smtClean="0">
                <a:solidFill>
                  <a:schemeClr val="accent1">
                    <a:lumMod val="50000"/>
                  </a:schemeClr>
                </a:solidFill>
              </a:rPr>
              <a:t>The</a:t>
            </a:r>
            <a:r>
              <a:rPr lang="en-GB" sz="1200" dirty="0" smtClean="0">
                <a:solidFill>
                  <a:schemeClr val="accent1">
                    <a:lumMod val="50000"/>
                  </a:schemeClr>
                </a:solidFill>
              </a:rPr>
              <a:t> </a:t>
            </a:r>
            <a:r>
              <a:rPr lang="en-GB" sz="1200" b="1" dirty="0" smtClean="0">
                <a:solidFill>
                  <a:schemeClr val="accent1">
                    <a:lumMod val="50000"/>
                  </a:schemeClr>
                </a:solidFill>
              </a:rPr>
              <a:t>Training</a:t>
            </a:r>
            <a:r>
              <a:rPr lang="en-GB" sz="1200" dirty="0" smtClean="0">
                <a:solidFill>
                  <a:schemeClr val="accent1">
                    <a:lumMod val="50000"/>
                  </a:schemeClr>
                </a:solidFill>
              </a:rPr>
              <a:t> </a:t>
            </a:r>
            <a:r>
              <a:rPr lang="en-GB" sz="1200" b="1" dirty="0" smtClean="0">
                <a:solidFill>
                  <a:schemeClr val="accent1">
                    <a:lumMod val="50000"/>
                  </a:schemeClr>
                </a:solidFill>
              </a:rPr>
              <a:t>Brokers</a:t>
            </a:r>
            <a:r>
              <a:rPr lang="en-GB" sz="1200" dirty="0" smtClean="0">
                <a:solidFill>
                  <a:schemeClr val="accent1">
                    <a:lumMod val="50000"/>
                  </a:schemeClr>
                </a:solidFill>
              </a:rPr>
              <a:t> </a:t>
            </a:r>
            <a:r>
              <a:rPr lang="en-GB" sz="1200" b="1" dirty="0" smtClean="0">
                <a:solidFill>
                  <a:schemeClr val="accent1">
                    <a:lumMod val="50000"/>
                  </a:schemeClr>
                </a:solidFill>
              </a:rPr>
              <a:t>Limited</a:t>
            </a:r>
            <a:r>
              <a:rPr lang="en-GB" sz="1200" dirty="0" smtClean="0">
                <a:solidFill>
                  <a:schemeClr val="accent1">
                    <a:lumMod val="50000"/>
                  </a:schemeClr>
                </a:solidFill>
              </a:rPr>
              <a:t> – Wesley House, 24 Wesley St, Swinton, Manchester M27 6AD </a:t>
            </a:r>
          </a:p>
          <a:p>
            <a:pPr algn="ctr"/>
            <a:r>
              <a:rPr lang="en-GB" sz="1200" dirty="0" smtClean="0">
                <a:solidFill>
                  <a:schemeClr val="accent1">
                    <a:lumMod val="50000"/>
                  </a:schemeClr>
                </a:solidFill>
              </a:rPr>
              <a:t>0161 465 9844 | action@thetrainingbrokers.co.uk | www.thetrainingbrokers.co.uk </a:t>
            </a:r>
            <a:endParaRPr lang="en-GB" sz="1200" dirty="0">
              <a:solidFill>
                <a:schemeClr val="accent1">
                  <a:lumMod val="50000"/>
                </a:schemeClr>
              </a:solidFill>
            </a:endParaRPr>
          </a:p>
        </p:txBody>
      </p:sp>
      <p:pic>
        <p:nvPicPr>
          <p:cNvPr id="9" name="Picture 2" descr="Personal Wellbeing - Igloo Music : Igloo Music"/>
          <p:cNvPicPr>
            <a:picLocks noChangeAspect="1" noChangeArrowheads="1"/>
          </p:cNvPicPr>
          <p:nvPr/>
        </p:nvPicPr>
        <p:blipFill>
          <a:blip r:embed="rId2" cstate="print"/>
          <a:srcRect/>
          <a:stretch>
            <a:fillRect/>
          </a:stretch>
        </p:blipFill>
        <p:spPr bwMode="auto">
          <a:xfrm>
            <a:off x="4590242" y="251520"/>
            <a:ext cx="2079118" cy="138356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b="1" dirty="0" smtClean="0">
                <a:solidFill>
                  <a:srgbClr val="002060"/>
                </a:solidFill>
              </a:rPr>
              <a:t/>
            </a:r>
            <a:br>
              <a:rPr lang="en-GB" b="1" dirty="0" smtClean="0">
                <a:solidFill>
                  <a:srgbClr val="002060"/>
                </a:solidFill>
              </a:rPr>
            </a:br>
            <a:r>
              <a:rPr lang="en-GB" sz="2000" b="1" dirty="0" smtClean="0">
                <a:solidFill>
                  <a:srgbClr val="7030A0"/>
                </a:solidFill>
              </a:rPr>
              <a:t>Level 1 Diploma in Skills for </a:t>
            </a:r>
            <a:br>
              <a:rPr lang="en-GB" sz="2000" b="1" dirty="0" smtClean="0">
                <a:solidFill>
                  <a:srgbClr val="7030A0"/>
                </a:solidFill>
              </a:rPr>
            </a:br>
            <a:r>
              <a:rPr lang="en-GB" sz="2000" b="1" dirty="0" smtClean="0">
                <a:solidFill>
                  <a:srgbClr val="7030A0"/>
                </a:solidFill>
              </a:rPr>
              <a:t>Employment, Training </a:t>
            </a:r>
            <a:br>
              <a:rPr lang="en-GB" sz="2000" b="1" dirty="0" smtClean="0">
                <a:solidFill>
                  <a:srgbClr val="7030A0"/>
                </a:solidFill>
              </a:rPr>
            </a:br>
            <a:r>
              <a:rPr lang="en-GB" sz="2000" b="1" dirty="0" smtClean="0">
                <a:solidFill>
                  <a:srgbClr val="7030A0"/>
                </a:solidFill>
              </a:rPr>
              <a:t>and Personal </a:t>
            </a:r>
            <a:br>
              <a:rPr lang="en-GB" sz="2000" b="1" dirty="0" smtClean="0">
                <a:solidFill>
                  <a:srgbClr val="7030A0"/>
                </a:solidFill>
              </a:rPr>
            </a:br>
            <a:r>
              <a:rPr lang="en-GB" sz="2000" b="1" dirty="0" smtClean="0">
                <a:solidFill>
                  <a:srgbClr val="7030A0"/>
                </a:solidFill>
              </a:rPr>
              <a:t>Development </a:t>
            </a:r>
            <a:r>
              <a:rPr lang="en-GB" sz="2800" b="1" dirty="0" smtClean="0">
                <a:solidFill>
                  <a:srgbClr val="00B050"/>
                </a:solidFill>
              </a:rPr>
              <a:t/>
            </a:r>
            <a:br>
              <a:rPr lang="en-GB" sz="2800" b="1" dirty="0" smtClean="0">
                <a:solidFill>
                  <a:srgbClr val="00B050"/>
                </a:solidFill>
              </a:rPr>
            </a:br>
            <a:r>
              <a:rPr lang="en-GB" sz="1800" b="1" dirty="0" smtClean="0"/>
              <a:t/>
            </a:r>
            <a:br>
              <a:rPr lang="en-GB" sz="1800" b="1" dirty="0" smtClean="0"/>
            </a:b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763688"/>
            <a:ext cx="6408712" cy="6178633"/>
          </a:xfrm>
        </p:spPr>
        <p:txBody>
          <a:bodyPr>
            <a:normAutofit fontScale="85000" lnSpcReduction="20000"/>
          </a:bodyPr>
          <a:lstStyle/>
          <a:p>
            <a:pPr>
              <a:spcBef>
                <a:spcPts val="0"/>
              </a:spcBef>
              <a:buNone/>
            </a:pPr>
            <a:r>
              <a:rPr lang="en-GB" sz="2300" b="1" dirty="0" smtClean="0">
                <a:solidFill>
                  <a:srgbClr val="7030A0"/>
                </a:solidFill>
              </a:rPr>
              <a:t>About this Course</a:t>
            </a:r>
          </a:p>
          <a:p>
            <a:pPr lvl="1">
              <a:spcBef>
                <a:spcPts val="0"/>
              </a:spcBef>
            </a:pPr>
            <a:r>
              <a:rPr lang="en-GB" sz="2000" dirty="0" smtClean="0">
                <a:solidFill>
                  <a:srgbClr val="7030A0"/>
                </a:solidFill>
              </a:rPr>
              <a:t>Personal Development for Employability qualifications has been developed to provide individuals with the knowledge and understanding to enhance their success in employment, training and personal development in a range of different occupational sectors. </a:t>
            </a:r>
          </a:p>
          <a:p>
            <a:pPr lvl="1">
              <a:spcBef>
                <a:spcPts val="0"/>
              </a:spcBef>
            </a:pPr>
            <a:r>
              <a:rPr lang="en-GB" sz="2000" dirty="0" smtClean="0">
                <a:solidFill>
                  <a:srgbClr val="7030A0"/>
                </a:solidFill>
              </a:rPr>
              <a:t>This is a knowledge only qualification is designed to prepare learners for employment and ensure that they have the knowledge and skills to succeed in the workplace. </a:t>
            </a:r>
          </a:p>
          <a:p>
            <a:pPr>
              <a:spcBef>
                <a:spcPts val="0"/>
              </a:spcBef>
            </a:pPr>
            <a:endParaRPr lang="en-GB" sz="2300" dirty="0" smtClean="0">
              <a:solidFill>
                <a:srgbClr val="7030A0"/>
              </a:solidFill>
            </a:endParaRPr>
          </a:p>
          <a:p>
            <a:pPr>
              <a:buNone/>
            </a:pPr>
            <a:r>
              <a:rPr lang="en-GB" sz="2300" b="1" dirty="0" smtClean="0">
                <a:solidFill>
                  <a:srgbClr val="7030A0"/>
                </a:solidFill>
              </a:rPr>
              <a:t>Contents of the course</a:t>
            </a:r>
          </a:p>
          <a:p>
            <a:endParaRPr lang="en-GB" dirty="0" smtClean="0">
              <a:solidFill>
                <a:srgbClr val="7030A0"/>
              </a:solidFill>
            </a:endParaRPr>
          </a:p>
          <a:p>
            <a:endParaRPr lang="en-GB" dirty="0" smtClean="0">
              <a:solidFill>
                <a:srgbClr val="7030A0"/>
              </a:solidFill>
            </a:endParaRPr>
          </a:p>
          <a:p>
            <a:pPr>
              <a:buNone/>
            </a:pPr>
            <a:endParaRPr lang="en-GB" dirty="0" smtClean="0">
              <a:solidFill>
                <a:srgbClr val="7030A0"/>
              </a:solidFill>
            </a:endParaRPr>
          </a:p>
          <a:p>
            <a:endParaRPr lang="en-GB" b="1" dirty="0" smtClean="0">
              <a:solidFill>
                <a:srgbClr val="7030A0"/>
              </a:solidFill>
              <a:cs typeface="Arial" pitchFamily="34" charset="0"/>
            </a:endParaRPr>
          </a:p>
          <a:p>
            <a:endParaRPr lang="en-GB" b="1" dirty="0" smtClean="0">
              <a:solidFill>
                <a:srgbClr val="7030A0"/>
              </a:solidFill>
              <a:cs typeface="Arial" pitchFamily="34" charset="0"/>
            </a:endParaRPr>
          </a:p>
          <a:p>
            <a:pPr>
              <a:spcBef>
                <a:spcPts val="0"/>
              </a:spcBef>
              <a:buNone/>
            </a:pPr>
            <a:r>
              <a:rPr lang="en-GB" sz="2300" b="1" dirty="0" smtClean="0">
                <a:solidFill>
                  <a:srgbClr val="7030A0"/>
                </a:solidFill>
                <a:cs typeface="Arial" pitchFamily="34" charset="0"/>
              </a:rPr>
              <a:t>Potential job roles</a:t>
            </a:r>
          </a:p>
          <a:p>
            <a:pPr marL="285716" indent="-285716" defTabSz="739670">
              <a:spcBef>
                <a:spcPts val="0"/>
              </a:spcBef>
              <a:defRPr/>
            </a:pPr>
            <a:r>
              <a:rPr lang="en-GB" sz="1800" dirty="0" smtClean="0">
                <a:solidFill>
                  <a:srgbClr val="7030A0"/>
                </a:solidFill>
              </a:rPr>
              <a:t>Learners are able to access sustainable employment. This will be the case where learners are unemployed or wish to enter work or an apprenticeship immediately. Learners for whom further study is the next stage can progress to a Level 2 or occupational qualification.</a:t>
            </a:r>
            <a:endParaRPr lang="en-GB" sz="1800" dirty="0" smtClean="0">
              <a:solidFill>
                <a:srgbClr val="7030A0"/>
              </a:solidFill>
              <a:cs typeface="Arial" pitchFamily="34" charset="0"/>
            </a:endParaRPr>
          </a:p>
          <a:p>
            <a:pPr marL="1085816" lvl="2" indent="-285716" defTabSz="739670">
              <a:spcBef>
                <a:spcPts val="0"/>
              </a:spcBef>
              <a:defRPr/>
            </a:pPr>
            <a:endParaRPr lang="en-GB" sz="2000" dirty="0" smtClean="0">
              <a:solidFill>
                <a:srgbClr val="7030A0"/>
              </a:solidFill>
            </a:endParaRPr>
          </a:p>
          <a:p>
            <a:pPr marL="685766" lvl="1" indent="-285716" defTabSz="739670">
              <a:lnSpc>
                <a:spcPct val="110000"/>
              </a:lnSpc>
              <a:spcBef>
                <a:spcPts val="0"/>
              </a:spcBef>
              <a:defRPr/>
            </a:pPr>
            <a:endParaRPr lang="en-GB" sz="1400" dirty="0" smtClean="0">
              <a:solidFill>
                <a:srgbClr val="7030A0"/>
              </a:solidFill>
            </a:endParaRPr>
          </a:p>
          <a:p>
            <a:endParaRPr lang="en-GB" sz="1400" dirty="0" smtClean="0">
              <a:solidFill>
                <a:srgbClr val="7030A0"/>
              </a:solidFill>
              <a:cs typeface="Arial" pitchFamily="34" charset="0"/>
            </a:endParaRPr>
          </a:p>
          <a:p>
            <a:endParaRPr lang="en-GB" sz="1400" dirty="0" smtClean="0">
              <a:solidFill>
                <a:srgbClr val="7030A0"/>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2271571" y="7380312"/>
            <a:ext cx="2093533" cy="1035729"/>
          </a:xfrm>
          <a:prstGeom prst="round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rgbClr val="7030A0"/>
                </a:solidFill>
              </a:rPr>
              <a:t>Follow us online!</a:t>
            </a:r>
          </a:p>
          <a:p>
            <a:pPr algn="ctr"/>
            <a:r>
              <a:rPr lang="en-GB" sz="1400" dirty="0">
                <a:ln w="0"/>
                <a:solidFill>
                  <a:srgbClr val="7030A0"/>
                </a:solidFill>
              </a:rPr>
              <a:t>www.facebook.com/</a:t>
            </a:r>
          </a:p>
          <a:p>
            <a:pPr algn="ctr"/>
            <a:r>
              <a:rPr lang="en-GB" sz="1400" dirty="0">
                <a:ln w="0"/>
                <a:solidFill>
                  <a:srgbClr val="7030A0"/>
                </a:solidFill>
              </a:rPr>
              <a:t>thetrainingbrokers</a:t>
            </a:r>
          </a:p>
          <a:p>
            <a:pPr algn="ctr"/>
            <a:r>
              <a:rPr lang="en-GB" sz="1400" dirty="0">
                <a:ln w="0"/>
                <a:solidFill>
                  <a:srgbClr val="7030A0"/>
                </a:solidFill>
              </a:rPr>
              <a:t>Twitter: @TTBMCR </a:t>
            </a:r>
          </a:p>
        </p:txBody>
      </p:sp>
      <p:sp>
        <p:nvSpPr>
          <p:cNvPr id="19" name="Rectangle 18"/>
          <p:cNvSpPr/>
          <p:nvPr/>
        </p:nvSpPr>
        <p:spPr>
          <a:xfrm>
            <a:off x="0" y="8460432"/>
            <a:ext cx="6858000" cy="461653"/>
          </a:xfrm>
          <a:prstGeom prst="rect">
            <a:avLst/>
          </a:prstGeom>
        </p:spPr>
        <p:txBody>
          <a:bodyPr wrap="square" lIns="91429" tIns="45714" rIns="91429" bIns="45714">
            <a:spAutoFit/>
          </a:bodyPr>
          <a:lstStyle/>
          <a:p>
            <a:pPr algn="ctr"/>
            <a:r>
              <a:rPr lang="en-GB" sz="1200" b="1" dirty="0" smtClean="0">
                <a:solidFill>
                  <a:srgbClr val="7030A0"/>
                </a:solidFill>
              </a:rPr>
              <a:t>The</a:t>
            </a:r>
            <a:r>
              <a:rPr lang="en-GB" sz="1200" dirty="0" smtClean="0">
                <a:solidFill>
                  <a:srgbClr val="7030A0"/>
                </a:solidFill>
              </a:rPr>
              <a:t> </a:t>
            </a:r>
            <a:r>
              <a:rPr lang="en-GB" sz="1200" b="1" dirty="0" smtClean="0">
                <a:solidFill>
                  <a:srgbClr val="7030A0"/>
                </a:solidFill>
              </a:rPr>
              <a:t>Training</a:t>
            </a:r>
            <a:r>
              <a:rPr lang="en-GB" sz="1200" dirty="0" smtClean="0">
                <a:solidFill>
                  <a:srgbClr val="7030A0"/>
                </a:solidFill>
              </a:rPr>
              <a:t> </a:t>
            </a:r>
            <a:r>
              <a:rPr lang="en-GB" sz="1200" b="1" dirty="0" smtClean="0">
                <a:solidFill>
                  <a:srgbClr val="7030A0"/>
                </a:solidFill>
              </a:rPr>
              <a:t>Brokers</a:t>
            </a:r>
            <a:r>
              <a:rPr lang="en-GB" sz="1200" dirty="0" smtClean="0">
                <a:solidFill>
                  <a:srgbClr val="7030A0"/>
                </a:solidFill>
              </a:rPr>
              <a:t> </a:t>
            </a:r>
            <a:r>
              <a:rPr lang="en-GB" sz="1200" b="1" dirty="0" smtClean="0">
                <a:solidFill>
                  <a:srgbClr val="7030A0"/>
                </a:solidFill>
              </a:rPr>
              <a:t>Limited</a:t>
            </a:r>
            <a:r>
              <a:rPr lang="en-GB" sz="1200" dirty="0" smtClean="0">
                <a:solidFill>
                  <a:srgbClr val="7030A0"/>
                </a:solidFill>
              </a:rPr>
              <a:t> – Wesley House, 24 Wesley St, Swinton, Manchester M27 6AD </a:t>
            </a:r>
          </a:p>
          <a:p>
            <a:pPr algn="ctr"/>
            <a:r>
              <a:rPr lang="en-GB" sz="1200" dirty="0" smtClean="0">
                <a:solidFill>
                  <a:srgbClr val="7030A0"/>
                </a:solidFill>
              </a:rPr>
              <a:t>0161 465 9844 | action@thetrainingbrokers.co.uk | www.thetrainingbrokers.co.uk </a:t>
            </a:r>
            <a:endParaRPr lang="en-GB" sz="1200" dirty="0">
              <a:solidFill>
                <a:srgbClr val="7030A0"/>
              </a:solidFill>
            </a:endParaRPr>
          </a:p>
        </p:txBody>
      </p:sp>
      <p:pic>
        <p:nvPicPr>
          <p:cNvPr id="8" name="Picture 7" descr="Image result for Training and Personal Development"/>
          <p:cNvPicPr/>
          <p:nvPr/>
        </p:nvPicPr>
        <p:blipFill>
          <a:blip r:embed="rId2" cstate="print"/>
          <a:srcRect t="17098" b="6442"/>
          <a:stretch>
            <a:fillRect/>
          </a:stretch>
        </p:blipFill>
        <p:spPr bwMode="auto">
          <a:xfrm>
            <a:off x="4581128" y="251520"/>
            <a:ext cx="2088232" cy="10801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11" name="Table 10"/>
          <p:cNvGraphicFramePr>
            <a:graphicFrameLocks noGrp="1"/>
          </p:cNvGraphicFramePr>
          <p:nvPr/>
        </p:nvGraphicFramePr>
        <p:xfrm>
          <a:off x="260648" y="4230856"/>
          <a:ext cx="6408712" cy="1742440"/>
        </p:xfrm>
        <a:graphic>
          <a:graphicData uri="http://schemas.openxmlformats.org/drawingml/2006/table">
            <a:tbl>
              <a:tblPr firstRow="1" bandRow="1">
                <a:tableStyleId>{5C22544A-7EE6-4342-B048-85BDC9FD1C3A}</a:tableStyleId>
              </a:tblPr>
              <a:tblGrid>
                <a:gridCol w="1602178"/>
                <a:gridCol w="1602178"/>
                <a:gridCol w="1640563"/>
                <a:gridCol w="1563793"/>
              </a:tblGrid>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Personal Confidence and Self Awareness </a:t>
                      </a:r>
                      <a:endParaRPr lang="en-GB" sz="1200" b="0" dirty="0">
                        <a:solidFill>
                          <a:srgbClr val="7030A0"/>
                        </a:solidFill>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Personal Development Skills</a:t>
                      </a:r>
                      <a:endParaRPr lang="en-GB" sz="1200" b="0" dirty="0">
                        <a:solidFill>
                          <a:srgbClr val="7030A0"/>
                        </a:solidFill>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Problem Solving in the Workplace </a:t>
                      </a:r>
                      <a:endParaRPr lang="en-GB" sz="1200" b="0" dirty="0">
                        <a:solidFill>
                          <a:srgbClr val="7030A0"/>
                        </a:solidFill>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Personal Career Planning </a:t>
                      </a:r>
                      <a:endParaRPr lang="en-GB" sz="1200" b="0" dirty="0">
                        <a:solidFill>
                          <a:srgbClr val="7030A0"/>
                        </a:solidFill>
                      </a:endParaRPr>
                    </a:p>
                  </a:txBody>
                  <a:tcPr>
                    <a:solidFill>
                      <a:schemeClr val="accent4">
                        <a:lumMod val="20000"/>
                        <a:lumOff val="80000"/>
                      </a:schemeClr>
                    </a:solidFill>
                  </a:tcPr>
                </a:tc>
              </a:tr>
              <a:tr h="437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Personal Learning Programme </a:t>
                      </a:r>
                      <a:endParaRPr lang="en-GB" sz="1200" b="0" dirty="0">
                        <a:solidFill>
                          <a:srgbClr val="7030A0"/>
                        </a:solidFill>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Employment Rights and Responsibilities </a:t>
                      </a:r>
                      <a:endParaRPr lang="en-GB" sz="1200" b="0" dirty="0">
                        <a:solidFill>
                          <a:srgbClr val="7030A0"/>
                        </a:solidFill>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Improving Own Confidence </a:t>
                      </a:r>
                      <a:endParaRPr lang="en-GB" sz="1200" b="0" dirty="0">
                        <a:solidFill>
                          <a:srgbClr val="7030A0"/>
                        </a:solidFill>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Managing Learning </a:t>
                      </a:r>
                    </a:p>
                    <a:p>
                      <a:endParaRPr lang="en-GB" sz="1200" b="0" dirty="0">
                        <a:solidFill>
                          <a:srgbClr val="7030A0"/>
                        </a:solidFill>
                      </a:endParaRPr>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Team Leading Skills </a:t>
                      </a:r>
                      <a:endParaRPr lang="en-GB" sz="1200" b="0" dirty="0">
                        <a:solidFill>
                          <a:srgbClr val="7030A0"/>
                        </a:solidFill>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Job Seeking Skills </a:t>
                      </a:r>
                    </a:p>
                    <a:p>
                      <a:endParaRPr lang="en-GB" sz="1200" b="0" dirty="0">
                        <a:solidFill>
                          <a:srgbClr val="7030A0"/>
                        </a:solidFill>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Personal Learning Skills </a:t>
                      </a:r>
                    </a:p>
                    <a:p>
                      <a:endParaRPr lang="en-GB" sz="1200" b="0" dirty="0">
                        <a:solidFill>
                          <a:srgbClr val="7030A0"/>
                        </a:solidFill>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7030A0"/>
                          </a:solidFill>
                        </a:rPr>
                        <a:t>Time Management Skills </a:t>
                      </a:r>
                      <a:endParaRPr lang="en-GB" sz="1200" b="0" dirty="0">
                        <a:solidFill>
                          <a:srgbClr val="7030A0"/>
                        </a:solidFill>
                      </a:endParaRPr>
                    </a:p>
                  </a:txBody>
                  <a:tcPr>
                    <a:solidFill>
                      <a:schemeClr val="accent4">
                        <a:lumMod val="20000"/>
                        <a:lumOff val="80000"/>
                      </a:schemeClr>
                    </a:solidFill>
                  </a:tcPr>
                </a:tc>
              </a:tr>
              <a:tr h="370840">
                <a:tc>
                  <a:txBody>
                    <a:bodyPr/>
                    <a:lstStyle/>
                    <a:p>
                      <a:r>
                        <a:rPr lang="en-GB" sz="1200" b="0" dirty="0" smtClean="0">
                          <a:solidFill>
                            <a:srgbClr val="7030A0"/>
                          </a:solidFill>
                        </a:rPr>
                        <a:t>Teamwork</a:t>
                      </a:r>
                      <a:endParaRPr lang="en-GB" sz="1200" b="0" dirty="0">
                        <a:solidFill>
                          <a:srgbClr val="7030A0"/>
                        </a:solidFill>
                      </a:endParaRPr>
                    </a:p>
                  </a:txBody>
                  <a:tcPr>
                    <a:solidFill>
                      <a:schemeClr val="accent4">
                        <a:lumMod val="20000"/>
                        <a:lumOff val="80000"/>
                      </a:schemeClr>
                    </a:solidFill>
                  </a:tcPr>
                </a:tc>
                <a:tc>
                  <a:txBody>
                    <a:bodyPr/>
                    <a:lstStyle/>
                    <a:p>
                      <a:endParaRPr lang="en-GB" sz="1200" b="0" dirty="0">
                        <a:solidFill>
                          <a:srgbClr val="7030A0"/>
                        </a:solidFill>
                      </a:endParaRPr>
                    </a:p>
                  </a:txBody>
                  <a:tcPr>
                    <a:solidFill>
                      <a:schemeClr val="accent4">
                        <a:lumMod val="20000"/>
                        <a:lumOff val="80000"/>
                      </a:schemeClr>
                    </a:solidFill>
                  </a:tcPr>
                </a:tc>
                <a:tc>
                  <a:txBody>
                    <a:bodyPr/>
                    <a:lstStyle/>
                    <a:p>
                      <a:endParaRPr lang="en-GB" sz="1200" b="0" dirty="0">
                        <a:solidFill>
                          <a:srgbClr val="7030A0"/>
                        </a:solidFill>
                      </a:endParaRPr>
                    </a:p>
                  </a:txBody>
                  <a:tcPr>
                    <a:solidFill>
                      <a:schemeClr val="accent4">
                        <a:lumMod val="20000"/>
                        <a:lumOff val="80000"/>
                      </a:schemeClr>
                    </a:solidFill>
                  </a:tcPr>
                </a:tc>
                <a:tc>
                  <a:txBody>
                    <a:bodyPr/>
                    <a:lstStyle/>
                    <a:p>
                      <a:endParaRPr lang="en-GB" sz="1200" b="0" dirty="0">
                        <a:solidFill>
                          <a:srgbClr val="7030A0"/>
                        </a:solidFill>
                      </a:endParaRPr>
                    </a:p>
                  </a:txBody>
                  <a:tcPr>
                    <a:solidFill>
                      <a:schemeClr val="accent4">
                        <a:lumMod val="20000"/>
                        <a:lumOff val="8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48" y="395536"/>
            <a:ext cx="3672408" cy="1524000"/>
          </a:xfrm>
        </p:spPr>
        <p:txBody>
          <a:bodyPr>
            <a:normAutofit fontScale="90000"/>
          </a:bodyPr>
          <a:lstStyle/>
          <a:p>
            <a:pPr algn="l"/>
            <a:r>
              <a:rPr lang="en-GB" b="1" dirty="0" smtClean="0">
                <a:solidFill>
                  <a:schemeClr val="tx2">
                    <a:lumMod val="75000"/>
                  </a:schemeClr>
                </a:solidFill>
              </a:rPr>
              <a:t/>
            </a:r>
            <a:br>
              <a:rPr lang="en-GB" b="1" dirty="0" smtClean="0">
                <a:solidFill>
                  <a:schemeClr val="tx2">
                    <a:lumMod val="75000"/>
                  </a:schemeClr>
                </a:solidFill>
              </a:rPr>
            </a:br>
            <a:r>
              <a:rPr lang="en-GB" sz="2800" dirty="0" smtClean="0">
                <a:solidFill>
                  <a:schemeClr val="tx2">
                    <a:lumMod val="75000"/>
                  </a:schemeClr>
                </a:solidFill>
              </a:rPr>
              <a:t>Level 1 Award in Mentoring </a:t>
            </a: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404664" y="1763688"/>
            <a:ext cx="6264696" cy="6034617"/>
          </a:xfrm>
        </p:spPr>
        <p:txBody>
          <a:bodyPr/>
          <a:lstStyle/>
          <a:p>
            <a:pPr>
              <a:buNone/>
            </a:pPr>
            <a:r>
              <a:rPr lang="en-GB" sz="2000" b="1" dirty="0" smtClean="0">
                <a:solidFill>
                  <a:srgbClr val="002060"/>
                </a:solidFill>
              </a:rPr>
              <a:t>About this Course</a:t>
            </a:r>
          </a:p>
          <a:p>
            <a:r>
              <a:rPr lang="en-GB" sz="1400" dirty="0" smtClean="0">
                <a:solidFill>
                  <a:schemeClr val="tx2">
                    <a:lumMod val="75000"/>
                  </a:schemeClr>
                </a:solidFill>
              </a:rPr>
              <a:t>This qualification allows learners to understand the role of a mentor and be aware of the skills needed to become an effective mentor. The aims of the qualification are to help learners to: • gain insight into the role and practice of mentorship • be clear about mentor/mentee relationships • ensure they follow good practice • be aware of the specific skills and understanding they will require in order to mentor • review their own learning and work performance</a:t>
            </a:r>
          </a:p>
          <a:p>
            <a:pPr>
              <a:buNone/>
            </a:pPr>
            <a:r>
              <a:rPr lang="en-GB" sz="1400" dirty="0" smtClean="0">
                <a:solidFill>
                  <a:schemeClr val="tx2">
                    <a:lumMod val="75000"/>
                  </a:schemeClr>
                </a:solidFill>
              </a:rPr>
              <a:t> </a:t>
            </a:r>
          </a:p>
          <a:p>
            <a:pPr>
              <a:spcBef>
                <a:spcPts val="0"/>
              </a:spcBef>
              <a:buNone/>
            </a:pPr>
            <a:r>
              <a:rPr lang="en-GB" sz="2000" b="1" dirty="0" smtClean="0">
                <a:solidFill>
                  <a:schemeClr val="tx2">
                    <a:lumMod val="75000"/>
                  </a:schemeClr>
                </a:solidFill>
              </a:rPr>
              <a:t>Course Content</a:t>
            </a:r>
          </a:p>
          <a:p>
            <a:pPr>
              <a:spcBef>
                <a:spcPts val="0"/>
              </a:spcBef>
            </a:pPr>
            <a:r>
              <a:rPr lang="en-GB" sz="1400" dirty="0" smtClean="0">
                <a:solidFill>
                  <a:schemeClr val="tx2">
                    <a:lumMod val="75000"/>
                  </a:schemeClr>
                </a:solidFill>
              </a:rPr>
              <a:t>Mentoring Practice</a:t>
            </a:r>
          </a:p>
          <a:p>
            <a:pPr>
              <a:spcBef>
                <a:spcPts val="0"/>
              </a:spcBef>
            </a:pPr>
            <a:r>
              <a:rPr lang="en-GB" sz="1400" dirty="0" smtClean="0">
                <a:solidFill>
                  <a:schemeClr val="tx2">
                    <a:lumMod val="75000"/>
                  </a:schemeClr>
                </a:solidFill>
              </a:rPr>
              <a:t>Introduction to Mentoring</a:t>
            </a:r>
          </a:p>
          <a:p>
            <a:pPr>
              <a:spcBef>
                <a:spcPts val="0"/>
              </a:spcBef>
            </a:pPr>
            <a:r>
              <a:rPr lang="en-GB" sz="1400" dirty="0" smtClean="0">
                <a:solidFill>
                  <a:schemeClr val="tx2">
                    <a:lumMod val="75000"/>
                  </a:schemeClr>
                </a:solidFill>
              </a:rPr>
              <a:t>Mentoring Skills</a:t>
            </a:r>
          </a:p>
          <a:p>
            <a:pPr>
              <a:spcBef>
                <a:spcPts val="0"/>
              </a:spcBef>
              <a:buNone/>
            </a:pPr>
            <a:endParaRPr lang="en-GB" sz="1400" dirty="0" smtClean="0">
              <a:solidFill>
                <a:schemeClr val="tx2">
                  <a:lumMod val="75000"/>
                </a:schemeClr>
              </a:solidFill>
            </a:endParaRPr>
          </a:p>
          <a:p>
            <a:pPr>
              <a:buNone/>
            </a:pPr>
            <a:r>
              <a:rPr lang="en-GB" sz="2000" b="1" dirty="0" smtClean="0">
                <a:solidFill>
                  <a:srgbClr val="002060"/>
                </a:solidFill>
              </a:rPr>
              <a:t>Qualification</a:t>
            </a:r>
          </a:p>
          <a:p>
            <a:pPr>
              <a:spcBef>
                <a:spcPts val="0"/>
              </a:spcBef>
            </a:pPr>
            <a:r>
              <a:rPr lang="en-GB" sz="1400" dirty="0" smtClean="0">
                <a:solidFill>
                  <a:schemeClr val="tx2">
                    <a:lumMod val="75000"/>
                  </a:schemeClr>
                </a:solidFill>
              </a:rPr>
              <a:t>Tutor led learning with assessment in the lesson. Students will be required to complete tasks set by the tutor. Students are taught in a supportive and inclusive environment. Internally assessed and externally moderated portfolio. </a:t>
            </a:r>
          </a:p>
          <a:p>
            <a:pPr>
              <a:spcBef>
                <a:spcPts val="0"/>
              </a:spcBef>
              <a:buNone/>
            </a:pPr>
            <a:endParaRPr lang="en-GB" sz="1400" dirty="0" smtClean="0">
              <a:solidFill>
                <a:schemeClr val="tx2">
                  <a:lumMod val="75000"/>
                </a:schemeClr>
              </a:solidFill>
            </a:endParaRPr>
          </a:p>
          <a:p>
            <a:pPr>
              <a:spcBef>
                <a:spcPts val="0"/>
              </a:spcBef>
              <a:buNone/>
            </a:pPr>
            <a:r>
              <a:rPr lang="en-GB" sz="2000" b="1" dirty="0" smtClean="0">
                <a:solidFill>
                  <a:schemeClr val="tx2">
                    <a:lumMod val="75000"/>
                  </a:schemeClr>
                </a:solidFill>
                <a:cs typeface="Arial" pitchFamily="34" charset="0"/>
              </a:rPr>
              <a:t>Potential job roles</a:t>
            </a:r>
          </a:p>
          <a:p>
            <a:pPr marL="285716" indent="-285716" defTabSz="739670">
              <a:spcBef>
                <a:spcPts val="0"/>
              </a:spcBef>
              <a:defRPr/>
            </a:pPr>
            <a:r>
              <a:rPr lang="en-GB" sz="1400" dirty="0" smtClean="0">
                <a:solidFill>
                  <a:schemeClr val="tx2">
                    <a:lumMod val="75000"/>
                  </a:schemeClr>
                </a:solidFill>
                <a:cs typeface="Arial" pitchFamily="34" charset="0"/>
              </a:rPr>
              <a:t>Mentoring</a:t>
            </a:r>
          </a:p>
          <a:p>
            <a:pPr marL="285716" indent="-285716" defTabSz="739670">
              <a:spcBef>
                <a:spcPts val="0"/>
              </a:spcBef>
              <a:defRPr/>
            </a:pPr>
            <a:r>
              <a:rPr lang="en-US" sz="1400" dirty="0" smtClean="0">
                <a:solidFill>
                  <a:schemeClr val="tx2">
                    <a:lumMod val="75000"/>
                  </a:schemeClr>
                </a:solidFill>
                <a:cs typeface="Arial" pitchFamily="34" charset="0"/>
              </a:rPr>
              <a:t>Working in a school or College</a:t>
            </a:r>
          </a:p>
          <a:p>
            <a:pPr marL="285716" indent="-285716" defTabSz="739670">
              <a:spcBef>
                <a:spcPts val="0"/>
              </a:spcBef>
              <a:defRPr/>
            </a:pPr>
            <a:r>
              <a:rPr lang="en-US" sz="1400" dirty="0" smtClean="0">
                <a:solidFill>
                  <a:schemeClr val="tx2">
                    <a:lumMod val="75000"/>
                  </a:schemeClr>
                </a:solidFill>
                <a:cs typeface="Arial" pitchFamily="34" charset="0"/>
              </a:rPr>
              <a:t>Teaching assistant</a:t>
            </a:r>
            <a:endParaRPr lang="en-GB" sz="1400" dirty="0" smtClean="0">
              <a:solidFill>
                <a:schemeClr val="tx2">
                  <a:lumMod val="75000"/>
                </a:schemeClr>
              </a:solidFill>
              <a:cs typeface="Arial" pitchFamily="34" charset="0"/>
            </a:endParaRPr>
          </a:p>
          <a:p>
            <a:pPr>
              <a:spcBef>
                <a:spcPts val="0"/>
              </a:spcBef>
            </a:pPr>
            <a:endParaRPr lang="en-GB" sz="1400" dirty="0" smtClean="0">
              <a:solidFill>
                <a:schemeClr val="tx2">
                  <a:lumMod val="7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4" y="186607"/>
            <a:ext cx="6519535" cy="8793791"/>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2276872" y="7092280"/>
            <a:ext cx="2093533" cy="1035729"/>
          </a:xfrm>
          <a:prstGeom prst="roundRect">
            <a:avLst/>
          </a:prstGeom>
          <a:ln>
            <a:solidFill>
              <a:srgbClr val="00206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b="1" dirty="0">
                <a:ln w="0"/>
                <a:solidFill>
                  <a:srgbClr val="002060"/>
                </a:solidFill>
              </a:rPr>
              <a:t>Follow us online!</a:t>
            </a:r>
          </a:p>
          <a:p>
            <a:pPr algn="ctr"/>
            <a:r>
              <a:rPr lang="en-GB" sz="1400" dirty="0">
                <a:ln w="0"/>
                <a:solidFill>
                  <a:srgbClr val="002060"/>
                </a:solidFill>
              </a:rPr>
              <a:t>www.facebook.com/</a:t>
            </a:r>
          </a:p>
          <a:p>
            <a:pPr algn="ctr"/>
            <a:r>
              <a:rPr lang="en-GB" sz="1400" dirty="0">
                <a:ln w="0"/>
                <a:solidFill>
                  <a:srgbClr val="002060"/>
                </a:solidFill>
              </a:rPr>
              <a:t>thetrainingbrokers</a:t>
            </a:r>
          </a:p>
          <a:p>
            <a:pPr algn="ctr"/>
            <a:r>
              <a:rPr lang="en-GB" sz="1400" dirty="0">
                <a:ln w="0"/>
                <a:solidFill>
                  <a:srgbClr val="002060"/>
                </a:solidFill>
              </a:rPr>
              <a:t>Twitter: @TTBMCR </a:t>
            </a:r>
          </a:p>
        </p:txBody>
      </p:sp>
      <p:pic>
        <p:nvPicPr>
          <p:cNvPr id="11" name="Picture 10" descr="Related image"/>
          <p:cNvPicPr/>
          <p:nvPr/>
        </p:nvPicPr>
        <p:blipFill>
          <a:blip r:embed="rId2" cstate="print"/>
          <a:srcRect/>
          <a:stretch>
            <a:fillRect/>
          </a:stretch>
        </p:blipFill>
        <p:spPr bwMode="auto">
          <a:xfrm>
            <a:off x="4653136" y="179512"/>
            <a:ext cx="2026812" cy="1584175"/>
          </a:xfrm>
          <a:prstGeom prst="rect">
            <a:avLst/>
          </a:prstGeom>
          <a:noFill/>
          <a:ln w="9525">
            <a:noFill/>
            <a:miter lim="800000"/>
            <a:headEnd/>
            <a:tailEnd/>
          </a:ln>
        </p:spPr>
      </p:pic>
      <p:sp>
        <p:nvSpPr>
          <p:cNvPr id="12" name="Rectangle 11"/>
          <p:cNvSpPr/>
          <p:nvPr/>
        </p:nvSpPr>
        <p:spPr>
          <a:xfrm>
            <a:off x="116632" y="8532440"/>
            <a:ext cx="6741368" cy="461665"/>
          </a:xfrm>
          <a:prstGeom prst="rect">
            <a:avLst/>
          </a:prstGeom>
        </p:spPr>
        <p:txBody>
          <a:bodyPr wrap="square">
            <a:spAutoFit/>
          </a:bodyPr>
          <a:lstStyle/>
          <a:p>
            <a:pPr algn="ctr"/>
            <a:r>
              <a:rPr lang="en-GB" sz="1200" b="1" dirty="0" smtClean="0">
                <a:solidFill>
                  <a:srgbClr val="002060"/>
                </a:solidFill>
              </a:rPr>
              <a:t>The</a:t>
            </a:r>
            <a:r>
              <a:rPr lang="en-GB" sz="1200" dirty="0" smtClean="0">
                <a:solidFill>
                  <a:srgbClr val="002060"/>
                </a:solidFill>
              </a:rPr>
              <a:t> </a:t>
            </a:r>
            <a:r>
              <a:rPr lang="en-GB" sz="1200" b="1" dirty="0" smtClean="0">
                <a:solidFill>
                  <a:srgbClr val="002060"/>
                </a:solidFill>
              </a:rPr>
              <a:t>Training</a:t>
            </a:r>
            <a:r>
              <a:rPr lang="en-GB" sz="1200" dirty="0" smtClean="0">
                <a:solidFill>
                  <a:srgbClr val="002060"/>
                </a:solidFill>
              </a:rPr>
              <a:t> </a:t>
            </a:r>
            <a:r>
              <a:rPr lang="en-GB" sz="1200" b="1" dirty="0" smtClean="0">
                <a:solidFill>
                  <a:srgbClr val="002060"/>
                </a:solidFill>
              </a:rPr>
              <a:t>Brokers</a:t>
            </a:r>
            <a:r>
              <a:rPr lang="en-GB" sz="1200" dirty="0" smtClean="0">
                <a:solidFill>
                  <a:srgbClr val="002060"/>
                </a:solidFill>
              </a:rPr>
              <a:t> </a:t>
            </a:r>
            <a:r>
              <a:rPr lang="en-GB" sz="1200" b="1" dirty="0" smtClean="0">
                <a:solidFill>
                  <a:srgbClr val="002060"/>
                </a:solidFill>
              </a:rPr>
              <a:t>Limited</a:t>
            </a:r>
            <a:r>
              <a:rPr lang="en-GB" sz="1200" dirty="0" smtClean="0">
                <a:solidFill>
                  <a:srgbClr val="002060"/>
                </a:solidFill>
              </a:rPr>
              <a:t> – Wesley House, 24 Wesley St, Swinton, Manchester M27 6AD </a:t>
            </a:r>
          </a:p>
          <a:p>
            <a:pPr algn="ctr"/>
            <a:r>
              <a:rPr lang="en-GB" sz="1200" dirty="0" smtClean="0">
                <a:solidFill>
                  <a:srgbClr val="002060"/>
                </a:solidFill>
              </a:rPr>
              <a:t>0161 465 9844 | action@thetrainingbrokers.co.uk | www.thetrainingbrokers.co.uk </a:t>
            </a:r>
            <a:endParaRPr lang="en-GB" sz="1200"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sz="2200" b="1" dirty="0" smtClean="0">
                <a:solidFill>
                  <a:schemeClr val="accent3">
                    <a:lumMod val="50000"/>
                  </a:schemeClr>
                </a:solidFill>
              </a:rPr>
              <a:t>Level 2 Award in Awareness of Dementia </a:t>
            </a: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547664"/>
            <a:ext cx="6408712" cy="6178633"/>
          </a:xfrm>
        </p:spPr>
        <p:txBody>
          <a:bodyPr>
            <a:normAutofit/>
          </a:bodyPr>
          <a:lstStyle/>
          <a:p>
            <a:pPr>
              <a:spcBef>
                <a:spcPts val="0"/>
              </a:spcBef>
              <a:buNone/>
            </a:pPr>
            <a:r>
              <a:rPr lang="en-GB" sz="2000" b="1" dirty="0" smtClean="0">
                <a:solidFill>
                  <a:schemeClr val="accent3">
                    <a:lumMod val="50000"/>
                  </a:schemeClr>
                </a:solidFill>
              </a:rPr>
              <a:t>About this Course</a:t>
            </a:r>
          </a:p>
          <a:p>
            <a:pPr>
              <a:spcBef>
                <a:spcPts val="0"/>
              </a:spcBef>
            </a:pPr>
            <a:r>
              <a:rPr lang="en-GB" sz="1400" dirty="0" smtClean="0">
                <a:solidFill>
                  <a:schemeClr val="accent3">
                    <a:lumMod val="50000"/>
                  </a:schemeClr>
                </a:solidFill>
              </a:rPr>
              <a:t>This qualification aims to develop the knowledge and skills required when providing positive care for people with dementia and their families. The Level 2 Award provides an awareness of the causes and symptoms of dementia. This qualification is aligned to the National Dementia Strategy. </a:t>
            </a:r>
          </a:p>
          <a:p>
            <a:pPr>
              <a:spcBef>
                <a:spcPts val="0"/>
              </a:spcBef>
            </a:pPr>
            <a:endParaRPr lang="en-GB" sz="1400" dirty="0" smtClean="0">
              <a:solidFill>
                <a:schemeClr val="accent3">
                  <a:lumMod val="50000"/>
                </a:schemeClr>
              </a:solidFill>
            </a:endParaRPr>
          </a:p>
          <a:p>
            <a:pPr>
              <a:spcBef>
                <a:spcPts val="0"/>
              </a:spcBef>
              <a:buNone/>
            </a:pPr>
            <a:r>
              <a:rPr lang="en-GB" sz="2000" b="1" dirty="0" smtClean="0">
                <a:solidFill>
                  <a:schemeClr val="accent3">
                    <a:lumMod val="50000"/>
                  </a:schemeClr>
                </a:solidFill>
              </a:rPr>
              <a:t>Course Content</a:t>
            </a:r>
          </a:p>
          <a:p>
            <a:pPr marL="742860" lvl="1" indent="-285716">
              <a:spcBef>
                <a:spcPts val="0"/>
              </a:spcBef>
              <a:buFont typeface="Arial" pitchFamily="34" charset="0"/>
              <a:buChar char="•"/>
            </a:pPr>
            <a:r>
              <a:rPr lang="en-GB" sz="1400" dirty="0" smtClean="0">
                <a:solidFill>
                  <a:schemeClr val="accent3">
                    <a:lumMod val="50000"/>
                  </a:schemeClr>
                </a:solidFill>
              </a:rPr>
              <a:t>Dementia Awareness </a:t>
            </a:r>
          </a:p>
          <a:p>
            <a:pPr marL="742860" lvl="1" indent="-285716">
              <a:spcBef>
                <a:spcPts val="0"/>
              </a:spcBef>
              <a:buFont typeface="Arial" pitchFamily="34" charset="0"/>
              <a:buChar char="•"/>
            </a:pPr>
            <a:r>
              <a:rPr lang="en-GB" sz="1400" dirty="0" smtClean="0">
                <a:solidFill>
                  <a:schemeClr val="accent3">
                    <a:lumMod val="50000"/>
                  </a:schemeClr>
                </a:solidFill>
              </a:rPr>
              <a:t>The person centred approach to the care and support of individuals with dementia </a:t>
            </a:r>
          </a:p>
          <a:p>
            <a:pPr marL="742860" lvl="1" indent="-285716">
              <a:spcBef>
                <a:spcPts val="0"/>
              </a:spcBef>
              <a:buFont typeface="Arial" pitchFamily="34" charset="0"/>
              <a:buChar char="•"/>
            </a:pPr>
            <a:r>
              <a:rPr lang="en-GB" sz="1400" dirty="0" smtClean="0">
                <a:solidFill>
                  <a:schemeClr val="accent3">
                    <a:lumMod val="50000"/>
                  </a:schemeClr>
                </a:solidFill>
              </a:rPr>
              <a:t>The person centred approach to the care and support of individuals with dementia </a:t>
            </a:r>
          </a:p>
          <a:p>
            <a:pPr marL="742860" lvl="1" indent="-285716">
              <a:spcBef>
                <a:spcPts val="0"/>
              </a:spcBef>
              <a:buFont typeface="Arial" pitchFamily="34" charset="0"/>
              <a:buChar char="•"/>
            </a:pPr>
            <a:r>
              <a:rPr lang="en-GB" sz="1400" dirty="0" smtClean="0">
                <a:solidFill>
                  <a:schemeClr val="accent3">
                    <a:lumMod val="50000"/>
                  </a:schemeClr>
                </a:solidFill>
              </a:rPr>
              <a:t>Understand equality, diversity and inclusion in dementia care </a:t>
            </a:r>
          </a:p>
          <a:p>
            <a:pPr marL="742860" lvl="1" indent="-285716">
              <a:spcBef>
                <a:spcPts val="0"/>
              </a:spcBef>
              <a:buFont typeface="Arial" pitchFamily="34" charset="0"/>
              <a:buChar char="•"/>
            </a:pPr>
            <a:endParaRPr lang="en-GB" sz="1400" dirty="0" smtClean="0">
              <a:solidFill>
                <a:schemeClr val="accent3">
                  <a:lumMod val="50000"/>
                </a:schemeClr>
              </a:solidFill>
            </a:endParaRPr>
          </a:p>
          <a:p>
            <a:pPr>
              <a:spcBef>
                <a:spcPts val="0"/>
              </a:spcBef>
              <a:buNone/>
            </a:pPr>
            <a:r>
              <a:rPr lang="en-GB" sz="2000" b="1" dirty="0" smtClean="0">
                <a:solidFill>
                  <a:schemeClr val="accent3">
                    <a:lumMod val="50000"/>
                  </a:schemeClr>
                </a:solidFill>
              </a:rPr>
              <a:t>Qualification</a:t>
            </a:r>
          </a:p>
          <a:p>
            <a:pPr>
              <a:spcBef>
                <a:spcPts val="0"/>
              </a:spcBef>
            </a:pPr>
            <a:r>
              <a:rPr lang="en-GB" sz="1400" dirty="0" smtClean="0">
                <a:solidFill>
                  <a:schemeClr val="accent3">
                    <a:lumMod val="50000"/>
                  </a:schemeClr>
                </a:solidFill>
              </a:rPr>
              <a:t>This is a knowledge only qualification is designed to prepare learners for employment and ensure that they have the knowledge and skills to succeed in the workplace. </a:t>
            </a:r>
          </a:p>
          <a:p>
            <a:pPr>
              <a:spcBef>
                <a:spcPts val="0"/>
              </a:spcBef>
            </a:pPr>
            <a:endParaRPr lang="en-GB" sz="1400" dirty="0" smtClean="0">
              <a:solidFill>
                <a:schemeClr val="accent3">
                  <a:lumMod val="50000"/>
                </a:schemeClr>
              </a:solidFill>
            </a:endParaRPr>
          </a:p>
          <a:p>
            <a:pPr>
              <a:spcBef>
                <a:spcPts val="0"/>
              </a:spcBef>
              <a:buNone/>
            </a:pPr>
            <a:r>
              <a:rPr lang="en-GB" sz="2000" b="1" dirty="0" smtClean="0">
                <a:solidFill>
                  <a:schemeClr val="accent3">
                    <a:lumMod val="50000"/>
                  </a:schemeClr>
                </a:solidFill>
                <a:cs typeface="Arial" pitchFamily="34" charset="0"/>
              </a:rPr>
              <a:t>Potential job roles</a:t>
            </a:r>
          </a:p>
          <a:p>
            <a:pPr marL="285716" indent="-285716">
              <a:spcBef>
                <a:spcPts val="0"/>
              </a:spcBef>
            </a:pPr>
            <a:r>
              <a:rPr lang="en-GB" sz="1400" dirty="0" smtClean="0">
                <a:solidFill>
                  <a:schemeClr val="accent3">
                    <a:lumMod val="50000"/>
                  </a:schemeClr>
                </a:solidFill>
              </a:rPr>
              <a:t>Healthcare assistant</a:t>
            </a:r>
          </a:p>
          <a:p>
            <a:pPr marL="285716" indent="-285716">
              <a:spcBef>
                <a:spcPts val="0"/>
              </a:spcBef>
            </a:pPr>
            <a:r>
              <a:rPr lang="en-GB" sz="1400" dirty="0" smtClean="0">
                <a:solidFill>
                  <a:schemeClr val="accent3">
                    <a:lumMod val="50000"/>
                  </a:schemeClr>
                </a:solidFill>
              </a:rPr>
              <a:t>Support role in Healthcare sector</a:t>
            </a:r>
            <a:endParaRPr lang="en-US" sz="1400" dirty="0" smtClean="0">
              <a:solidFill>
                <a:schemeClr val="accent3">
                  <a:lumMod val="50000"/>
                </a:schemeClr>
              </a:solidFill>
            </a:endParaRPr>
          </a:p>
          <a:p>
            <a:pPr marL="285716" indent="-285716"/>
            <a:endParaRPr lang="en-GB" sz="1400" dirty="0" smtClean="0">
              <a:solidFill>
                <a:schemeClr val="accent3">
                  <a:lumMod val="50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4293096" y="6156176"/>
            <a:ext cx="2093533" cy="1035729"/>
          </a:xfrm>
          <a:prstGeom prst="roundRect">
            <a:avLst/>
          </a:prstGeom>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3">
                    <a:lumMod val="50000"/>
                  </a:schemeClr>
                </a:solidFill>
              </a:rPr>
              <a:t>Follow us online!</a:t>
            </a:r>
          </a:p>
          <a:p>
            <a:pPr algn="ctr"/>
            <a:r>
              <a:rPr lang="en-GB" sz="1400" dirty="0">
                <a:ln w="0"/>
                <a:solidFill>
                  <a:schemeClr val="accent3">
                    <a:lumMod val="50000"/>
                  </a:schemeClr>
                </a:solidFill>
              </a:rPr>
              <a:t>www.facebook.com/</a:t>
            </a:r>
          </a:p>
          <a:p>
            <a:pPr algn="ctr"/>
            <a:r>
              <a:rPr lang="en-GB" sz="1400" dirty="0">
                <a:ln w="0"/>
                <a:solidFill>
                  <a:schemeClr val="accent3">
                    <a:lumMod val="50000"/>
                  </a:schemeClr>
                </a:solidFill>
              </a:rPr>
              <a:t>thetrainingbrokers</a:t>
            </a:r>
          </a:p>
          <a:p>
            <a:pPr algn="ctr"/>
            <a:r>
              <a:rPr lang="en-GB" sz="1400" dirty="0">
                <a:ln w="0"/>
                <a:solidFill>
                  <a:schemeClr val="accent3">
                    <a:lumMod val="50000"/>
                  </a:schemeClr>
                </a:solidFill>
              </a:rPr>
              <a:t>Twitter: @TTBMCR </a:t>
            </a:r>
          </a:p>
        </p:txBody>
      </p:sp>
      <p:pic>
        <p:nvPicPr>
          <p:cNvPr id="11" name="Picture 10" descr="http://www.sgul.ac.uk/images/easyblog_images/544/b2ap3_thumbnail_dementia-rs-x.jpg"/>
          <p:cNvPicPr/>
          <p:nvPr/>
        </p:nvPicPr>
        <p:blipFill>
          <a:blip r:embed="rId2" cstate="print"/>
          <a:srcRect/>
          <a:stretch>
            <a:fillRect/>
          </a:stretch>
        </p:blipFill>
        <p:spPr bwMode="auto">
          <a:xfrm>
            <a:off x="4653136" y="251520"/>
            <a:ext cx="1954803" cy="1416878"/>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Rectangle 11"/>
          <p:cNvSpPr/>
          <p:nvPr/>
        </p:nvSpPr>
        <p:spPr>
          <a:xfrm>
            <a:off x="0" y="7740352"/>
            <a:ext cx="6669360" cy="1200329"/>
          </a:xfrm>
          <a:prstGeom prst="rect">
            <a:avLst/>
          </a:prstGeom>
        </p:spPr>
        <p:txBody>
          <a:bodyPr wrap="square">
            <a:spAutoFit/>
          </a:bodyPr>
          <a:lstStyle/>
          <a:p>
            <a:pPr algn="ctr"/>
            <a:r>
              <a:rPr lang="en-GB" b="1" dirty="0" smtClean="0">
                <a:solidFill>
                  <a:schemeClr val="accent3">
                    <a:lumMod val="50000"/>
                  </a:schemeClr>
                </a:solidFill>
              </a:rPr>
              <a:t>The</a:t>
            </a:r>
            <a:r>
              <a:rPr lang="en-GB" dirty="0" smtClean="0">
                <a:solidFill>
                  <a:schemeClr val="accent3">
                    <a:lumMod val="50000"/>
                  </a:schemeClr>
                </a:solidFill>
              </a:rPr>
              <a:t> </a:t>
            </a:r>
            <a:r>
              <a:rPr lang="en-GB" b="1" dirty="0" smtClean="0">
                <a:solidFill>
                  <a:schemeClr val="accent3">
                    <a:lumMod val="50000"/>
                  </a:schemeClr>
                </a:solidFill>
              </a:rPr>
              <a:t>Training</a:t>
            </a:r>
            <a:r>
              <a:rPr lang="en-GB" dirty="0" smtClean="0">
                <a:solidFill>
                  <a:schemeClr val="accent3">
                    <a:lumMod val="50000"/>
                  </a:schemeClr>
                </a:solidFill>
              </a:rPr>
              <a:t> </a:t>
            </a:r>
            <a:r>
              <a:rPr lang="en-GB" b="1" dirty="0" smtClean="0">
                <a:solidFill>
                  <a:schemeClr val="accent3">
                    <a:lumMod val="50000"/>
                  </a:schemeClr>
                </a:solidFill>
              </a:rPr>
              <a:t>Brokers</a:t>
            </a:r>
            <a:r>
              <a:rPr lang="en-GB" dirty="0" smtClean="0">
                <a:solidFill>
                  <a:schemeClr val="accent3">
                    <a:lumMod val="50000"/>
                  </a:schemeClr>
                </a:solidFill>
              </a:rPr>
              <a:t> </a:t>
            </a:r>
            <a:r>
              <a:rPr lang="en-GB" b="1" dirty="0" smtClean="0">
                <a:solidFill>
                  <a:schemeClr val="accent3">
                    <a:lumMod val="50000"/>
                  </a:schemeClr>
                </a:solidFill>
              </a:rPr>
              <a:t>Limited</a:t>
            </a:r>
            <a:r>
              <a:rPr lang="en-GB" dirty="0" smtClean="0">
                <a:solidFill>
                  <a:schemeClr val="accent3">
                    <a:lumMod val="50000"/>
                  </a:schemeClr>
                </a:solidFill>
              </a:rPr>
              <a:t> </a:t>
            </a:r>
          </a:p>
          <a:p>
            <a:pPr algn="ctr"/>
            <a:r>
              <a:rPr lang="en-GB" dirty="0" smtClean="0">
                <a:solidFill>
                  <a:schemeClr val="accent3">
                    <a:lumMod val="50000"/>
                  </a:schemeClr>
                </a:solidFill>
              </a:rPr>
              <a:t>Wesley House, 24 Wesley St, Swinton, Manchester M27 6AD </a:t>
            </a:r>
          </a:p>
          <a:p>
            <a:pPr algn="ctr"/>
            <a:r>
              <a:rPr lang="en-GB" dirty="0" smtClean="0">
                <a:solidFill>
                  <a:schemeClr val="accent3">
                    <a:lumMod val="50000"/>
                  </a:schemeClr>
                </a:solidFill>
              </a:rPr>
              <a:t>0161 465 9844 | action@thetrainingbrokers.co.uk | www.thetrainingbrokers.co.uk </a:t>
            </a:r>
            <a:endParaRPr lang="en-GB" dirty="0">
              <a:solidFill>
                <a:schemeClr val="accent3">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GB" b="1" dirty="0" smtClean="0">
                <a:solidFill>
                  <a:schemeClr val="tx2">
                    <a:lumMod val="75000"/>
                  </a:schemeClr>
                </a:solidFill>
              </a:rPr>
              <a:t>Free courses are available to those:</a:t>
            </a:r>
            <a:endParaRPr lang="en-GB" b="1" dirty="0">
              <a:solidFill>
                <a:schemeClr val="tx2">
                  <a:lumMod val="75000"/>
                </a:schemeClr>
              </a:solidFill>
            </a:endParaRPr>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ü"/>
            </a:pPr>
            <a:r>
              <a:rPr lang="en-GB" dirty="0" smtClean="0">
                <a:solidFill>
                  <a:schemeClr val="tx2">
                    <a:lumMod val="75000"/>
                  </a:schemeClr>
                </a:solidFill>
              </a:rPr>
              <a:t>who have lived in England for the past </a:t>
            </a:r>
            <a:r>
              <a:rPr lang="en-GB" b="1" i="1" dirty="0" smtClean="0">
                <a:solidFill>
                  <a:schemeClr val="tx2">
                    <a:lumMod val="75000"/>
                  </a:schemeClr>
                </a:solidFill>
              </a:rPr>
              <a:t>3 years</a:t>
            </a:r>
            <a:endParaRPr lang="en-GB" i="1" dirty="0" smtClean="0">
              <a:solidFill>
                <a:schemeClr val="tx2">
                  <a:lumMod val="75000"/>
                </a:schemeClr>
              </a:solidFill>
            </a:endParaRPr>
          </a:p>
          <a:p>
            <a:pPr>
              <a:buFont typeface="Wingdings" pitchFamily="2" charset="2"/>
              <a:buChar char="ü"/>
            </a:pPr>
            <a:r>
              <a:rPr lang="en-GB" dirty="0" smtClean="0">
                <a:solidFill>
                  <a:schemeClr val="tx2">
                    <a:lumMod val="75000"/>
                  </a:schemeClr>
                </a:solidFill>
              </a:rPr>
              <a:t>are </a:t>
            </a:r>
            <a:r>
              <a:rPr lang="en-GB" b="1" i="1" dirty="0" smtClean="0">
                <a:solidFill>
                  <a:schemeClr val="tx2">
                    <a:lumMod val="75000"/>
                  </a:schemeClr>
                </a:solidFill>
              </a:rPr>
              <a:t>aged 19 years or over</a:t>
            </a:r>
            <a:r>
              <a:rPr lang="en-GB" dirty="0" smtClean="0">
                <a:solidFill>
                  <a:schemeClr val="tx2">
                    <a:lumMod val="75000"/>
                  </a:schemeClr>
                </a:solidFill>
              </a:rPr>
              <a:t>, are not currently accessing any other government funded training </a:t>
            </a:r>
          </a:p>
          <a:p>
            <a:pPr>
              <a:buFont typeface="Wingdings" pitchFamily="2" charset="2"/>
              <a:buChar char="ü"/>
            </a:pPr>
            <a:r>
              <a:rPr lang="en-GB" dirty="0" smtClean="0">
                <a:solidFill>
                  <a:schemeClr val="tx2">
                    <a:lumMod val="75000"/>
                  </a:schemeClr>
                </a:solidFill>
              </a:rPr>
              <a:t>claiming a </a:t>
            </a:r>
            <a:r>
              <a:rPr lang="en-GB" b="1" i="1" dirty="0" smtClean="0">
                <a:solidFill>
                  <a:schemeClr val="tx2">
                    <a:lumMod val="75000"/>
                  </a:schemeClr>
                </a:solidFill>
              </a:rPr>
              <a:t>state benefit </a:t>
            </a:r>
          </a:p>
          <a:p>
            <a:pPr>
              <a:buFont typeface="Wingdings" pitchFamily="2" charset="2"/>
              <a:buChar char="ü"/>
            </a:pPr>
            <a:r>
              <a:rPr lang="en-GB" dirty="0" smtClean="0">
                <a:solidFill>
                  <a:schemeClr val="tx2">
                    <a:lumMod val="75000"/>
                  </a:schemeClr>
                </a:solidFill>
              </a:rPr>
              <a:t>on </a:t>
            </a:r>
            <a:r>
              <a:rPr lang="en-GB" b="1" i="1" dirty="0" smtClean="0">
                <a:solidFill>
                  <a:schemeClr val="tx2">
                    <a:lumMod val="75000"/>
                  </a:schemeClr>
                </a:solidFill>
              </a:rPr>
              <a:t>low income </a:t>
            </a:r>
            <a:r>
              <a:rPr lang="en-GB" dirty="0" smtClean="0">
                <a:solidFill>
                  <a:schemeClr val="tx2">
                    <a:lumMod val="75000"/>
                  </a:schemeClr>
                </a:solidFill>
              </a:rPr>
              <a:t>– less than </a:t>
            </a:r>
            <a:r>
              <a:rPr lang="en-GB" b="1" dirty="0" smtClean="0">
                <a:solidFill>
                  <a:schemeClr val="tx2">
                    <a:lumMod val="75000"/>
                  </a:schemeClr>
                </a:solidFill>
              </a:rPr>
              <a:t>£18,135.00?</a:t>
            </a:r>
            <a:r>
              <a:rPr lang="en-GB" dirty="0" smtClean="0">
                <a:solidFill>
                  <a:schemeClr val="tx2">
                    <a:lumMod val="75000"/>
                  </a:schemeClr>
                </a:solidFill>
              </a:rPr>
              <a:t>per annum </a:t>
            </a:r>
          </a:p>
          <a:p>
            <a:pPr lvl="1"/>
            <a:r>
              <a:rPr lang="en-GB" dirty="0" smtClean="0">
                <a:solidFill>
                  <a:schemeClr val="tx2">
                    <a:lumMod val="75000"/>
                  </a:schemeClr>
                </a:solidFill>
              </a:rPr>
              <a:t>Examples of State benefits </a:t>
            </a:r>
          </a:p>
          <a:p>
            <a:pPr lvl="2"/>
            <a:r>
              <a:rPr lang="en-GB" dirty="0" smtClean="0">
                <a:solidFill>
                  <a:schemeClr val="tx2">
                    <a:lumMod val="75000"/>
                  </a:schemeClr>
                </a:solidFill>
              </a:rPr>
              <a:t>State pension</a:t>
            </a:r>
          </a:p>
          <a:p>
            <a:pPr lvl="2"/>
            <a:r>
              <a:rPr lang="en-GB" dirty="0" smtClean="0">
                <a:solidFill>
                  <a:schemeClr val="tx2">
                    <a:lumMod val="75000"/>
                  </a:schemeClr>
                </a:solidFill>
              </a:rPr>
              <a:t>Jobseeker’s allowance</a:t>
            </a:r>
          </a:p>
          <a:p>
            <a:pPr lvl="2"/>
            <a:r>
              <a:rPr lang="en-GB" dirty="0" smtClean="0">
                <a:solidFill>
                  <a:schemeClr val="tx2">
                    <a:lumMod val="75000"/>
                  </a:schemeClr>
                </a:solidFill>
              </a:rPr>
              <a:t>Carers’ allowance</a:t>
            </a:r>
          </a:p>
          <a:p>
            <a:pPr lvl="2"/>
            <a:r>
              <a:rPr lang="en-GB" dirty="0" smtClean="0">
                <a:solidFill>
                  <a:schemeClr val="tx2">
                    <a:lumMod val="75000"/>
                  </a:schemeClr>
                </a:solidFill>
              </a:rPr>
              <a:t>ESA – contribution based</a:t>
            </a:r>
          </a:p>
          <a:p>
            <a:pPr lvl="2"/>
            <a:r>
              <a:rPr lang="en-GB" dirty="0" smtClean="0">
                <a:solidFill>
                  <a:schemeClr val="tx2">
                    <a:lumMod val="75000"/>
                  </a:schemeClr>
                </a:solidFill>
              </a:rPr>
              <a:t>Incapacity benefit</a:t>
            </a:r>
          </a:p>
          <a:p>
            <a:pPr lvl="2"/>
            <a:r>
              <a:rPr lang="en-GB" dirty="0" smtClean="0">
                <a:solidFill>
                  <a:schemeClr val="tx2">
                    <a:lumMod val="75000"/>
                  </a:schemeClr>
                </a:solidFill>
              </a:rPr>
              <a:t>Housing benefit</a:t>
            </a:r>
          </a:p>
          <a:p>
            <a:pPr lvl="2"/>
            <a:r>
              <a:rPr lang="en-GB" dirty="0" smtClean="0">
                <a:solidFill>
                  <a:schemeClr val="tx2">
                    <a:lumMod val="75000"/>
                  </a:schemeClr>
                </a:solidFill>
              </a:rPr>
              <a:t>ESA – income related</a:t>
            </a:r>
          </a:p>
          <a:p>
            <a:pPr lvl="2"/>
            <a:r>
              <a:rPr lang="en-GB" dirty="0" smtClean="0">
                <a:solidFill>
                  <a:schemeClr val="tx2">
                    <a:lumMod val="75000"/>
                  </a:schemeClr>
                </a:solidFill>
              </a:rPr>
              <a:t>Income support</a:t>
            </a:r>
          </a:p>
          <a:p>
            <a:pPr lvl="2"/>
            <a:r>
              <a:rPr lang="en-GB" dirty="0" smtClean="0">
                <a:solidFill>
                  <a:schemeClr val="tx2">
                    <a:lumMod val="75000"/>
                  </a:schemeClr>
                </a:solidFill>
              </a:rPr>
              <a:t>Working tax credit</a:t>
            </a:r>
          </a:p>
          <a:p>
            <a:pPr lvl="2"/>
            <a:r>
              <a:rPr lang="en-GB" dirty="0" smtClean="0">
                <a:solidFill>
                  <a:schemeClr val="tx2">
                    <a:lumMod val="75000"/>
                  </a:schemeClr>
                </a:solidFill>
              </a:rPr>
              <a:t>Child tax credit</a:t>
            </a:r>
          </a:p>
          <a:p>
            <a:pPr lvl="2"/>
            <a:r>
              <a:rPr lang="en-GB" dirty="0" smtClean="0">
                <a:solidFill>
                  <a:schemeClr val="tx2">
                    <a:lumMod val="75000"/>
                  </a:schemeClr>
                </a:solidFill>
              </a:rPr>
              <a:t>Disability living allowance</a:t>
            </a:r>
          </a:p>
          <a:p>
            <a:pPr lvl="2"/>
            <a:r>
              <a:rPr lang="en-GB" dirty="0" smtClean="0">
                <a:solidFill>
                  <a:schemeClr val="tx2">
                    <a:lumMod val="75000"/>
                  </a:schemeClr>
                </a:solidFill>
              </a:rPr>
              <a:t>PIP</a:t>
            </a:r>
          </a:p>
          <a:p>
            <a:pPr lvl="2"/>
            <a:r>
              <a:rPr lang="en-GB" dirty="0" smtClean="0">
                <a:solidFill>
                  <a:schemeClr val="tx2">
                    <a:lumMod val="75000"/>
                  </a:schemeClr>
                </a:solidFill>
              </a:rPr>
              <a:t>Universal credit</a:t>
            </a:r>
          </a:p>
          <a:p>
            <a:pPr lvl="2"/>
            <a:endParaRPr lang="en-GB" dirty="0" smtClean="0">
              <a:solidFill>
                <a:schemeClr val="tx2">
                  <a:lumMod val="75000"/>
                </a:schemeClr>
              </a:solidFill>
            </a:endParaRPr>
          </a:p>
          <a:p>
            <a:endParaRPr lang="en-GB" dirty="0"/>
          </a:p>
        </p:txBody>
      </p:sp>
      <p:pic>
        <p:nvPicPr>
          <p:cNvPr id="1026" name="Picture 2" descr="Free Courses - Adult Education Wolverhampton"/>
          <p:cNvPicPr>
            <a:picLocks noChangeAspect="1" noChangeArrowheads="1"/>
          </p:cNvPicPr>
          <p:nvPr/>
        </p:nvPicPr>
        <p:blipFill>
          <a:blip r:embed="rId2" cstate="print"/>
          <a:srcRect/>
          <a:stretch>
            <a:fillRect/>
          </a:stretch>
        </p:blipFill>
        <p:spPr bwMode="auto">
          <a:xfrm rot="18614476">
            <a:off x="4861210" y="4993651"/>
            <a:ext cx="1954163" cy="1017925"/>
          </a:xfrm>
          <a:prstGeom prst="rect">
            <a:avLst/>
          </a:prstGeom>
          <a:noFill/>
        </p:spPr>
      </p:pic>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509120" y="8820473"/>
            <a:ext cx="2348880" cy="144016"/>
          </a:xfrm>
          <a:prstGeom prst="rect">
            <a:avLst/>
          </a:prstGeom>
        </p:spPr>
      </p:pic>
      <p:sp>
        <p:nvSpPr>
          <p:cNvPr id="6" name="Rectangle 4"/>
          <p:cNvSpPr>
            <a:spLocks noChangeArrowheads="1"/>
          </p:cNvSpPr>
          <p:nvPr/>
        </p:nvSpPr>
        <p:spPr bwMode="auto">
          <a:xfrm>
            <a:off x="0" y="8615362"/>
            <a:ext cx="6858000" cy="528638"/>
          </a:xfrm>
          <a:prstGeom prst="rect">
            <a:avLst/>
          </a:prstGeom>
          <a:solidFill>
            <a:srgbClr val="005F99"/>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365104" y="8820472"/>
            <a:ext cx="2348880" cy="1440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179512"/>
            <a:ext cx="6172200" cy="1152128"/>
          </a:xfrm>
          <a:solidFill>
            <a:schemeClr val="accent5">
              <a:lumMod val="20000"/>
              <a:lumOff val="80000"/>
            </a:schemeClr>
          </a:solidFill>
        </p:spPr>
        <p:txBody>
          <a:bodyPr>
            <a:normAutofit fontScale="90000"/>
          </a:bodyPr>
          <a:lstStyle/>
          <a:p>
            <a:r>
              <a:rPr lang="en-GB" sz="2400" b="1" dirty="0" smtClean="0">
                <a:solidFill>
                  <a:schemeClr val="tx2">
                    <a:lumMod val="75000"/>
                  </a:schemeClr>
                </a:solidFill>
              </a:rPr>
              <a:t>Spaces are </a:t>
            </a:r>
            <a:r>
              <a:rPr lang="en-GB" sz="2400" b="1" i="1" u="sng" dirty="0" smtClean="0">
                <a:solidFill>
                  <a:schemeClr val="tx2">
                    <a:lumMod val="75000"/>
                  </a:schemeClr>
                </a:solidFill>
              </a:rPr>
              <a:t>very limited </a:t>
            </a:r>
            <a:r>
              <a:rPr lang="en-GB" sz="2400" b="1" dirty="0" smtClean="0">
                <a:solidFill>
                  <a:schemeClr val="tx2">
                    <a:lumMod val="75000"/>
                  </a:schemeClr>
                </a:solidFill>
              </a:rPr>
              <a:t>and subject to funding requirements, so please ring to book yourself onto a course today.</a:t>
            </a:r>
            <a:endParaRPr lang="en-GB" sz="2400" dirty="0">
              <a:solidFill>
                <a:schemeClr val="tx2">
                  <a:lumMod val="75000"/>
                </a:schemeClr>
              </a:solidFill>
            </a:endParaRPr>
          </a:p>
        </p:txBody>
      </p:sp>
      <p:sp>
        <p:nvSpPr>
          <p:cNvPr id="3" name="Content Placeholder 2"/>
          <p:cNvSpPr>
            <a:spLocks noGrp="1"/>
          </p:cNvSpPr>
          <p:nvPr>
            <p:ph idx="1"/>
          </p:nvPr>
        </p:nvSpPr>
        <p:spPr>
          <a:xfrm>
            <a:off x="332656" y="1331640"/>
            <a:ext cx="6172200" cy="6476538"/>
          </a:xfrm>
        </p:spPr>
        <p:txBody>
          <a:bodyPr>
            <a:normAutofit/>
          </a:bodyPr>
          <a:lstStyle/>
          <a:p>
            <a:pPr algn="ctr">
              <a:buNone/>
            </a:pPr>
            <a:r>
              <a:rPr lang="en-GB" b="1" dirty="0" smtClean="0">
                <a:solidFill>
                  <a:schemeClr val="tx2">
                    <a:lumMod val="75000"/>
                  </a:schemeClr>
                </a:solidFill>
              </a:rPr>
              <a:t>Tel: </a:t>
            </a:r>
            <a:r>
              <a:rPr lang="en-GB" dirty="0" smtClean="0">
                <a:solidFill>
                  <a:schemeClr val="tx2">
                    <a:lumMod val="75000"/>
                  </a:schemeClr>
                </a:solidFill>
              </a:rPr>
              <a:t>0161 465 9844</a:t>
            </a:r>
          </a:p>
          <a:p>
            <a:endParaRPr lang="en-GB" sz="2000" dirty="0"/>
          </a:p>
        </p:txBody>
      </p:sp>
      <p:graphicFrame>
        <p:nvGraphicFramePr>
          <p:cNvPr id="4" name="Table 3"/>
          <p:cNvGraphicFramePr>
            <a:graphicFrameLocks noGrp="1"/>
          </p:cNvGraphicFramePr>
          <p:nvPr>
            <p:extLst>
              <p:ext uri="{D42A27DB-BD31-4B8C-83A1-F6EECF244321}">
                <p14:modId xmlns="" xmlns:p14="http://schemas.microsoft.com/office/powerpoint/2010/main" val="385128990"/>
              </p:ext>
            </p:extLst>
          </p:nvPr>
        </p:nvGraphicFramePr>
        <p:xfrm>
          <a:off x="404664" y="1912248"/>
          <a:ext cx="6192688" cy="5453257"/>
        </p:xfrm>
        <a:graphic>
          <a:graphicData uri="http://schemas.openxmlformats.org/drawingml/2006/table">
            <a:tbl>
              <a:tblPr/>
              <a:tblGrid>
                <a:gridCol w="1304544"/>
                <a:gridCol w="4888144"/>
              </a:tblGrid>
              <a:tr h="38865">
                <a:tc>
                  <a:txBody>
                    <a:bodyPr/>
                    <a:lstStyle/>
                    <a:p>
                      <a:pPr marL="0" indent="0">
                        <a:spcAft>
                          <a:spcPts val="0"/>
                        </a:spcAft>
                      </a:pPr>
                      <a:r>
                        <a:rPr lang="en-GB" sz="1200" dirty="0">
                          <a:solidFill>
                            <a:srgbClr val="FFFFFF"/>
                          </a:solidFill>
                          <a:latin typeface="+mn-lt"/>
                          <a:ea typeface="Calibri"/>
                          <a:cs typeface="Times New Roman"/>
                        </a:rPr>
                        <a:t>Delivery venue</a:t>
                      </a: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rgbClr val="01205F"/>
                    </a:solidFill>
                  </a:tcPr>
                </a:tc>
                <a:tc>
                  <a:txBody>
                    <a:bodyPr/>
                    <a:lstStyle/>
                    <a:p>
                      <a:pPr marL="0" indent="0">
                        <a:spcAft>
                          <a:spcPts val="0"/>
                        </a:spcAft>
                      </a:pPr>
                      <a:r>
                        <a:rPr lang="en-GB" sz="1200" dirty="0">
                          <a:solidFill>
                            <a:srgbClr val="FFFFFF"/>
                          </a:solidFill>
                          <a:latin typeface="+mn-lt"/>
                          <a:ea typeface="Calibri"/>
                          <a:cs typeface="Times New Roman"/>
                        </a:rPr>
                        <a:t>Address</a:t>
                      </a: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rgbClr val="01205F"/>
                    </a:solidFill>
                  </a:tcPr>
                </a:tc>
              </a:tr>
              <a:tr h="511575">
                <a:tc>
                  <a:txBody>
                    <a:bodyPr/>
                    <a:lstStyle/>
                    <a:p>
                      <a:pPr marL="0" indent="0">
                        <a:spcAft>
                          <a:spcPts val="0"/>
                        </a:spcAft>
                      </a:pPr>
                      <a:r>
                        <a:rPr lang="en-GB" sz="1200" b="0" dirty="0" smtClean="0">
                          <a:latin typeface="+mn-lt"/>
                          <a:ea typeface="Calibri"/>
                          <a:cs typeface="Times New Roman"/>
                        </a:rPr>
                        <a:t>Salford</a:t>
                      </a: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no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The Broughton Trust</a:t>
                      </a:r>
                      <a:r>
                        <a:rPr lang="en-GB" sz="1200" dirty="0" smtClean="0"/>
                        <a:t/>
                      </a:r>
                      <a:br>
                        <a:rPr lang="en-GB" sz="1200" dirty="0" smtClean="0"/>
                      </a:br>
                      <a:r>
                        <a:rPr lang="en-GB" sz="1200" b="0" i="0" kern="1200" dirty="0" smtClean="0">
                          <a:solidFill>
                            <a:schemeClr val="tx1"/>
                          </a:solidFill>
                          <a:latin typeface="+mn-lt"/>
                          <a:ea typeface="+mn-ea"/>
                          <a:cs typeface="+mn-cs"/>
                        </a:rPr>
                        <a:t>Humphrey Booth Centre, Heath Avenue, </a:t>
                      </a:r>
                    </a:p>
                    <a:p>
                      <a:pPr marL="0" marR="0" indent="0" algn="l" defTabSz="51435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Salford, M7 1NY</a:t>
                      </a: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noFill/>
                  </a:tcPr>
                </a:tc>
              </a:tr>
              <a:tr h="682100">
                <a:tc>
                  <a:txBody>
                    <a:bodyPr/>
                    <a:lstStyle/>
                    <a:p>
                      <a:pPr marL="0" indent="0">
                        <a:spcAft>
                          <a:spcPts val="0"/>
                        </a:spcAft>
                      </a:pPr>
                      <a:r>
                        <a:rPr lang="en-GB" sz="1200" b="0" dirty="0" smtClean="0">
                          <a:latin typeface="+mn-lt"/>
                          <a:ea typeface="Calibri"/>
                          <a:cs typeface="Times New Roman"/>
                        </a:rPr>
                        <a:t>Swinton</a:t>
                      </a: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chemeClr val="accent5">
                        <a:lumMod val="20000"/>
                        <a:lumOff val="80000"/>
                      </a:schemeClr>
                    </a:solidFill>
                  </a:tcPr>
                </a:tc>
                <a:tc>
                  <a:txBody>
                    <a:bodyPr/>
                    <a:lstStyle/>
                    <a:p>
                      <a:r>
                        <a:rPr lang="en-GB" sz="1200" kern="1200" dirty="0" smtClean="0">
                          <a:solidFill>
                            <a:schemeClr val="tx1"/>
                          </a:solidFill>
                          <a:latin typeface="+mn-lt"/>
                          <a:ea typeface="+mn-ea"/>
                          <a:cs typeface="+mn-cs"/>
                        </a:rPr>
                        <a:t>The Training Brokers, </a:t>
                      </a:r>
                    </a:p>
                    <a:p>
                      <a:r>
                        <a:rPr lang="en-GB" sz="1200" kern="1200" dirty="0" smtClean="0">
                          <a:solidFill>
                            <a:schemeClr val="tx1"/>
                          </a:solidFill>
                          <a:latin typeface="+mn-lt"/>
                          <a:ea typeface="+mn-ea"/>
                          <a:cs typeface="+mn-cs"/>
                        </a:rPr>
                        <a:t>Wesley House,  24 Wesley Street, </a:t>
                      </a:r>
                    </a:p>
                    <a:p>
                      <a:r>
                        <a:rPr lang="en-GB" sz="1200" kern="1200" dirty="0" smtClean="0">
                          <a:solidFill>
                            <a:schemeClr val="tx1"/>
                          </a:solidFill>
                          <a:latin typeface="+mn-lt"/>
                          <a:ea typeface="+mn-ea"/>
                          <a:cs typeface="+mn-cs"/>
                        </a:rPr>
                        <a:t>Swinton, Manchester, </a:t>
                      </a:r>
                    </a:p>
                    <a:p>
                      <a:r>
                        <a:rPr lang="en-GB" sz="1200" kern="1200" dirty="0" smtClean="0">
                          <a:solidFill>
                            <a:schemeClr val="tx1"/>
                          </a:solidFill>
                          <a:latin typeface="+mn-lt"/>
                          <a:ea typeface="+mn-ea"/>
                          <a:cs typeface="+mn-cs"/>
                        </a:rPr>
                        <a:t>M27 6AD</a:t>
                      </a:r>
                      <a:endParaRPr lang="en-GB" sz="1200" dirty="0" smtClean="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chemeClr val="accent5">
                        <a:lumMod val="20000"/>
                        <a:lumOff val="80000"/>
                      </a:schemeClr>
                    </a:solidFill>
                  </a:tcPr>
                </a:tc>
              </a:tr>
              <a:tr h="548640">
                <a:tc>
                  <a:txBody>
                    <a:bodyPr/>
                    <a:lstStyle/>
                    <a:p>
                      <a:pPr marL="0" indent="0">
                        <a:spcAft>
                          <a:spcPts val="0"/>
                        </a:spcAft>
                      </a:pPr>
                      <a:r>
                        <a:rPr lang="en-GB" sz="1200" b="0" dirty="0" smtClean="0">
                          <a:latin typeface="+mn-lt"/>
                          <a:ea typeface="Calibri"/>
                          <a:cs typeface="Times New Roman"/>
                        </a:rPr>
                        <a:t>Eccles</a:t>
                      </a: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no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Monton Amateur Football Club</a:t>
                      </a:r>
                    </a:p>
                    <a:p>
                      <a:pPr marL="0" marR="0" indent="0" algn="l" defTabSz="51435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New Alder Park Off Winton, Salford,, Worsley Rd, Eccles, Manchester M30 8JN</a:t>
                      </a: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noFill/>
                  </a:tcPr>
                </a:tc>
              </a:tr>
              <a:tr h="443870">
                <a:tc>
                  <a:txBody>
                    <a:bodyPr/>
                    <a:lstStyle/>
                    <a:p>
                      <a:pPr marL="0" indent="0">
                        <a:spcAft>
                          <a:spcPts val="0"/>
                        </a:spcAft>
                      </a:pPr>
                      <a:r>
                        <a:rPr lang="en-GB" sz="1200" b="0" dirty="0" smtClean="0">
                          <a:latin typeface="+mn-lt"/>
                          <a:ea typeface="Calibri"/>
                          <a:cs typeface="Times New Roman"/>
                        </a:rPr>
                        <a:t>Ashton under Lyne</a:t>
                      </a:r>
                      <a:endParaRPr lang="en-GB" sz="1200" b="0" dirty="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chemeClr val="accent5">
                        <a:lumMod val="20000"/>
                        <a:lumOff val="80000"/>
                      </a:schemeClr>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Leap Children &amp; Families Centre, Clyde Street, </a:t>
                      </a:r>
                    </a:p>
                    <a:p>
                      <a:pPr marL="0" marR="0" indent="0" algn="l" defTabSz="51435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Ashton Under Lyne OL7 ONQ</a:t>
                      </a:r>
                      <a:endParaRPr lang="en-GB" sz="1200" u="none" dirty="0" smtClean="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chemeClr val="accent5">
                        <a:lumMod val="20000"/>
                        <a:lumOff val="80000"/>
                      </a:schemeClr>
                    </a:solidFill>
                  </a:tcPr>
                </a:tc>
              </a:tr>
              <a:tr h="487691">
                <a:tc>
                  <a:txBody>
                    <a:bodyPr/>
                    <a:lstStyle/>
                    <a:p>
                      <a:pPr marL="0" indent="0">
                        <a:spcAft>
                          <a:spcPts val="0"/>
                        </a:spcAft>
                      </a:pPr>
                      <a:r>
                        <a:rPr lang="en-GB" sz="1200" b="0" i="0" kern="1200" dirty="0" err="1" smtClean="0">
                          <a:solidFill>
                            <a:schemeClr val="tx1"/>
                          </a:solidFill>
                          <a:latin typeface="+mn-lt"/>
                          <a:ea typeface="+mn-ea"/>
                          <a:cs typeface="+mn-cs"/>
                        </a:rPr>
                        <a:t>Collyhurst</a:t>
                      </a:r>
                      <a:endParaRPr lang="en-GB" sz="1200" b="0" dirty="0" smtClean="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noFill/>
                  </a:tcPr>
                </a:tc>
                <a:tc>
                  <a:txBody>
                    <a:bodyPr/>
                    <a:lstStyle/>
                    <a:p>
                      <a:pPr fontAlgn="base"/>
                      <a:r>
                        <a:rPr lang="en-GB" sz="1200" b="0" i="0" kern="1200" dirty="0" smtClean="0">
                          <a:solidFill>
                            <a:schemeClr val="tx1"/>
                          </a:solidFill>
                          <a:latin typeface="+mn-lt"/>
                          <a:ea typeface="+mn-ea"/>
                          <a:cs typeface="+mn-cs"/>
                        </a:rPr>
                        <a:t>St George's Community Centre</a:t>
                      </a:r>
                      <a:endParaRPr lang="en-GB" sz="1200" b="0" i="0" dirty="0" smtClean="0"/>
                    </a:p>
                    <a:p>
                      <a:pPr fontAlgn="base"/>
                      <a:r>
                        <a:rPr lang="en-GB" sz="1200" b="0" i="0" kern="1200" dirty="0" err="1" smtClean="0">
                          <a:solidFill>
                            <a:schemeClr val="tx1"/>
                          </a:solidFill>
                          <a:latin typeface="+mn-lt"/>
                          <a:ea typeface="+mn-ea"/>
                          <a:cs typeface="+mn-cs"/>
                        </a:rPr>
                        <a:t>Bothwell</a:t>
                      </a:r>
                      <a:r>
                        <a:rPr lang="en-GB" sz="1200" b="0" i="0" kern="1200" dirty="0" smtClean="0">
                          <a:solidFill>
                            <a:schemeClr val="tx1"/>
                          </a:solidFill>
                          <a:latin typeface="+mn-lt"/>
                          <a:ea typeface="+mn-ea"/>
                          <a:cs typeface="+mn-cs"/>
                        </a:rPr>
                        <a:t> Road, </a:t>
                      </a:r>
                      <a:r>
                        <a:rPr lang="en-GB" sz="1200" b="0" i="0" kern="1200" dirty="0" err="1" smtClean="0">
                          <a:solidFill>
                            <a:schemeClr val="tx1"/>
                          </a:solidFill>
                          <a:latin typeface="+mn-lt"/>
                          <a:ea typeface="+mn-ea"/>
                          <a:cs typeface="+mn-cs"/>
                        </a:rPr>
                        <a:t>Collyhurst</a:t>
                      </a:r>
                      <a:endParaRPr lang="en-GB" sz="1200" b="0" i="0" dirty="0" smtClean="0"/>
                    </a:p>
                    <a:p>
                      <a:pPr fontAlgn="base"/>
                      <a:r>
                        <a:rPr lang="en-GB" sz="1200" b="0" i="0" kern="1200" dirty="0" smtClean="0">
                          <a:solidFill>
                            <a:schemeClr val="tx1"/>
                          </a:solidFill>
                          <a:latin typeface="+mn-lt"/>
                          <a:ea typeface="+mn-ea"/>
                          <a:cs typeface="+mn-cs"/>
                        </a:rPr>
                        <a:t>Manchester, M40 7NY</a:t>
                      </a:r>
                      <a:endParaRPr lang="en-GB" sz="1200" u="none" dirty="0" smtClean="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noFill/>
                  </a:tcPr>
                </a:tc>
              </a:tr>
              <a:tr h="487691">
                <a:tc>
                  <a:txBody>
                    <a:bodyPr/>
                    <a:lstStyle/>
                    <a:p>
                      <a:pPr marL="0" indent="0">
                        <a:spcAft>
                          <a:spcPts val="0"/>
                        </a:spcAft>
                      </a:pPr>
                      <a:r>
                        <a:rPr lang="en-GB" sz="1200" b="0" dirty="0" smtClean="0">
                          <a:latin typeface="+mn-lt"/>
                          <a:ea typeface="Calibri"/>
                          <a:cs typeface="Times New Roman"/>
                        </a:rPr>
                        <a:t>Middleton </a:t>
                      </a: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no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Burnside Centre</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Burnside Crescent, Langley, Middleton</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Manchester, M24 5NN</a:t>
                      </a:r>
                      <a:endParaRPr lang="en-GB" sz="1200" u="none" dirty="0" smtClean="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noFill/>
                  </a:tcPr>
                </a:tc>
              </a:tr>
              <a:tr h="504057">
                <a:tc>
                  <a:txBody>
                    <a:bodyPr/>
                    <a:lstStyle/>
                    <a:p>
                      <a:pPr marL="0" indent="0">
                        <a:spcAft>
                          <a:spcPts val="0"/>
                        </a:spcAft>
                      </a:pPr>
                      <a:r>
                        <a:rPr lang="en-GB" sz="1200" b="0" dirty="0" smtClean="0">
                          <a:latin typeface="+mn-lt"/>
                          <a:ea typeface="Calibri"/>
                          <a:cs typeface="Times New Roman"/>
                        </a:rPr>
                        <a:t>Oldham</a:t>
                      </a: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chemeClr val="accent5">
                        <a:lumMod val="20000"/>
                        <a:lumOff val="80000"/>
                      </a:schemeClr>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Greenacres Community Centre, </a:t>
                      </a:r>
                      <a:r>
                        <a:rPr lang="en-GB" sz="1200" b="0" i="0" kern="1200" dirty="0" err="1" smtClean="0">
                          <a:solidFill>
                            <a:schemeClr val="tx1"/>
                          </a:solidFill>
                          <a:latin typeface="+mn-lt"/>
                          <a:ea typeface="+mn-ea"/>
                          <a:cs typeface="+mn-cs"/>
                        </a:rPr>
                        <a:t>Galland</a:t>
                      </a:r>
                      <a:r>
                        <a:rPr lang="en-GB" sz="1200" b="0" i="0" kern="1200" dirty="0" smtClean="0">
                          <a:solidFill>
                            <a:schemeClr val="tx1"/>
                          </a:solidFill>
                          <a:latin typeface="+mn-lt"/>
                          <a:ea typeface="+mn-ea"/>
                          <a:cs typeface="+mn-cs"/>
                        </a:rPr>
                        <a:t> St, </a:t>
                      </a:r>
                    </a:p>
                    <a:p>
                      <a:pPr marL="0" marR="0" indent="0" algn="l" defTabSz="51435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Oldham OL4 3EU</a:t>
                      </a:r>
                      <a:endParaRPr lang="en-GB" sz="1200" u="none" dirty="0" smtClean="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chemeClr val="accent5">
                        <a:lumMod val="20000"/>
                        <a:lumOff val="80000"/>
                      </a:schemeClr>
                    </a:solidFill>
                  </a:tcPr>
                </a:tc>
              </a:tr>
              <a:tr h="504057">
                <a:tc>
                  <a:txBody>
                    <a:bodyPr/>
                    <a:lstStyle/>
                    <a:p>
                      <a:pPr marL="0" indent="0">
                        <a:spcAft>
                          <a:spcPts val="0"/>
                        </a:spcAft>
                      </a:pPr>
                      <a:r>
                        <a:rPr lang="en-GB" sz="1200" b="0" dirty="0" smtClean="0">
                          <a:latin typeface="+mn-lt"/>
                          <a:ea typeface="Calibri"/>
                          <a:cs typeface="Times New Roman"/>
                        </a:rPr>
                        <a:t>Harpurhey </a:t>
                      </a:r>
                      <a:endParaRPr lang="en-GB" sz="1200" b="0" dirty="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no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GB" sz="1200" u="none" dirty="0" smtClean="0">
                          <a:latin typeface="+mn-lt"/>
                          <a:ea typeface="Calibri"/>
                          <a:cs typeface="Times New Roman"/>
                        </a:rPr>
                        <a:t>Harpurhey Neighbourhood Centre, </a:t>
                      </a:r>
                      <a:r>
                        <a:rPr lang="en-GB" sz="1200" u="none" dirty="0" err="1" smtClean="0">
                          <a:latin typeface="+mn-lt"/>
                          <a:ea typeface="Calibri"/>
                          <a:cs typeface="Times New Roman"/>
                        </a:rPr>
                        <a:t>Carisbook</a:t>
                      </a:r>
                      <a:r>
                        <a:rPr lang="en-GB" sz="1200" u="none" dirty="0" smtClean="0">
                          <a:latin typeface="+mn-lt"/>
                          <a:ea typeface="Calibri"/>
                          <a:cs typeface="Times New Roman"/>
                        </a:rPr>
                        <a:t> Street, </a:t>
                      </a:r>
                    </a:p>
                    <a:p>
                      <a:pPr marL="0" marR="0" indent="0" algn="l" defTabSz="514350" rtl="0" eaLnBrk="1" fontAlgn="auto" latinLnBrk="0" hangingPunct="1">
                        <a:lnSpc>
                          <a:spcPct val="100000"/>
                        </a:lnSpc>
                        <a:spcBef>
                          <a:spcPts val="0"/>
                        </a:spcBef>
                        <a:spcAft>
                          <a:spcPts val="0"/>
                        </a:spcAft>
                        <a:buClrTx/>
                        <a:buSzTx/>
                        <a:buFontTx/>
                        <a:buNone/>
                        <a:tabLst/>
                        <a:defRPr/>
                      </a:pPr>
                      <a:r>
                        <a:rPr lang="en-GB" sz="1200" u="none" dirty="0" smtClean="0">
                          <a:latin typeface="+mn-lt"/>
                          <a:ea typeface="Calibri"/>
                          <a:cs typeface="Times New Roman"/>
                        </a:rPr>
                        <a:t>Harpurhey,</a:t>
                      </a:r>
                      <a:r>
                        <a:rPr lang="en-GB" sz="1200" u="none" baseline="0" dirty="0" smtClean="0">
                          <a:latin typeface="+mn-lt"/>
                          <a:ea typeface="Calibri"/>
                          <a:cs typeface="Times New Roman"/>
                        </a:rPr>
                        <a:t> Manchester M9 5UX</a:t>
                      </a:r>
                      <a:endParaRPr lang="en-GB" sz="1200" u="none" dirty="0" smtClean="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noFill/>
                  </a:tcPr>
                </a:tc>
              </a:tr>
              <a:tr h="392801">
                <a:tc>
                  <a:txBody>
                    <a:bodyPr/>
                    <a:lstStyle/>
                    <a:p>
                      <a:pPr marL="0" indent="0">
                        <a:spcAft>
                          <a:spcPts val="0"/>
                        </a:spcAft>
                      </a:pPr>
                      <a:r>
                        <a:rPr lang="en-GB" sz="1200" b="0" dirty="0" smtClean="0">
                          <a:latin typeface="+mn-lt"/>
                          <a:ea typeface="Calibri"/>
                          <a:cs typeface="Times New Roman"/>
                        </a:rPr>
                        <a:t>Sale</a:t>
                      </a:r>
                      <a:endParaRPr lang="en-GB" sz="1200" b="0" dirty="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chemeClr val="accent5">
                        <a:lumMod val="20000"/>
                        <a:lumOff val="80000"/>
                      </a:schemeClr>
                    </a:solidFill>
                  </a:tcPr>
                </a:tc>
                <a:tc>
                  <a:txBody>
                    <a:bodyPr/>
                    <a:lstStyle/>
                    <a:p>
                      <a:r>
                        <a:rPr lang="en-GB" sz="1200" b="0" i="0" kern="1200" dirty="0" err="1" smtClean="0">
                          <a:solidFill>
                            <a:schemeClr val="tx1"/>
                          </a:solidFill>
                          <a:latin typeface="+mn-lt"/>
                          <a:ea typeface="+mn-ea"/>
                          <a:cs typeface="+mn-cs"/>
                        </a:rPr>
                        <a:t>Crossford</a:t>
                      </a:r>
                      <a:r>
                        <a:rPr lang="en-GB" sz="1200" b="0" i="0" kern="1200" dirty="0" smtClean="0">
                          <a:solidFill>
                            <a:schemeClr val="tx1"/>
                          </a:solidFill>
                          <a:latin typeface="+mn-lt"/>
                          <a:ea typeface="+mn-ea"/>
                          <a:cs typeface="+mn-cs"/>
                        </a:rPr>
                        <a:t> Bridge Pavilion, </a:t>
                      </a:r>
                      <a:r>
                        <a:rPr lang="en-GB" sz="1200" b="0" i="0" kern="1200" dirty="0" err="1" smtClean="0">
                          <a:solidFill>
                            <a:schemeClr val="tx1"/>
                          </a:solidFill>
                          <a:latin typeface="+mn-lt"/>
                          <a:ea typeface="+mn-ea"/>
                          <a:cs typeface="+mn-cs"/>
                        </a:rPr>
                        <a:t>Danefield</a:t>
                      </a:r>
                      <a:r>
                        <a:rPr lang="en-GB" sz="1200" b="0" i="0" kern="1200" dirty="0" smtClean="0">
                          <a:solidFill>
                            <a:schemeClr val="tx1"/>
                          </a:solidFill>
                          <a:latin typeface="+mn-lt"/>
                          <a:ea typeface="+mn-ea"/>
                          <a:cs typeface="+mn-cs"/>
                        </a:rPr>
                        <a:t> Road , Sale M33 7WR Sale</a:t>
                      </a:r>
                      <a:endParaRPr lang="en-GB" sz="1200" u="none" dirty="0" smtClean="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chemeClr val="accent5">
                        <a:lumMod val="20000"/>
                        <a:lumOff val="80000"/>
                      </a:schemeClr>
                    </a:solidFill>
                  </a:tcPr>
                </a:tc>
              </a:tr>
              <a:tr h="499512">
                <a:tc>
                  <a:txBody>
                    <a:bodyPr/>
                    <a:lstStyle/>
                    <a:p>
                      <a:pPr marL="0" indent="0">
                        <a:spcAft>
                          <a:spcPts val="0"/>
                        </a:spcAft>
                      </a:pPr>
                      <a:r>
                        <a:rPr lang="en-GB" sz="1200" b="0" dirty="0" smtClean="0">
                          <a:latin typeface="+mn-lt"/>
                          <a:ea typeface="Calibri"/>
                          <a:cs typeface="Times New Roman"/>
                        </a:rPr>
                        <a:t>Online &amp; CPD courses</a:t>
                      </a:r>
                      <a:endParaRPr lang="en-GB" sz="1200" b="0" dirty="0">
                        <a:latin typeface="+mn-lt"/>
                        <a:ea typeface="Calibri"/>
                        <a:cs typeface="Times New Roman"/>
                      </a:endParaRP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chemeClr val="accent5">
                        <a:lumMod val="20000"/>
                        <a:lumOff val="80000"/>
                      </a:schemeClr>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GB" sz="1200" u="none" dirty="0" smtClean="0">
                          <a:latin typeface="+mn-lt"/>
                          <a:ea typeface="Calibri"/>
                          <a:cs typeface="Times New Roman"/>
                        </a:rPr>
                        <a:t>Please look on a website for a full list of what else is available – as even the classroom classes are available online </a:t>
                      </a:r>
                    </a:p>
                  </a:txBody>
                  <a:tcPr marL="43802" marR="43802" marT="0" marB="0">
                    <a:lnL w="19050" cap="flat" cmpd="sng" algn="ctr">
                      <a:solidFill>
                        <a:srgbClr val="215868"/>
                      </a:solidFill>
                      <a:prstDash val="solid"/>
                      <a:round/>
                      <a:headEnd type="none" w="med" len="med"/>
                      <a:tailEnd type="none" w="med" len="med"/>
                    </a:lnL>
                    <a:lnR w="19050" cap="flat" cmpd="sng" algn="ctr">
                      <a:solidFill>
                        <a:srgbClr val="215868"/>
                      </a:solidFill>
                      <a:prstDash val="solid"/>
                      <a:round/>
                      <a:headEnd type="none" w="med" len="med"/>
                      <a:tailEnd type="none" w="med" len="med"/>
                    </a:lnR>
                    <a:lnT w="19050" cap="flat" cmpd="sng" algn="ctr">
                      <a:solidFill>
                        <a:srgbClr val="215868"/>
                      </a:solidFill>
                      <a:prstDash val="solid"/>
                      <a:round/>
                      <a:headEnd type="none" w="med" len="med"/>
                      <a:tailEnd type="none" w="med" len="med"/>
                    </a:lnT>
                    <a:lnB w="19050" cap="flat" cmpd="sng" algn="ctr">
                      <a:solidFill>
                        <a:srgbClr val="215868"/>
                      </a:solidFill>
                      <a:prstDash val="solid"/>
                      <a:round/>
                      <a:headEnd type="none" w="med" len="med"/>
                      <a:tailEnd type="none" w="med" len="med"/>
                    </a:lnB>
                    <a:solidFill>
                      <a:schemeClr val="accent5">
                        <a:lumMod val="20000"/>
                        <a:lumOff val="80000"/>
                      </a:schemeClr>
                    </a:solidFill>
                  </a:tcPr>
                </a:tc>
              </a:tr>
            </a:tbl>
          </a:graphicData>
        </a:graphic>
      </p:graphicFrame>
      <p:pic>
        <p:nvPicPr>
          <p:cNvPr id="11266" name="Picture 2" descr="booknow-round | St. Louis Counseling Therapy at Change, Inc ..."/>
          <p:cNvPicPr>
            <a:picLocks noChangeAspect="1" noChangeArrowheads="1"/>
          </p:cNvPicPr>
          <p:nvPr/>
        </p:nvPicPr>
        <p:blipFill>
          <a:blip r:embed="rId2" cstate="print"/>
          <a:srcRect/>
          <a:stretch>
            <a:fillRect/>
          </a:stretch>
        </p:blipFill>
        <p:spPr bwMode="auto">
          <a:xfrm rot="21004014">
            <a:off x="4973174" y="7196696"/>
            <a:ext cx="1325433" cy="1321158"/>
          </a:xfrm>
          <a:prstGeom prst="rect">
            <a:avLst/>
          </a:prstGeom>
          <a:noFill/>
        </p:spPr>
      </p:pic>
      <p:sp>
        <p:nvSpPr>
          <p:cNvPr id="6" name="Rectangle 4"/>
          <p:cNvSpPr>
            <a:spLocks noChangeArrowheads="1"/>
          </p:cNvSpPr>
          <p:nvPr/>
        </p:nvSpPr>
        <p:spPr bwMode="auto">
          <a:xfrm>
            <a:off x="0" y="8615362"/>
            <a:ext cx="6858000" cy="528638"/>
          </a:xfrm>
          <a:prstGeom prst="rect">
            <a:avLst/>
          </a:prstGeom>
          <a:solidFill>
            <a:srgbClr val="005F99"/>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365104" y="8820472"/>
            <a:ext cx="2348880" cy="1440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677787884"/>
              </p:ext>
            </p:extLst>
          </p:nvPr>
        </p:nvGraphicFramePr>
        <p:xfrm>
          <a:off x="188640" y="683568"/>
          <a:ext cx="6484382" cy="6097665"/>
        </p:xfrm>
        <a:graphic>
          <a:graphicData uri="http://schemas.openxmlformats.org/drawingml/2006/table">
            <a:tbl>
              <a:tblPr>
                <a:tableStyleId>{0505E3EF-67EA-436B-97B2-0124C06EBD24}</a:tableStyleId>
              </a:tblPr>
              <a:tblGrid>
                <a:gridCol w="1682419"/>
                <a:gridCol w="866824"/>
                <a:gridCol w="943176"/>
                <a:gridCol w="823159"/>
                <a:gridCol w="823159"/>
                <a:gridCol w="554983"/>
                <a:gridCol w="790662"/>
              </a:tblGrid>
              <a:tr h="707796">
                <a:tc>
                  <a:txBody>
                    <a:bodyPr/>
                    <a:lstStyle/>
                    <a:p>
                      <a:pPr algn="ctr" fontAlgn="t"/>
                      <a:r>
                        <a:rPr lang="en-GB" sz="1100" b="1" u="none" strike="noStrike" dirty="0">
                          <a:solidFill>
                            <a:schemeClr val="tx1"/>
                          </a:solidFill>
                          <a:effectLst/>
                          <a:latin typeface="+mn-lt"/>
                        </a:rPr>
                        <a:t>Full course details:</a:t>
                      </a:r>
                      <a:endParaRPr lang="en-GB" sz="1100" b="1" i="0" u="none" strike="noStrike" dirty="0">
                        <a:solidFill>
                          <a:schemeClr val="tx1"/>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latin typeface="+mn-lt"/>
                        </a:rPr>
                        <a:t>Venue</a:t>
                      </a:r>
                      <a:endParaRPr lang="en-GB" sz="1100" b="1" i="0" u="none" strike="noStrike" dirty="0">
                        <a:solidFill>
                          <a:schemeClr val="tx1"/>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latin typeface="+mn-lt"/>
                        </a:rPr>
                        <a:t>Course code</a:t>
                      </a:r>
                      <a:endParaRPr lang="en-GB" sz="1100" b="1" i="0" u="none" strike="noStrike" dirty="0">
                        <a:solidFill>
                          <a:schemeClr val="tx1"/>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i="0" u="none" strike="noStrike" dirty="0" smtClean="0">
                          <a:solidFill>
                            <a:schemeClr val="tx1"/>
                          </a:solidFill>
                          <a:effectLst/>
                          <a:latin typeface="+mn-lt"/>
                        </a:rPr>
                        <a:t>Initial assessment and induction</a:t>
                      </a:r>
                      <a:endParaRPr lang="en-GB" sz="1100" b="1" i="0" u="none" strike="noStrike" dirty="0">
                        <a:solidFill>
                          <a:schemeClr val="tx1"/>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latin typeface="+mn-lt"/>
                        </a:rPr>
                        <a:t>Course End Date</a:t>
                      </a:r>
                      <a:endParaRPr lang="en-GB" sz="1100" b="1" i="0" u="none" strike="noStrike" dirty="0">
                        <a:solidFill>
                          <a:schemeClr val="tx1"/>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latin typeface="+mn-lt"/>
                        </a:rPr>
                        <a:t>No of weeks</a:t>
                      </a:r>
                      <a:endParaRPr lang="en-GB" sz="1100" b="1" i="0" u="none" strike="noStrike" dirty="0">
                        <a:solidFill>
                          <a:schemeClr val="tx1"/>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latin typeface="+mn-lt"/>
                        </a:rPr>
                        <a:t>Days per week </a:t>
                      </a:r>
                      <a:endParaRPr lang="en-GB" sz="1100" b="1" i="0" u="none" strike="noStrike" dirty="0">
                        <a:solidFill>
                          <a:schemeClr val="tx1"/>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1216993">
                <a:tc>
                  <a:txBody>
                    <a:bodyPr/>
                    <a:lstStyle/>
                    <a:p>
                      <a:r>
                        <a:rPr lang="en-GB" sz="1100" kern="1200" dirty="0" smtClean="0">
                          <a:solidFill>
                            <a:schemeClr val="dk1"/>
                          </a:solidFill>
                          <a:latin typeface="+mn-lt"/>
                          <a:ea typeface="+mn-ea"/>
                          <a:cs typeface="+mn-cs"/>
                        </a:rPr>
                        <a:t>Level 2 Award in Support Work in Schools &amp; Level 2 Certificate in  Understanding Children and Young People’s Mental Health &amp; IAG L1 &amp; Level 1 Diploma in Skills for Employment, Training and Personal Development </a:t>
                      </a:r>
                      <a:endParaRPr lang="en-GB" sz="1100" b="0" i="0" u="none" strike="noStrike" dirty="0">
                        <a:solidFill>
                          <a:srgbClr val="000000"/>
                        </a:solidFill>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Swinton</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t"/>
                      <a:r>
                        <a:rPr lang="en-GB" sz="1100" b="0" i="0" u="none" strike="noStrike" dirty="0" smtClean="0">
                          <a:solidFill>
                            <a:srgbClr val="000000"/>
                          </a:solidFill>
                          <a:effectLst/>
                          <a:latin typeface="+mn-lt"/>
                        </a:rPr>
                        <a:t>2021SWISSW</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latin typeface="+mn-lt"/>
                        </a:rPr>
                        <a:t>15/09/2020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16/02/2021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20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Tues</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216993">
                <a:tc>
                  <a:txBody>
                    <a:bodyPr/>
                    <a:lstStyle/>
                    <a:p>
                      <a:r>
                        <a:rPr lang="en-GB" sz="1100" kern="1200" dirty="0" smtClean="0">
                          <a:solidFill>
                            <a:schemeClr val="dk1"/>
                          </a:solidFill>
                          <a:latin typeface="+mn-lt"/>
                          <a:ea typeface="+mn-ea"/>
                          <a:cs typeface="+mn-cs"/>
                        </a:rPr>
                        <a:t>Level 2 Award in Support Work in Schools &amp; Level 2 Certificate in  Understanding Children and Young People’s Mental Health &amp; IAG L1 &amp; Level 1 Diploma in Skills for Employment, Training and Personal Development </a:t>
                      </a:r>
                      <a:endParaRPr lang="en-GB" sz="1100" b="0" i="0" u="none" strike="noStrike" dirty="0">
                        <a:solidFill>
                          <a:srgbClr val="000000"/>
                        </a:solidFill>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dirty="0" smtClean="0">
                          <a:latin typeface="+mn-lt"/>
                          <a:ea typeface="Calibri"/>
                          <a:cs typeface="Times New Roman"/>
                        </a:rPr>
                        <a:t>Middleton </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100" b="0" i="0" u="none" strike="noStrike" dirty="0" smtClean="0">
                          <a:solidFill>
                            <a:srgbClr val="000000"/>
                          </a:solidFill>
                          <a:effectLst/>
                          <a:latin typeface="+mn-lt"/>
                        </a:rPr>
                        <a:t> 2021SWISMID</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latin typeface="+mn-lt"/>
                        </a:rPr>
                        <a:t>16/09/2020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17/02/2021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20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Wednesday</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6993">
                <a:tc>
                  <a:txBody>
                    <a:bodyPr/>
                    <a:lstStyle/>
                    <a:p>
                      <a:r>
                        <a:rPr lang="en-GB" sz="1100" kern="1200" dirty="0" smtClean="0">
                          <a:solidFill>
                            <a:schemeClr val="dk1"/>
                          </a:solidFill>
                          <a:latin typeface="+mn-lt"/>
                          <a:ea typeface="+mn-ea"/>
                          <a:cs typeface="+mn-cs"/>
                        </a:rPr>
                        <a:t>Level 2 Award in Support Work in Schools &amp; Level 2 Certificate in  Understanding Children and Young People’s Mental Health &amp; IAG L1 &amp; Level 1 Diploma in Skills for Employment, Training and Personal Development </a:t>
                      </a:r>
                      <a:endParaRPr lang="en-GB" sz="1100" b="0" i="0" u="none" strike="noStrike" dirty="0">
                        <a:solidFill>
                          <a:srgbClr val="000000"/>
                        </a:solidFill>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514350" rtl="0" eaLnBrk="1" fontAlgn="t"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effectLst/>
                          <a:latin typeface="+mn-lt"/>
                        </a:rPr>
                        <a:t>Ashton-u-Lyne</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t"/>
                      <a:r>
                        <a:rPr lang="en-GB" sz="1100" b="0" i="0" u="none" strike="noStrike" dirty="0" smtClean="0">
                          <a:solidFill>
                            <a:srgbClr val="000000"/>
                          </a:solidFill>
                          <a:effectLst/>
                          <a:latin typeface="+mn-lt"/>
                        </a:rPr>
                        <a:t>2021SWISAUL</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latin typeface="+mn-lt"/>
                        </a:rPr>
                        <a:t>17/09/2020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18/02/2021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20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Thurs</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216993">
                <a:tc>
                  <a:txBody>
                    <a:bodyPr/>
                    <a:lstStyle/>
                    <a:p>
                      <a:r>
                        <a:rPr lang="en-GB" sz="1100" kern="1200" dirty="0" smtClean="0">
                          <a:solidFill>
                            <a:schemeClr val="dk1"/>
                          </a:solidFill>
                          <a:latin typeface="+mn-lt"/>
                          <a:ea typeface="+mn-ea"/>
                          <a:cs typeface="+mn-cs"/>
                        </a:rPr>
                        <a:t>Level 2 Award in Support Work in Schools &amp; Level 2 Certificate in  Understanding Children and Young People’s Mental Health &amp; IAG L1 &amp; Level 1 Diploma in Skills for Employment, Training and Personal Development </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dirty="0" smtClean="0">
                          <a:latin typeface="+mn-lt"/>
                          <a:ea typeface="Calibri"/>
                          <a:cs typeface="Times New Roman"/>
                        </a:rPr>
                        <a:t>Oldham </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100" b="0" i="0" u="none" strike="noStrike" dirty="0" smtClean="0">
                          <a:solidFill>
                            <a:srgbClr val="000000"/>
                          </a:solidFill>
                          <a:effectLst/>
                          <a:latin typeface="+mn-lt"/>
                        </a:rPr>
                        <a:t>2021SWISOLD</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latin typeface="+mn-lt"/>
                        </a:rPr>
                        <a:t>18/09/2020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19/02/2021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20</a:t>
                      </a:r>
                    </a:p>
                    <a:p>
                      <a:pPr algn="ctr" fontAlgn="t"/>
                      <a:endParaRPr lang="en-GB" sz="1100" b="0" i="0" u="none" strike="noStrike" dirty="0" smtClean="0">
                        <a:solidFill>
                          <a:srgbClr val="000000"/>
                        </a:solidFill>
                        <a:effectLst/>
                        <a:latin typeface="+mn-lt"/>
                      </a:endParaRPr>
                    </a:p>
                    <a:p>
                      <a:pPr algn="ctr" fontAlgn="t"/>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Fri</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p>
                      <a:pPr algn="ctr" fontAlgn="t"/>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4"/>
          <p:cNvSpPr>
            <a:spLocks noChangeArrowheads="1"/>
          </p:cNvSpPr>
          <p:nvPr/>
        </p:nvSpPr>
        <p:spPr bwMode="auto">
          <a:xfrm>
            <a:off x="0" y="8615362"/>
            <a:ext cx="6858000" cy="528638"/>
          </a:xfrm>
          <a:prstGeom prst="rect">
            <a:avLst/>
          </a:prstGeom>
          <a:solidFill>
            <a:srgbClr val="005F99"/>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365104" y="8820472"/>
            <a:ext cx="2348880" cy="1440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8640" y="467544"/>
          <a:ext cx="6484382" cy="7632848"/>
        </p:xfrm>
        <a:graphic>
          <a:graphicData uri="http://schemas.openxmlformats.org/drawingml/2006/table">
            <a:tbl>
              <a:tblPr>
                <a:tableStyleId>{0505E3EF-67EA-436B-97B2-0124C06EBD24}</a:tableStyleId>
              </a:tblPr>
              <a:tblGrid>
                <a:gridCol w="1682419"/>
                <a:gridCol w="866824"/>
                <a:gridCol w="907141"/>
                <a:gridCol w="859194"/>
                <a:gridCol w="823159"/>
                <a:gridCol w="554983"/>
                <a:gridCol w="790662"/>
              </a:tblGrid>
              <a:tr h="629170">
                <a:tc>
                  <a:txBody>
                    <a:bodyPr/>
                    <a:lstStyle/>
                    <a:p>
                      <a:pPr algn="ctr" fontAlgn="t"/>
                      <a:r>
                        <a:rPr lang="en-GB" sz="1100" b="1" u="none" strike="noStrike" dirty="0">
                          <a:solidFill>
                            <a:schemeClr val="tx1"/>
                          </a:solidFill>
                          <a:effectLst/>
                        </a:rPr>
                        <a:t>Full course details:</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rPr>
                        <a:t>Venue</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rPr>
                        <a:t>Course code</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i="0" u="none" strike="noStrike" dirty="0" smtClean="0">
                          <a:solidFill>
                            <a:schemeClr val="tx1"/>
                          </a:solidFill>
                          <a:effectLst/>
                          <a:latin typeface="+mn-lt"/>
                        </a:rPr>
                        <a:t>Initial assessment and induction</a:t>
                      </a:r>
                      <a:endParaRPr lang="en-GB" sz="1100" b="1" i="0" u="none" strike="noStrike" dirty="0">
                        <a:solidFill>
                          <a:schemeClr val="tx1"/>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rPr>
                        <a:t>Course End Date</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rPr>
                        <a:t>No of weeks</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rPr>
                        <a:t>Days per week </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1628569">
                <a:tc>
                  <a:txBody>
                    <a:bodyPr/>
                    <a:lstStyle/>
                    <a:p>
                      <a:pPr marL="0" marR="0" indent="0" algn="l" defTabSz="514350" rtl="0" eaLnBrk="1" fontAlgn="ctr"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Level 2 Certificate in Preparing to Work in Adult Social Care  &amp; Level 1 Award in Information, Advice or Guidance &amp; Level 2 Award in Awareness of Dementia &amp; Level 1 Diploma in Skills for Employment, Training and Personal Development </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dirty="0" smtClean="0">
                          <a:latin typeface="+mn-lt"/>
                          <a:ea typeface="Calibri"/>
                          <a:cs typeface="Times New Roman"/>
                        </a:rPr>
                        <a:t>Ashton under Lyne </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effectLst/>
                          <a:latin typeface="+mn-lt"/>
                        </a:rPr>
                        <a:t>2021HSCAUL</a:t>
                      </a:r>
                    </a:p>
                    <a:p>
                      <a:pPr algn="ctr" fontAlgn="t"/>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latin typeface="+mn-lt"/>
                        </a:rPr>
                        <a:t>22/09/2020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16/02/2021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20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Tues</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628569">
                <a:tc>
                  <a:txBody>
                    <a:bodyPr/>
                    <a:lstStyle/>
                    <a:p>
                      <a:pPr marL="0" marR="0" indent="0" algn="l" defTabSz="514350" rtl="0" eaLnBrk="1" fontAlgn="ctr"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Level 2 Certificate in Preparing to Work in Adult Social Care  &amp; Level 1 Award in Information, Advice or Guidance &amp; Level 2 Award in Awareness of Dementia &amp; Level 1 Diploma in Skills for Employment, Training and Personal Development </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dirty="0" smtClean="0">
                          <a:latin typeface="+mn-lt"/>
                          <a:ea typeface="Calibri"/>
                          <a:cs typeface="Times New Roman"/>
                        </a:rPr>
                        <a:t>Eccles </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2021HSCEC</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latin typeface="+mn-lt"/>
                        </a:rPr>
                        <a:t>23/09/2020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17/02/2021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20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Wed</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7495">
                <a:tc>
                  <a:txBody>
                    <a:bodyPr/>
                    <a:lstStyle/>
                    <a:p>
                      <a:r>
                        <a:rPr lang="en-GB" sz="1100" kern="1200" baseline="0" dirty="0" smtClean="0">
                          <a:solidFill>
                            <a:schemeClr val="dk1"/>
                          </a:solidFill>
                          <a:latin typeface="+mn-lt"/>
                          <a:ea typeface="+mn-ea"/>
                          <a:cs typeface="+mn-cs"/>
                        </a:rPr>
                        <a:t>Level 2 Certificate in Understanding Dignity and Safeguarding in Adult Health and Social Care </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Swinton </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2021DS&amp;SSW</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latin typeface="+mn-lt"/>
                        </a:rPr>
                        <a:t>24/09/2020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10/12/2020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12</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Thurs</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 to 12 pm</a:t>
                      </a:r>
                      <a:endParaRPr lang="en-GB" sz="1100" b="0" i="0" u="none" strike="noStrike" dirty="0" smtClean="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847495">
                <a:tc>
                  <a:txBody>
                    <a:bodyPr/>
                    <a:lstStyle/>
                    <a:p>
                      <a:pPr marL="0" marR="0" indent="0" algn="l" defTabSz="514350" rtl="0" eaLnBrk="1" fontAlgn="t"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latin typeface="+mn-lt"/>
                        </a:rPr>
                        <a:t>Level 1 Certificate in Personal Well-Being</a:t>
                      </a:r>
                      <a:r>
                        <a:rPr lang="en-GB" sz="1100" b="0" i="0" u="none" strike="noStrike" baseline="0" dirty="0" smtClean="0">
                          <a:solidFill>
                            <a:srgbClr val="000000"/>
                          </a:solidFill>
                          <a:latin typeface="+mn-lt"/>
                        </a:rPr>
                        <a:t> </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Swinton</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2021PWBSW</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latin typeface="+mn-lt"/>
                        </a:rPr>
                        <a:t>24/09/2020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10/12/2020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12</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Thurs</a:t>
                      </a:r>
                    </a:p>
                    <a:p>
                      <a:pPr algn="ctr" fontAlgn="t"/>
                      <a:r>
                        <a:rPr lang="en-GB" sz="1100" b="0" i="0" u="none" strike="noStrike" dirty="0" smtClean="0">
                          <a:solidFill>
                            <a:srgbClr val="000000"/>
                          </a:solidFill>
                          <a:effectLst/>
                          <a:latin typeface="+mn-lt"/>
                        </a:rPr>
                        <a:t>1</a:t>
                      </a:r>
                      <a:r>
                        <a:rPr lang="en-GB" sz="1100" b="0" i="0" u="none" strike="noStrike" baseline="0" dirty="0" smtClean="0">
                          <a:solidFill>
                            <a:srgbClr val="000000"/>
                          </a:solidFill>
                          <a:effectLst/>
                          <a:latin typeface="+mn-lt"/>
                        </a:rPr>
                        <a:t> day a week</a:t>
                      </a:r>
                    </a:p>
                    <a:p>
                      <a:pPr algn="ctr" fontAlgn="t"/>
                      <a:endParaRPr lang="en-GB" sz="1100" b="0" i="0" u="none" strike="noStrike" baseline="0" dirty="0" smtClean="0">
                        <a:solidFill>
                          <a:srgbClr val="000000"/>
                        </a:solidFill>
                        <a:effectLst/>
                        <a:latin typeface="+mn-lt"/>
                      </a:endParaRPr>
                    </a:p>
                    <a:p>
                      <a:pPr algn="ctr" fontAlgn="t"/>
                      <a:r>
                        <a:rPr lang="en-GB" sz="1100" b="1" i="0" u="none" strike="noStrike" baseline="0" dirty="0" smtClean="0">
                          <a:solidFill>
                            <a:srgbClr val="000000"/>
                          </a:solidFill>
                          <a:effectLst/>
                          <a:latin typeface="+mn-lt"/>
                        </a:rPr>
                        <a:t>12.30pm to 3pm</a:t>
                      </a:r>
                      <a:endParaRPr lang="en-GB" sz="1100" b="1" i="0" u="none" strike="noStrike" dirty="0" smtClean="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0509">
                <a:tc>
                  <a:txBody>
                    <a:bodyPr/>
                    <a:lstStyle/>
                    <a:p>
                      <a:pPr marL="0" marR="0" indent="0" algn="l" defTabSz="514350" rtl="0" eaLnBrk="1" fontAlgn="ctr"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Level 2 Certificate in Preparing to Work in Adult Social Care  &amp; Level 1 Award in Information, Advice or Guidance &amp; Level 2 Award in Awareness of Dementia &amp; Level 1 Diploma in Skills for Employment, Training and Personal Development </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Salford</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2021HSCSF</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latin typeface="+mn-lt"/>
                        </a:rPr>
                        <a:t>25/09/2020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21/02/2021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20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Fri</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p>
                      <a:pPr algn="ctr" fontAlgn="t"/>
                      <a:endParaRPr lang="en-GB" sz="1100" b="0" i="0" u="none" strike="noStrike" dirty="0" smtClean="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531041">
                <a:tc>
                  <a:txBody>
                    <a:bodyPr/>
                    <a:lstStyle/>
                    <a:p>
                      <a:pPr marL="0" marR="0" indent="0" algn="l" defTabSz="514350" rtl="0" eaLnBrk="1" fontAlgn="ctr"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Level 2 Certificate in Mental Health Awareness  &amp; Level 1 Award in Mentoring </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Swinton</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2021MH&amp;MSW</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latin typeface="+mn-lt"/>
                        </a:rPr>
                        <a:t>17/12/2020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12/03/2021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12</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Thursday</a:t>
                      </a:r>
                    </a:p>
                    <a:p>
                      <a:pPr algn="ctr" fontAlgn="t"/>
                      <a:r>
                        <a:rPr lang="en-GB" sz="1100" b="0" i="0" u="none" strike="noStrike" dirty="0" smtClean="0">
                          <a:solidFill>
                            <a:srgbClr val="000000"/>
                          </a:solidFill>
                          <a:effectLst/>
                          <a:latin typeface="+mn-lt"/>
                        </a:rPr>
                        <a:t>09.30</a:t>
                      </a:r>
                      <a:r>
                        <a:rPr lang="en-GB" sz="1100" b="0" i="0" u="none" strike="noStrike" baseline="0" dirty="0" smtClean="0">
                          <a:solidFill>
                            <a:srgbClr val="000000"/>
                          </a:solidFill>
                          <a:effectLst/>
                          <a:latin typeface="+mn-lt"/>
                        </a:rPr>
                        <a:t> to 3pm</a:t>
                      </a:r>
                      <a:endParaRPr lang="en-GB" sz="1100" b="0" i="0" u="none" strike="noStrike" dirty="0" smtClean="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4"/>
          <p:cNvSpPr>
            <a:spLocks noChangeArrowheads="1"/>
          </p:cNvSpPr>
          <p:nvPr/>
        </p:nvSpPr>
        <p:spPr bwMode="auto">
          <a:xfrm>
            <a:off x="0" y="8615362"/>
            <a:ext cx="6858000" cy="528638"/>
          </a:xfrm>
          <a:prstGeom prst="rect">
            <a:avLst/>
          </a:prstGeom>
          <a:solidFill>
            <a:srgbClr val="005F99"/>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365104" y="8820472"/>
            <a:ext cx="2348880" cy="1440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0648" y="611560"/>
          <a:ext cx="6412374" cy="6020736"/>
        </p:xfrm>
        <a:graphic>
          <a:graphicData uri="http://schemas.openxmlformats.org/drawingml/2006/table">
            <a:tbl>
              <a:tblPr>
                <a:tableStyleId>{0505E3EF-67EA-436B-97B2-0124C06EBD24}</a:tableStyleId>
              </a:tblPr>
              <a:tblGrid>
                <a:gridCol w="1663736"/>
                <a:gridCol w="857198"/>
                <a:gridCol w="897067"/>
                <a:gridCol w="849653"/>
                <a:gridCol w="814018"/>
                <a:gridCol w="548820"/>
                <a:gridCol w="781882"/>
              </a:tblGrid>
              <a:tr h="629170">
                <a:tc>
                  <a:txBody>
                    <a:bodyPr/>
                    <a:lstStyle/>
                    <a:p>
                      <a:pPr algn="ctr" fontAlgn="t"/>
                      <a:r>
                        <a:rPr lang="en-GB" sz="1100" b="1" u="none" strike="noStrike" dirty="0">
                          <a:solidFill>
                            <a:schemeClr val="tx1"/>
                          </a:solidFill>
                          <a:effectLst/>
                        </a:rPr>
                        <a:t>Full course details:</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rPr>
                        <a:t>Venue</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rPr>
                        <a:t>Course code</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i="0" u="none" strike="noStrike" dirty="0" smtClean="0">
                          <a:solidFill>
                            <a:schemeClr val="tx1"/>
                          </a:solidFill>
                          <a:effectLst/>
                          <a:latin typeface="+mn-lt"/>
                        </a:rPr>
                        <a:t>Initial assessment and induction</a:t>
                      </a:r>
                      <a:endParaRPr lang="en-GB" sz="1100" b="1" i="0" u="none" strike="noStrike" dirty="0">
                        <a:solidFill>
                          <a:schemeClr val="tx1"/>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rPr>
                        <a:t>Course End Date</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rPr>
                        <a:t>No of weeks</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en-GB" sz="1100" b="1" u="none" strike="noStrike" dirty="0">
                          <a:solidFill>
                            <a:schemeClr val="tx1"/>
                          </a:solidFill>
                          <a:effectLst/>
                        </a:rPr>
                        <a:t>Days per week </a:t>
                      </a:r>
                      <a:endParaRPr lang="en-GB" sz="1100" b="1" i="0" u="none" strike="noStrike" dirty="0">
                        <a:solidFill>
                          <a:schemeClr val="tx1"/>
                        </a:solidFill>
                        <a:effectLst/>
                        <a:latin typeface="Calibri"/>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1027014">
                <a:tc>
                  <a:txBody>
                    <a:bodyPr/>
                    <a:lstStyle/>
                    <a:p>
                      <a:pPr marL="0" marR="0" indent="0" algn="l" defTabSz="514350" rtl="0" eaLnBrk="1" fontAlgn="ctr" latinLnBrk="0" hangingPunct="1">
                        <a:lnSpc>
                          <a:spcPct val="100000"/>
                        </a:lnSpc>
                        <a:spcBef>
                          <a:spcPts val="0"/>
                        </a:spcBef>
                        <a:spcAft>
                          <a:spcPts val="0"/>
                        </a:spcAft>
                        <a:buClrTx/>
                        <a:buSzTx/>
                        <a:buFontTx/>
                        <a:buNone/>
                        <a:tabLst/>
                        <a:defRPr/>
                      </a:pPr>
                      <a:r>
                        <a:rPr lang="en-GB" sz="1100" b="0" kern="1200" dirty="0" smtClean="0">
                          <a:solidFill>
                            <a:schemeClr val="dk1"/>
                          </a:solidFill>
                          <a:latin typeface="+mn-lt"/>
                          <a:ea typeface="+mn-ea"/>
                          <a:cs typeface="+mn-cs"/>
                        </a:rPr>
                        <a:t>Level 1 Certificate in An Introduction to Youth Work &amp; L2 </a:t>
                      </a:r>
                      <a:r>
                        <a:rPr lang="en-GB" sz="1100" b="0" i="0" kern="1200" dirty="0" smtClean="0">
                          <a:solidFill>
                            <a:schemeClr val="dk1"/>
                          </a:solidFill>
                          <a:latin typeface="+mn-lt"/>
                          <a:ea typeface="+mn-ea"/>
                          <a:cs typeface="+mn-cs"/>
                        </a:rPr>
                        <a:t>Award in Youth Work Principles (England) &amp;</a:t>
                      </a:r>
                    </a:p>
                    <a:p>
                      <a:pPr marL="0" marR="0" indent="0" algn="l" defTabSz="514350" rtl="0" eaLnBrk="1" fontAlgn="ctr" latinLnBrk="0" hangingPunct="1">
                        <a:lnSpc>
                          <a:spcPct val="100000"/>
                        </a:lnSpc>
                        <a:spcBef>
                          <a:spcPts val="0"/>
                        </a:spcBef>
                        <a:spcAft>
                          <a:spcPts val="0"/>
                        </a:spcAft>
                        <a:buClrTx/>
                        <a:buSzTx/>
                        <a:buFontTx/>
                        <a:buNone/>
                        <a:tabLst/>
                        <a:defRPr/>
                      </a:pPr>
                      <a:r>
                        <a:rPr lang="en-GB" sz="1100" b="0" kern="1200" dirty="0" smtClean="0">
                          <a:solidFill>
                            <a:schemeClr val="dk1"/>
                          </a:solidFill>
                          <a:latin typeface="+mn-lt"/>
                          <a:ea typeface="+mn-ea"/>
                          <a:cs typeface="+mn-cs"/>
                        </a:rPr>
                        <a:t> IAG L1 &amp; L1 Mentoring &amp; Level 1 Diploma in Skills for Employment, Training and Personal Development  </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a:spcAft>
                          <a:spcPts val="0"/>
                        </a:spcAft>
                      </a:pPr>
                      <a:r>
                        <a:rPr lang="en-GB" sz="1100" b="0" dirty="0" smtClean="0">
                          <a:latin typeface="+mn-lt"/>
                          <a:ea typeface="Calibri"/>
                          <a:cs typeface="Times New Roman"/>
                        </a:rPr>
                        <a:t>Harpurhey </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2021YWHH</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latin typeface="+mn-lt"/>
                        </a:rPr>
                        <a:t>15/09/2020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27/04/2021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30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Tues</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080120">
                <a:tc>
                  <a:txBody>
                    <a:bodyPr/>
                    <a:lstStyle/>
                    <a:p>
                      <a:pPr marL="0" marR="0" indent="0" algn="l" defTabSz="514350" rtl="0" eaLnBrk="1" fontAlgn="ctr" latinLnBrk="0" hangingPunct="1">
                        <a:lnSpc>
                          <a:spcPct val="100000"/>
                        </a:lnSpc>
                        <a:spcBef>
                          <a:spcPts val="0"/>
                        </a:spcBef>
                        <a:spcAft>
                          <a:spcPts val="0"/>
                        </a:spcAft>
                        <a:buClrTx/>
                        <a:buSzTx/>
                        <a:buFontTx/>
                        <a:buNone/>
                        <a:tabLst/>
                        <a:defRPr/>
                      </a:pPr>
                      <a:r>
                        <a:rPr lang="en-GB" sz="1100" b="0" kern="1200" dirty="0" smtClean="0">
                          <a:solidFill>
                            <a:schemeClr val="dk1"/>
                          </a:solidFill>
                          <a:latin typeface="+mn-lt"/>
                          <a:ea typeface="+mn-ea"/>
                          <a:cs typeface="+mn-cs"/>
                        </a:rPr>
                        <a:t>Level 1 Certificate in An Introduction to Youth Work &amp; L2 </a:t>
                      </a:r>
                      <a:r>
                        <a:rPr lang="en-GB" sz="1100" b="0" i="0" kern="1200" dirty="0" smtClean="0">
                          <a:solidFill>
                            <a:schemeClr val="dk1"/>
                          </a:solidFill>
                          <a:latin typeface="+mn-lt"/>
                          <a:ea typeface="+mn-ea"/>
                          <a:cs typeface="+mn-cs"/>
                        </a:rPr>
                        <a:t>Award in Youth Work Principles (England) &amp;</a:t>
                      </a:r>
                    </a:p>
                    <a:p>
                      <a:pPr marL="0" marR="0" indent="0" algn="l" defTabSz="514350" rtl="0" eaLnBrk="1" fontAlgn="ctr"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 IAG L1 &amp; L1 Mentoring &amp; Level 1 Diploma in Skills for Employment, Training and Personal Development  </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514350" rtl="0" eaLnBrk="1" fontAlgn="t"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effectLst/>
                          <a:latin typeface="+mn-lt"/>
                        </a:rPr>
                        <a:t>Ashton-u-Lyne</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2021YWAUL</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latin typeface="+mn-lt"/>
                        </a:rPr>
                        <a:t>16/09/2020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28/04/2021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30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Wednesday</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7495">
                <a:tc>
                  <a:txBody>
                    <a:bodyPr/>
                    <a:lstStyle/>
                    <a:p>
                      <a:pPr marL="0" marR="0" indent="0" algn="l" defTabSz="514350" rtl="0" eaLnBrk="1" fontAlgn="ctr" latinLnBrk="0" hangingPunct="1">
                        <a:lnSpc>
                          <a:spcPct val="100000"/>
                        </a:lnSpc>
                        <a:spcBef>
                          <a:spcPts val="0"/>
                        </a:spcBef>
                        <a:spcAft>
                          <a:spcPts val="0"/>
                        </a:spcAft>
                        <a:buClrTx/>
                        <a:buSzTx/>
                        <a:buFontTx/>
                        <a:buNone/>
                        <a:tabLst/>
                        <a:defRPr/>
                      </a:pPr>
                      <a:r>
                        <a:rPr lang="en-GB" sz="1100" b="0" kern="1200" dirty="0" smtClean="0">
                          <a:solidFill>
                            <a:schemeClr val="dk1"/>
                          </a:solidFill>
                          <a:latin typeface="+mn-lt"/>
                          <a:ea typeface="+mn-ea"/>
                          <a:cs typeface="+mn-cs"/>
                        </a:rPr>
                        <a:t>Level 1 Certificate in An Introduction to Youth Work &amp; L2 </a:t>
                      </a:r>
                      <a:r>
                        <a:rPr lang="en-GB" sz="1100" b="0" i="0" kern="1200" dirty="0" smtClean="0">
                          <a:solidFill>
                            <a:schemeClr val="dk1"/>
                          </a:solidFill>
                          <a:latin typeface="+mn-lt"/>
                          <a:ea typeface="+mn-ea"/>
                          <a:cs typeface="+mn-cs"/>
                        </a:rPr>
                        <a:t>Award in Youth Work Principles (England) &amp;</a:t>
                      </a:r>
                    </a:p>
                    <a:p>
                      <a:pPr marL="0" marR="0" indent="0" algn="l" defTabSz="514350" rtl="0" eaLnBrk="1" fontAlgn="ctr"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 IAG L1 &amp; L1 Mentoring &amp; Level 1 Diploma in Skills for Employment, Training and Personal Development  </a:t>
                      </a:r>
                      <a:endParaRPr lang="en-GB" sz="1100" b="0" i="0" u="none" strike="noStrike" dirty="0">
                        <a:solidFill>
                          <a:srgbClr val="000000"/>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514350" rtl="0" eaLnBrk="1" fontAlgn="t" latinLnBrk="0" hangingPunct="1">
                        <a:lnSpc>
                          <a:spcPct val="100000"/>
                        </a:lnSpc>
                        <a:spcBef>
                          <a:spcPts val="0"/>
                        </a:spcBef>
                        <a:spcAft>
                          <a:spcPts val="0"/>
                        </a:spcAft>
                        <a:buClrTx/>
                        <a:buSzTx/>
                        <a:buFontTx/>
                        <a:buNone/>
                        <a:tabLst/>
                        <a:defRPr/>
                      </a:pPr>
                      <a:r>
                        <a:rPr lang="en-GB" sz="1100" b="0" i="0" kern="1200" dirty="0" err="1" smtClean="0">
                          <a:solidFill>
                            <a:schemeClr val="tx1"/>
                          </a:solidFill>
                          <a:latin typeface="+mn-lt"/>
                          <a:ea typeface="+mn-ea"/>
                          <a:cs typeface="+mn-cs"/>
                        </a:rPr>
                        <a:t>Collyhurst</a:t>
                      </a:r>
                      <a:endParaRPr lang="en-GB" sz="1100" b="0" i="0" u="none" strike="noStrike" dirty="0" smtClean="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2021YWCO</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latin typeface="+mn-lt"/>
                        </a:rPr>
                        <a:t>01/10/2020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13/05/2021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30</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smtClean="0">
                          <a:solidFill>
                            <a:srgbClr val="000000"/>
                          </a:solidFill>
                          <a:effectLst/>
                          <a:latin typeface="+mn-lt"/>
                        </a:rPr>
                        <a:t>Thurs</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847495">
                <a:tc>
                  <a:txBody>
                    <a:bodyPr/>
                    <a:lstStyle/>
                    <a:p>
                      <a:pPr marL="0" marR="0" indent="0" algn="l" defTabSz="514350" rtl="0" eaLnBrk="1" fontAlgn="ctr" latinLnBrk="0" hangingPunct="1">
                        <a:lnSpc>
                          <a:spcPct val="100000"/>
                        </a:lnSpc>
                        <a:spcBef>
                          <a:spcPts val="0"/>
                        </a:spcBef>
                        <a:spcAft>
                          <a:spcPts val="0"/>
                        </a:spcAft>
                        <a:buClrTx/>
                        <a:buSzTx/>
                        <a:buFontTx/>
                        <a:buNone/>
                        <a:tabLst/>
                        <a:defRPr/>
                      </a:pPr>
                      <a:r>
                        <a:rPr lang="en-GB" sz="1100" b="0" kern="1200" dirty="0" smtClean="0">
                          <a:solidFill>
                            <a:schemeClr val="dk1"/>
                          </a:solidFill>
                          <a:latin typeface="+mn-lt"/>
                          <a:ea typeface="+mn-ea"/>
                          <a:cs typeface="+mn-cs"/>
                        </a:rPr>
                        <a:t>Level 1 Certificate in An Introduction to Youth Work &amp; L2 </a:t>
                      </a:r>
                      <a:r>
                        <a:rPr lang="en-GB" sz="1100" b="0" i="0" kern="1200" dirty="0" smtClean="0">
                          <a:solidFill>
                            <a:schemeClr val="dk1"/>
                          </a:solidFill>
                          <a:latin typeface="+mn-lt"/>
                          <a:ea typeface="+mn-ea"/>
                          <a:cs typeface="+mn-cs"/>
                        </a:rPr>
                        <a:t>Award in Youth Work Principles (England) &amp;</a:t>
                      </a:r>
                    </a:p>
                    <a:p>
                      <a:pPr marL="0" marR="0" indent="0" algn="l" defTabSz="514350" rtl="0" eaLnBrk="1" fontAlgn="ctr"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 IAG L1 &amp; L1 Mentoring &amp; Level 1 Diploma in Skills for Employment, Training and Personal Development  </a:t>
                      </a:r>
                      <a:endParaRPr lang="en-GB" sz="1100" b="0" i="0" u="none" strike="noStrike" dirty="0">
                        <a:solidFill>
                          <a:srgbClr val="000000"/>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514350" rtl="0" eaLnBrk="1" fontAlgn="t"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effectLst/>
                          <a:latin typeface="+mn-lt"/>
                        </a:rPr>
                        <a:t>Sale</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2021YWS</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latin typeface="+mn-lt"/>
                        </a:rPr>
                        <a:t>18/09/2020</a:t>
                      </a:r>
                      <a:endParaRPr lang="en-GB" sz="1100" b="0" i="0" u="none" strike="noStrike" dirty="0">
                        <a:solidFill>
                          <a:srgbClr val="000000"/>
                        </a:solidFill>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30/04/2021</a:t>
                      </a:r>
                      <a:endParaRPr lang="en-GB" sz="1100" b="0" i="0" u="none" strike="noStrike" dirty="0">
                        <a:solidFill>
                          <a:srgbClr val="000000"/>
                        </a:solidFill>
                        <a:effectLst/>
                        <a:latin typeface="+mn-lt"/>
                      </a:endParaRP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30</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100" b="0" i="0" u="none" strike="noStrike" dirty="0" smtClean="0">
                          <a:solidFill>
                            <a:srgbClr val="000000"/>
                          </a:solidFill>
                          <a:effectLst/>
                          <a:latin typeface="+mn-lt"/>
                        </a:rPr>
                        <a:t>Fri</a:t>
                      </a:r>
                    </a:p>
                    <a:p>
                      <a:pPr algn="ctr" fontAlgn="t"/>
                      <a:r>
                        <a:rPr lang="en-GB" sz="1100" b="0" i="0" u="none" strike="noStrike" dirty="0" smtClean="0">
                          <a:solidFill>
                            <a:srgbClr val="000000"/>
                          </a:solidFill>
                          <a:effectLst/>
                          <a:latin typeface="+mn-lt"/>
                        </a:rPr>
                        <a:t>1 day a week</a:t>
                      </a:r>
                    </a:p>
                    <a:p>
                      <a:pPr algn="ctr" fontAlgn="t"/>
                      <a:endParaRPr lang="en-GB" sz="1100" b="0" i="0" u="none" strike="noStrike" dirty="0" smtClean="0">
                        <a:solidFill>
                          <a:srgbClr val="000000"/>
                        </a:solidFill>
                        <a:effectLst/>
                        <a:latin typeface="+mn-lt"/>
                      </a:endParaRPr>
                    </a:p>
                    <a:p>
                      <a:pPr algn="ctr" fontAlgn="t"/>
                      <a:r>
                        <a:rPr lang="en-GB" sz="1100" b="1" i="0" u="none" strike="noStrike" dirty="0" smtClean="0">
                          <a:solidFill>
                            <a:srgbClr val="000000"/>
                          </a:solidFill>
                          <a:effectLst/>
                          <a:latin typeface="+mn-lt"/>
                        </a:rPr>
                        <a:t>9.30 am</a:t>
                      </a:r>
                    </a:p>
                    <a:p>
                      <a:pPr algn="ctr" fontAlgn="t"/>
                      <a:r>
                        <a:rPr lang="en-GB" sz="1100" b="1" i="0" u="none" strike="noStrike" dirty="0" smtClean="0">
                          <a:solidFill>
                            <a:srgbClr val="000000"/>
                          </a:solidFill>
                          <a:effectLst/>
                          <a:latin typeface="+mn-lt"/>
                        </a:rPr>
                        <a:t>to 3pm</a:t>
                      </a:r>
                    </a:p>
                  </a:txBody>
                  <a:tcPr marL="5923" marR="5923" marT="59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4"/>
          <p:cNvSpPr>
            <a:spLocks noChangeArrowheads="1"/>
          </p:cNvSpPr>
          <p:nvPr/>
        </p:nvSpPr>
        <p:spPr bwMode="auto">
          <a:xfrm>
            <a:off x="0" y="8615362"/>
            <a:ext cx="6858000" cy="528638"/>
          </a:xfrm>
          <a:prstGeom prst="rect">
            <a:avLst/>
          </a:prstGeom>
          <a:solidFill>
            <a:srgbClr val="005F99"/>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 name="Picture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365104" y="8820472"/>
            <a:ext cx="2348880" cy="1440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sz="2700" b="1" dirty="0" smtClean="0">
                <a:solidFill>
                  <a:schemeClr val="accent4">
                    <a:lumMod val="50000"/>
                  </a:schemeClr>
                </a:solidFill>
              </a:rPr>
              <a:t>Level 2 Award in Youth Work Principles (England)</a:t>
            </a:r>
            <a:r>
              <a:rPr lang="en-GB" sz="1800" b="1" dirty="0" smtClean="0"/>
              <a:t/>
            </a:r>
            <a:br>
              <a:rPr lang="en-GB" sz="1800" b="1" dirty="0" smtClean="0"/>
            </a:b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475656"/>
            <a:ext cx="6408712" cy="6178633"/>
          </a:xfrm>
        </p:spPr>
        <p:txBody>
          <a:bodyPr>
            <a:normAutofit/>
          </a:bodyPr>
          <a:lstStyle/>
          <a:p>
            <a:pPr>
              <a:buNone/>
            </a:pPr>
            <a:r>
              <a:rPr lang="en-GB" sz="1600" b="1" dirty="0" smtClean="0">
                <a:solidFill>
                  <a:schemeClr val="accent4">
                    <a:lumMod val="50000"/>
                  </a:schemeClr>
                </a:solidFill>
              </a:rPr>
              <a:t>About this Course</a:t>
            </a:r>
          </a:p>
          <a:p>
            <a:pPr>
              <a:spcBef>
                <a:spcPts val="0"/>
              </a:spcBef>
            </a:pPr>
            <a:r>
              <a:rPr lang="en-GB" sz="1400" dirty="0" smtClean="0">
                <a:solidFill>
                  <a:schemeClr val="accent4">
                    <a:lumMod val="75000"/>
                  </a:schemeClr>
                </a:solidFill>
              </a:rPr>
              <a:t>Level 2 Award in Youth Work Principles England is an introductory qualification that has been developed with industry experts including the National Youth Agency, ETS England and Wales. This qualification embraces the National Occupational Standards for youth work. </a:t>
            </a:r>
          </a:p>
          <a:p>
            <a:pPr>
              <a:spcBef>
                <a:spcPts val="0"/>
              </a:spcBef>
            </a:pPr>
            <a:endParaRPr lang="en-GB" sz="1400" b="1" dirty="0" smtClean="0">
              <a:solidFill>
                <a:schemeClr val="accent4">
                  <a:lumMod val="75000"/>
                </a:schemeClr>
              </a:solidFill>
            </a:endParaRPr>
          </a:p>
          <a:p>
            <a:pPr>
              <a:spcBef>
                <a:spcPts val="0"/>
              </a:spcBef>
              <a:buNone/>
            </a:pPr>
            <a:r>
              <a:rPr lang="en-GB" sz="1600" b="1" dirty="0" smtClean="0">
                <a:solidFill>
                  <a:schemeClr val="accent4">
                    <a:lumMod val="50000"/>
                  </a:schemeClr>
                </a:solidFill>
              </a:rPr>
              <a:t>Course Content</a:t>
            </a:r>
          </a:p>
          <a:p>
            <a:pPr>
              <a:spcBef>
                <a:spcPts val="0"/>
              </a:spcBef>
            </a:pPr>
            <a:r>
              <a:rPr lang="en-GB" sz="1400" dirty="0" smtClean="0">
                <a:solidFill>
                  <a:schemeClr val="accent4">
                    <a:lumMod val="75000"/>
                  </a:schemeClr>
                </a:solidFill>
              </a:rPr>
              <a:t>The units within this qualification are all mandatory and the content of the four mandatory units underpin the core skills and knowledge learners need to work towards becoming a competent Assistant Youth Support Worker.</a:t>
            </a:r>
          </a:p>
          <a:p>
            <a:pPr lvl="1"/>
            <a:r>
              <a:rPr lang="en-GB" sz="1200" dirty="0" smtClean="0">
                <a:solidFill>
                  <a:schemeClr val="accent4">
                    <a:lumMod val="75000"/>
                  </a:schemeClr>
                </a:solidFill>
              </a:rPr>
              <a:t>The key purpose and role of youth work including the skills, knowledge, qualities and values required to practice</a:t>
            </a:r>
          </a:p>
          <a:p>
            <a:pPr lvl="1"/>
            <a:r>
              <a:rPr lang="en-GB" sz="1200" dirty="0" smtClean="0">
                <a:solidFill>
                  <a:schemeClr val="accent4">
                    <a:lumMod val="75000"/>
                  </a:schemeClr>
                </a:solidFill>
              </a:rPr>
              <a:t>Safeguarding in a youth work setting, including how to protect young people when using contemporary technologies</a:t>
            </a:r>
          </a:p>
          <a:p>
            <a:pPr lvl="1"/>
            <a:r>
              <a:rPr lang="en-GB" sz="1200" dirty="0" smtClean="0">
                <a:solidFill>
                  <a:schemeClr val="accent4">
                    <a:lumMod val="75000"/>
                  </a:schemeClr>
                </a:solidFill>
              </a:rPr>
              <a:t>Young people’s development and how youth work can support young people during adolescence</a:t>
            </a:r>
          </a:p>
          <a:p>
            <a:pPr lvl="1">
              <a:spcBef>
                <a:spcPts val="0"/>
              </a:spcBef>
            </a:pPr>
            <a:endParaRPr lang="en-GB" sz="1000" b="1" dirty="0" smtClean="0">
              <a:solidFill>
                <a:schemeClr val="accent4">
                  <a:lumMod val="75000"/>
                </a:schemeClr>
              </a:solidFill>
            </a:endParaRPr>
          </a:p>
          <a:p>
            <a:pPr>
              <a:spcBef>
                <a:spcPts val="0"/>
              </a:spcBef>
              <a:buNone/>
            </a:pPr>
            <a:r>
              <a:rPr lang="en-GB" sz="1600" b="1" dirty="0" smtClean="0">
                <a:solidFill>
                  <a:schemeClr val="accent4">
                    <a:lumMod val="50000"/>
                  </a:schemeClr>
                </a:solidFill>
              </a:rPr>
              <a:t>Assessment</a:t>
            </a:r>
          </a:p>
          <a:p>
            <a:r>
              <a:rPr lang="en-GB" sz="1400" dirty="0" smtClean="0">
                <a:solidFill>
                  <a:schemeClr val="accent4">
                    <a:lumMod val="75000"/>
                  </a:schemeClr>
                </a:solidFill>
              </a:rPr>
              <a:t>All assignments are coursework based and are in an essay/question and answer style to test your knowledge of the topics covered in each of the course sections.</a:t>
            </a:r>
          </a:p>
          <a:p>
            <a:pPr>
              <a:buNone/>
            </a:pPr>
            <a:endParaRPr lang="en-GB" sz="1400" dirty="0" smtClean="0">
              <a:solidFill>
                <a:schemeClr val="accent4">
                  <a:lumMod val="75000"/>
                </a:schemeClr>
              </a:solidFill>
            </a:endParaRPr>
          </a:p>
          <a:p>
            <a:pPr>
              <a:buNone/>
            </a:pPr>
            <a:r>
              <a:rPr lang="en-GB" sz="1600" b="1" dirty="0" smtClean="0">
                <a:solidFill>
                  <a:schemeClr val="accent4">
                    <a:lumMod val="50000"/>
                  </a:schemeClr>
                </a:solidFill>
                <a:cs typeface="Arial" pitchFamily="34" charset="0"/>
              </a:rPr>
              <a:t>Progression routes</a:t>
            </a:r>
          </a:p>
          <a:p>
            <a:pPr marL="285716" indent="-285716">
              <a:spcBef>
                <a:spcPts val="0"/>
              </a:spcBef>
            </a:pPr>
            <a:r>
              <a:rPr lang="en-GB" sz="1400" dirty="0" smtClean="0">
                <a:solidFill>
                  <a:schemeClr val="accent4">
                    <a:lumMod val="75000"/>
                  </a:schemeClr>
                </a:solidFill>
              </a:rPr>
              <a:t>Learners who achieve this qualification can complete additional units to achieve the Level 2 Certificate in Youth Work Practice England to enable them to become a competent Assistant Youth Worker. Learners may also consider progression onto the Level 3 Certificate and/or Diploma in Youth Work Practice England.</a:t>
            </a:r>
            <a:endParaRPr lang="en-GB" sz="1400" dirty="0" smtClean="0">
              <a:solidFill>
                <a:schemeClr val="accent4">
                  <a:lumMod val="7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2559603" y="7380312"/>
            <a:ext cx="2093533" cy="1035729"/>
          </a:xfrm>
          <a:prstGeom prst="round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4">
                    <a:lumMod val="50000"/>
                  </a:schemeClr>
                </a:solidFill>
              </a:rPr>
              <a:t>Follow us online!</a:t>
            </a:r>
          </a:p>
          <a:p>
            <a:pPr algn="ctr"/>
            <a:r>
              <a:rPr lang="en-GB" sz="1400" dirty="0">
                <a:ln w="0"/>
                <a:solidFill>
                  <a:schemeClr val="accent4">
                    <a:lumMod val="50000"/>
                  </a:schemeClr>
                </a:solidFill>
              </a:rPr>
              <a:t>www.facebook.com/</a:t>
            </a:r>
          </a:p>
          <a:p>
            <a:pPr algn="ctr"/>
            <a:r>
              <a:rPr lang="en-GB" sz="1400" dirty="0">
                <a:ln w="0"/>
                <a:solidFill>
                  <a:schemeClr val="accent4">
                    <a:lumMod val="50000"/>
                  </a:schemeClr>
                </a:solidFill>
              </a:rPr>
              <a:t>thetrainingbrokers</a:t>
            </a:r>
          </a:p>
          <a:p>
            <a:pPr algn="ctr"/>
            <a:r>
              <a:rPr lang="en-GB" sz="1400" dirty="0">
                <a:ln w="0"/>
                <a:solidFill>
                  <a:schemeClr val="accent4">
                    <a:lumMod val="50000"/>
                  </a:schemeClr>
                </a:solidFill>
              </a:rPr>
              <a:t>Twitter: @TTBMCR</a:t>
            </a:r>
            <a:r>
              <a:rPr lang="en-GB" sz="1400" dirty="0">
                <a:ln w="0"/>
                <a:solidFill>
                  <a:schemeClr val="accent4">
                    <a:lumMod val="75000"/>
                  </a:schemeClr>
                </a:solidFill>
              </a:rPr>
              <a:t> </a:t>
            </a:r>
          </a:p>
        </p:txBody>
      </p:sp>
      <p:sp>
        <p:nvSpPr>
          <p:cNvPr id="19" name="Rectangle 18"/>
          <p:cNvSpPr/>
          <p:nvPr/>
        </p:nvSpPr>
        <p:spPr>
          <a:xfrm>
            <a:off x="0" y="8460432"/>
            <a:ext cx="6858000" cy="461653"/>
          </a:xfrm>
          <a:prstGeom prst="rect">
            <a:avLst/>
          </a:prstGeom>
        </p:spPr>
        <p:txBody>
          <a:bodyPr wrap="square" lIns="91429" tIns="45714" rIns="91429" bIns="45714">
            <a:spAutoFit/>
          </a:bodyPr>
          <a:lstStyle/>
          <a:p>
            <a:pPr algn="ctr"/>
            <a:r>
              <a:rPr lang="en-GB" sz="1200" b="1" dirty="0" smtClean="0">
                <a:solidFill>
                  <a:schemeClr val="accent4">
                    <a:lumMod val="50000"/>
                  </a:schemeClr>
                </a:solidFill>
              </a:rPr>
              <a:t>The</a:t>
            </a:r>
            <a:r>
              <a:rPr lang="en-GB" sz="1200" dirty="0" smtClean="0">
                <a:solidFill>
                  <a:schemeClr val="accent4">
                    <a:lumMod val="50000"/>
                  </a:schemeClr>
                </a:solidFill>
              </a:rPr>
              <a:t> </a:t>
            </a:r>
            <a:r>
              <a:rPr lang="en-GB" sz="1200" b="1" dirty="0" smtClean="0">
                <a:solidFill>
                  <a:schemeClr val="accent4">
                    <a:lumMod val="50000"/>
                  </a:schemeClr>
                </a:solidFill>
              </a:rPr>
              <a:t>Training</a:t>
            </a:r>
            <a:r>
              <a:rPr lang="en-GB" sz="1200" dirty="0" smtClean="0">
                <a:solidFill>
                  <a:schemeClr val="accent4">
                    <a:lumMod val="50000"/>
                  </a:schemeClr>
                </a:solidFill>
              </a:rPr>
              <a:t> </a:t>
            </a:r>
            <a:r>
              <a:rPr lang="en-GB" sz="1200" b="1" dirty="0" smtClean="0">
                <a:solidFill>
                  <a:schemeClr val="accent4">
                    <a:lumMod val="50000"/>
                  </a:schemeClr>
                </a:solidFill>
              </a:rPr>
              <a:t>Brokers</a:t>
            </a:r>
            <a:r>
              <a:rPr lang="en-GB" sz="1200" dirty="0" smtClean="0">
                <a:solidFill>
                  <a:schemeClr val="accent4">
                    <a:lumMod val="50000"/>
                  </a:schemeClr>
                </a:solidFill>
              </a:rPr>
              <a:t> </a:t>
            </a:r>
            <a:r>
              <a:rPr lang="en-GB" sz="1200" b="1" dirty="0" smtClean="0">
                <a:solidFill>
                  <a:schemeClr val="accent4">
                    <a:lumMod val="50000"/>
                  </a:schemeClr>
                </a:solidFill>
              </a:rPr>
              <a:t>Limited</a:t>
            </a:r>
            <a:r>
              <a:rPr lang="en-GB" sz="1200" dirty="0" smtClean="0">
                <a:solidFill>
                  <a:schemeClr val="accent4">
                    <a:lumMod val="50000"/>
                  </a:schemeClr>
                </a:solidFill>
              </a:rPr>
              <a:t> – Wesley House, 24 Wesley St, Swinton, Manchester M27 6AD </a:t>
            </a:r>
          </a:p>
          <a:p>
            <a:pPr algn="ctr"/>
            <a:r>
              <a:rPr lang="en-GB" sz="1200" dirty="0" smtClean="0">
                <a:solidFill>
                  <a:schemeClr val="accent4">
                    <a:lumMod val="50000"/>
                  </a:schemeClr>
                </a:solidFill>
              </a:rPr>
              <a:t>0161 465 9844 | action@thetrainingbrokers.co.uk | www.thetrainingbrokers.co.uk </a:t>
            </a:r>
            <a:endParaRPr lang="en-GB" sz="1200" dirty="0">
              <a:solidFill>
                <a:schemeClr val="accent4">
                  <a:lumMod val="50000"/>
                </a:schemeClr>
              </a:solidFill>
            </a:endParaRPr>
          </a:p>
        </p:txBody>
      </p:sp>
      <p:pic>
        <p:nvPicPr>
          <p:cNvPr id="1034" name="Picture 10" descr="Relax! It's summer | The Gazette"/>
          <p:cNvPicPr>
            <a:picLocks noChangeAspect="1" noChangeArrowheads="1"/>
          </p:cNvPicPr>
          <p:nvPr/>
        </p:nvPicPr>
        <p:blipFill>
          <a:blip r:embed="rId2" cstate="print"/>
          <a:srcRect/>
          <a:stretch>
            <a:fillRect/>
          </a:stretch>
        </p:blipFill>
        <p:spPr bwMode="auto">
          <a:xfrm>
            <a:off x="4509120" y="179512"/>
            <a:ext cx="2138604" cy="141277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sz="2700" b="1" dirty="0" smtClean="0">
                <a:solidFill>
                  <a:schemeClr val="accent5">
                    <a:lumMod val="50000"/>
                  </a:schemeClr>
                </a:solidFill>
              </a:rPr>
              <a:t>Level 1 Certificate in Exploring Youth Work</a:t>
            </a:r>
            <a:r>
              <a:rPr lang="en-GB" sz="1800" b="1" dirty="0" smtClean="0"/>
              <a:t/>
            </a:r>
            <a:br>
              <a:rPr lang="en-GB" sz="1800" b="1" dirty="0" smtClean="0"/>
            </a:b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763688"/>
            <a:ext cx="6408712" cy="6178633"/>
          </a:xfrm>
        </p:spPr>
        <p:txBody>
          <a:bodyPr>
            <a:normAutofit/>
          </a:bodyPr>
          <a:lstStyle/>
          <a:p>
            <a:pPr>
              <a:buNone/>
            </a:pPr>
            <a:r>
              <a:rPr lang="en-GB" sz="1600" b="1" dirty="0" smtClean="0">
                <a:solidFill>
                  <a:schemeClr val="accent5">
                    <a:lumMod val="50000"/>
                  </a:schemeClr>
                </a:solidFill>
              </a:rPr>
              <a:t>About this Course</a:t>
            </a:r>
          </a:p>
          <a:p>
            <a:pPr>
              <a:spcBef>
                <a:spcPts val="0"/>
              </a:spcBef>
            </a:pPr>
            <a:r>
              <a:rPr lang="en-GB" sz="1400" dirty="0" smtClean="0">
                <a:solidFill>
                  <a:schemeClr val="accent5">
                    <a:lumMod val="75000"/>
                  </a:schemeClr>
                </a:solidFill>
              </a:rPr>
              <a:t>The Level 1 Certificate in Exploring Youth Work has been developed with industry experts. This preparatory provision allows learners to gain knowledge and understanding of working within the youth work sector. </a:t>
            </a:r>
          </a:p>
          <a:p>
            <a:pPr>
              <a:spcBef>
                <a:spcPts val="0"/>
              </a:spcBef>
            </a:pPr>
            <a:endParaRPr lang="en-GB" sz="1400" b="1" dirty="0" smtClean="0">
              <a:solidFill>
                <a:schemeClr val="accent4">
                  <a:lumMod val="75000"/>
                </a:schemeClr>
              </a:solidFill>
            </a:endParaRPr>
          </a:p>
          <a:p>
            <a:pPr>
              <a:spcBef>
                <a:spcPts val="0"/>
              </a:spcBef>
              <a:buNone/>
            </a:pPr>
            <a:r>
              <a:rPr lang="en-GB" sz="1600" b="1" dirty="0" smtClean="0">
                <a:solidFill>
                  <a:schemeClr val="accent5">
                    <a:lumMod val="50000"/>
                  </a:schemeClr>
                </a:solidFill>
              </a:rPr>
              <a:t>Course Content</a:t>
            </a:r>
          </a:p>
          <a:p>
            <a:pPr>
              <a:spcBef>
                <a:spcPts val="0"/>
              </a:spcBef>
            </a:pPr>
            <a:r>
              <a:rPr lang="en-GB" sz="1400" dirty="0" smtClean="0">
                <a:solidFill>
                  <a:schemeClr val="accent5">
                    <a:lumMod val="75000"/>
                  </a:schemeClr>
                </a:solidFill>
              </a:rPr>
              <a:t>The units within this qualification are all mandatory to ensure learners are well equipped to progress onto further training opportunities.</a:t>
            </a:r>
          </a:p>
          <a:p>
            <a:pPr lvl="1">
              <a:spcBef>
                <a:spcPts val="0"/>
              </a:spcBef>
            </a:pPr>
            <a:r>
              <a:rPr lang="en-GB" sz="1000" dirty="0" smtClean="0">
                <a:solidFill>
                  <a:schemeClr val="accent5">
                    <a:lumMod val="75000"/>
                  </a:schemeClr>
                </a:solidFill>
              </a:rPr>
              <a:t>An Introduction to the Youth Work Sector</a:t>
            </a:r>
          </a:p>
          <a:p>
            <a:pPr lvl="1">
              <a:spcBef>
                <a:spcPts val="0"/>
              </a:spcBef>
            </a:pPr>
            <a:r>
              <a:rPr lang="en-GB" sz="1000" dirty="0" smtClean="0">
                <a:solidFill>
                  <a:schemeClr val="accent5">
                    <a:lumMod val="75000"/>
                  </a:schemeClr>
                </a:solidFill>
              </a:rPr>
              <a:t>Communication and Group Work Skills</a:t>
            </a:r>
          </a:p>
          <a:p>
            <a:pPr lvl="1">
              <a:spcBef>
                <a:spcPts val="0"/>
              </a:spcBef>
            </a:pPr>
            <a:r>
              <a:rPr lang="en-GB" sz="1000" dirty="0" smtClean="0">
                <a:solidFill>
                  <a:schemeClr val="accent5">
                    <a:lumMod val="75000"/>
                  </a:schemeClr>
                </a:solidFill>
              </a:rPr>
              <a:t>Delivering a Youth Work Programme</a:t>
            </a:r>
          </a:p>
          <a:p>
            <a:pPr lvl="1">
              <a:spcBef>
                <a:spcPts val="0"/>
              </a:spcBef>
            </a:pPr>
            <a:r>
              <a:rPr lang="en-GB" sz="1000" dirty="0" smtClean="0">
                <a:solidFill>
                  <a:schemeClr val="accent5">
                    <a:lumMod val="75000"/>
                  </a:schemeClr>
                </a:solidFill>
              </a:rPr>
              <a:t>Safe Practice within a Youth Work Setting</a:t>
            </a:r>
          </a:p>
          <a:p>
            <a:pPr lvl="1">
              <a:spcBef>
                <a:spcPts val="0"/>
              </a:spcBef>
            </a:pPr>
            <a:r>
              <a:rPr lang="en-GB" sz="1000" dirty="0" smtClean="0">
                <a:solidFill>
                  <a:schemeClr val="accent5">
                    <a:lumMod val="75000"/>
                  </a:schemeClr>
                </a:solidFill>
              </a:rPr>
              <a:t>Self-Assessment for Youth Work Practice</a:t>
            </a:r>
          </a:p>
          <a:p>
            <a:pPr lvl="1">
              <a:spcBef>
                <a:spcPts val="0"/>
              </a:spcBef>
            </a:pPr>
            <a:r>
              <a:rPr lang="en-GB" sz="1000" dirty="0" smtClean="0">
                <a:solidFill>
                  <a:schemeClr val="accent5">
                    <a:lumMod val="75000"/>
                  </a:schemeClr>
                </a:solidFill>
              </a:rPr>
              <a:t>Working with Young People in the Local Community</a:t>
            </a:r>
          </a:p>
          <a:p>
            <a:pPr>
              <a:spcBef>
                <a:spcPts val="0"/>
              </a:spcBef>
            </a:pPr>
            <a:endParaRPr lang="en-GB" sz="1000" b="1" dirty="0" smtClean="0">
              <a:solidFill>
                <a:schemeClr val="accent4">
                  <a:lumMod val="75000"/>
                </a:schemeClr>
              </a:solidFill>
            </a:endParaRPr>
          </a:p>
          <a:p>
            <a:pPr>
              <a:spcBef>
                <a:spcPts val="0"/>
              </a:spcBef>
              <a:buNone/>
            </a:pPr>
            <a:r>
              <a:rPr lang="en-GB" sz="1600" b="1" dirty="0" smtClean="0">
                <a:solidFill>
                  <a:schemeClr val="accent5">
                    <a:lumMod val="50000"/>
                  </a:schemeClr>
                </a:solidFill>
              </a:rPr>
              <a:t>Assessment </a:t>
            </a:r>
          </a:p>
          <a:p>
            <a:r>
              <a:rPr lang="en-GB" sz="1400" dirty="0" smtClean="0">
                <a:solidFill>
                  <a:schemeClr val="accent5">
                    <a:lumMod val="75000"/>
                  </a:schemeClr>
                </a:solidFill>
              </a:rPr>
              <a:t>It will be assessed by a tutor or assessor using a range of methods. This could include tasks such as designing charts or leaflets, coursework or methods such as oral questioning.</a:t>
            </a:r>
          </a:p>
          <a:p>
            <a:pPr>
              <a:buNone/>
            </a:pPr>
            <a:endParaRPr lang="en-GB" sz="1600" dirty="0" smtClean="0">
              <a:solidFill>
                <a:schemeClr val="accent5">
                  <a:lumMod val="75000"/>
                </a:schemeClr>
              </a:solidFill>
            </a:endParaRPr>
          </a:p>
          <a:p>
            <a:pPr>
              <a:buNone/>
            </a:pPr>
            <a:r>
              <a:rPr lang="en-GB" sz="1600" b="1" dirty="0" smtClean="0">
                <a:solidFill>
                  <a:schemeClr val="accent5">
                    <a:lumMod val="50000"/>
                  </a:schemeClr>
                </a:solidFill>
                <a:cs typeface="Arial" pitchFamily="34" charset="0"/>
              </a:rPr>
              <a:t>Progression routes</a:t>
            </a:r>
          </a:p>
          <a:p>
            <a:r>
              <a:rPr lang="en-GB" sz="1400" dirty="0" smtClean="0">
                <a:solidFill>
                  <a:schemeClr val="accent5">
                    <a:lumMod val="75000"/>
                  </a:schemeClr>
                </a:solidFill>
              </a:rPr>
              <a:t>Learners who successfully complete this Level 1 qualification could progress to a Level 2 qualification in Youth Work.  They could also progress onto appropriate specialised diplomas at Level 2, or onto related Apprenticeships.</a:t>
            </a:r>
          </a:p>
          <a:p>
            <a:r>
              <a:rPr lang="en-GB" sz="1400" dirty="0" smtClean="0">
                <a:solidFill>
                  <a:schemeClr val="accent5">
                    <a:lumMod val="75000"/>
                  </a:schemeClr>
                </a:solidFill>
              </a:rPr>
              <a:t>If successful at Level 2, learners may progress onto appropriate Level 3 programmes as a route to Foundation Degrees and Higher Education.</a:t>
            </a: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2559603" y="7380312"/>
            <a:ext cx="2093533" cy="1035729"/>
          </a:xfrm>
          <a:prstGeom prst="round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5">
                    <a:lumMod val="75000"/>
                  </a:schemeClr>
                </a:solidFill>
              </a:rPr>
              <a:t>Follow us online!</a:t>
            </a:r>
          </a:p>
          <a:p>
            <a:pPr algn="ctr"/>
            <a:r>
              <a:rPr lang="en-GB" sz="1400" dirty="0">
                <a:ln w="0"/>
                <a:solidFill>
                  <a:schemeClr val="accent5">
                    <a:lumMod val="75000"/>
                  </a:schemeClr>
                </a:solidFill>
              </a:rPr>
              <a:t>www.facebook.com/</a:t>
            </a:r>
          </a:p>
          <a:p>
            <a:pPr algn="ctr"/>
            <a:r>
              <a:rPr lang="en-GB" sz="1400" dirty="0">
                <a:ln w="0"/>
                <a:solidFill>
                  <a:schemeClr val="accent5">
                    <a:lumMod val="75000"/>
                  </a:schemeClr>
                </a:solidFill>
              </a:rPr>
              <a:t>thetrainingbrokers</a:t>
            </a:r>
          </a:p>
          <a:p>
            <a:pPr algn="ctr"/>
            <a:r>
              <a:rPr lang="en-GB" sz="1400" dirty="0">
                <a:ln w="0"/>
                <a:solidFill>
                  <a:schemeClr val="accent5">
                    <a:lumMod val="75000"/>
                  </a:schemeClr>
                </a:solidFill>
              </a:rPr>
              <a:t>Twitter: @TTBMCR </a:t>
            </a:r>
          </a:p>
        </p:txBody>
      </p:sp>
      <p:sp>
        <p:nvSpPr>
          <p:cNvPr id="19" name="Rectangle 18"/>
          <p:cNvSpPr/>
          <p:nvPr/>
        </p:nvSpPr>
        <p:spPr>
          <a:xfrm>
            <a:off x="0" y="8460432"/>
            <a:ext cx="6858000" cy="461653"/>
          </a:xfrm>
          <a:prstGeom prst="rect">
            <a:avLst/>
          </a:prstGeom>
        </p:spPr>
        <p:txBody>
          <a:bodyPr wrap="square" lIns="91429" tIns="45714" rIns="91429" bIns="45714">
            <a:spAutoFit/>
          </a:bodyPr>
          <a:lstStyle/>
          <a:p>
            <a:pPr algn="ctr"/>
            <a:r>
              <a:rPr lang="en-GB" sz="1200" b="1" dirty="0" smtClean="0">
                <a:solidFill>
                  <a:schemeClr val="accent5">
                    <a:lumMod val="50000"/>
                  </a:schemeClr>
                </a:solidFill>
              </a:rPr>
              <a:t>The</a:t>
            </a:r>
            <a:r>
              <a:rPr lang="en-GB" sz="1200" dirty="0" smtClean="0">
                <a:solidFill>
                  <a:schemeClr val="accent5">
                    <a:lumMod val="50000"/>
                  </a:schemeClr>
                </a:solidFill>
              </a:rPr>
              <a:t> </a:t>
            </a:r>
            <a:r>
              <a:rPr lang="en-GB" sz="1200" b="1" dirty="0" smtClean="0">
                <a:solidFill>
                  <a:schemeClr val="accent5">
                    <a:lumMod val="50000"/>
                  </a:schemeClr>
                </a:solidFill>
              </a:rPr>
              <a:t>Training</a:t>
            </a:r>
            <a:r>
              <a:rPr lang="en-GB" sz="1200" dirty="0" smtClean="0">
                <a:solidFill>
                  <a:schemeClr val="accent5">
                    <a:lumMod val="50000"/>
                  </a:schemeClr>
                </a:solidFill>
              </a:rPr>
              <a:t> </a:t>
            </a:r>
            <a:r>
              <a:rPr lang="en-GB" sz="1200" b="1" dirty="0" smtClean="0">
                <a:solidFill>
                  <a:schemeClr val="accent5">
                    <a:lumMod val="50000"/>
                  </a:schemeClr>
                </a:solidFill>
              </a:rPr>
              <a:t>Brokers</a:t>
            </a:r>
            <a:r>
              <a:rPr lang="en-GB" sz="1200" dirty="0" smtClean="0">
                <a:solidFill>
                  <a:schemeClr val="accent5">
                    <a:lumMod val="50000"/>
                  </a:schemeClr>
                </a:solidFill>
              </a:rPr>
              <a:t> </a:t>
            </a:r>
            <a:r>
              <a:rPr lang="en-GB" sz="1200" b="1" dirty="0" smtClean="0">
                <a:solidFill>
                  <a:schemeClr val="accent5">
                    <a:lumMod val="50000"/>
                  </a:schemeClr>
                </a:solidFill>
              </a:rPr>
              <a:t>Limited</a:t>
            </a:r>
            <a:r>
              <a:rPr lang="en-GB" sz="1200" dirty="0" smtClean="0">
                <a:solidFill>
                  <a:schemeClr val="accent5">
                    <a:lumMod val="50000"/>
                  </a:schemeClr>
                </a:solidFill>
              </a:rPr>
              <a:t> – Wesley House, 24 Wesley St, Swinton, Manchester M27 6AD </a:t>
            </a:r>
          </a:p>
          <a:p>
            <a:pPr algn="ctr"/>
            <a:r>
              <a:rPr lang="en-GB" sz="1200" dirty="0" smtClean="0">
                <a:solidFill>
                  <a:schemeClr val="accent5">
                    <a:lumMod val="50000"/>
                  </a:schemeClr>
                </a:solidFill>
              </a:rPr>
              <a:t>0161 465 9844 | action@thetrainingbrokers.co.uk | www.thetrainingbrokers.co.uk </a:t>
            </a:r>
            <a:endParaRPr lang="en-GB" sz="1200" dirty="0">
              <a:solidFill>
                <a:schemeClr val="accent5">
                  <a:lumMod val="50000"/>
                </a:schemeClr>
              </a:solidFill>
            </a:endParaRPr>
          </a:p>
        </p:txBody>
      </p:sp>
      <p:pic>
        <p:nvPicPr>
          <p:cNvPr id="30722" name="Picture 2" descr="Youth program teaches more than basketball &gt; Joint Base Elmendorf ..."/>
          <p:cNvPicPr>
            <a:picLocks noChangeAspect="1" noChangeArrowheads="1"/>
          </p:cNvPicPr>
          <p:nvPr/>
        </p:nvPicPr>
        <p:blipFill>
          <a:blip r:embed="rId2" cstate="print"/>
          <a:srcRect/>
          <a:stretch>
            <a:fillRect/>
          </a:stretch>
        </p:blipFill>
        <p:spPr bwMode="auto">
          <a:xfrm>
            <a:off x="4615622" y="179512"/>
            <a:ext cx="2053738" cy="15403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79512"/>
            <a:ext cx="3672408" cy="1524000"/>
          </a:xfrm>
        </p:spPr>
        <p:txBody>
          <a:bodyPr>
            <a:normAutofit fontScale="90000"/>
          </a:bodyPr>
          <a:lstStyle/>
          <a:p>
            <a:pPr algn="l"/>
            <a:r>
              <a:rPr lang="en-GB" b="1" dirty="0" smtClean="0">
                <a:solidFill>
                  <a:srgbClr val="002060"/>
                </a:solidFill>
              </a:rPr>
              <a:t/>
            </a:r>
            <a:br>
              <a:rPr lang="en-GB" b="1" dirty="0" smtClean="0">
                <a:solidFill>
                  <a:srgbClr val="002060"/>
                </a:solidFill>
              </a:rPr>
            </a:br>
            <a:r>
              <a:rPr lang="en-GB" sz="2800" b="1" dirty="0" smtClean="0">
                <a:solidFill>
                  <a:schemeClr val="accent6">
                    <a:lumMod val="50000"/>
                  </a:schemeClr>
                </a:solidFill>
              </a:rPr>
              <a:t>Level 2 Award in Support Work in Schools (RQF) </a:t>
            </a:r>
            <a:r>
              <a:rPr lang="en-GB" sz="1800" b="1" dirty="0" smtClean="0"/>
              <a:t/>
            </a:r>
            <a:br>
              <a:rPr lang="en-GB" sz="1800" b="1" dirty="0" smtClean="0"/>
            </a:br>
            <a:r>
              <a:rPr lang="en-GB" sz="4000" b="1" dirty="0" smtClean="0">
                <a:solidFill>
                  <a:srgbClr val="002060"/>
                </a:solidFill>
              </a:rPr>
              <a:t/>
            </a:r>
            <a:br>
              <a:rPr lang="en-GB" sz="4000" b="1" dirty="0" smtClean="0">
                <a:solidFill>
                  <a:srgbClr val="002060"/>
                </a:solidFill>
              </a:rPr>
            </a:br>
            <a:endParaRPr lang="en-GB" dirty="0"/>
          </a:p>
        </p:txBody>
      </p:sp>
      <p:sp>
        <p:nvSpPr>
          <p:cNvPr id="4" name="Content Placeholder 3"/>
          <p:cNvSpPr>
            <a:spLocks noGrp="1"/>
          </p:cNvSpPr>
          <p:nvPr>
            <p:ph idx="1"/>
          </p:nvPr>
        </p:nvSpPr>
        <p:spPr>
          <a:xfrm>
            <a:off x="260648" y="1763688"/>
            <a:ext cx="6408712" cy="6840760"/>
          </a:xfrm>
        </p:spPr>
        <p:txBody>
          <a:bodyPr>
            <a:normAutofit fontScale="40000" lnSpcReduction="20000"/>
          </a:bodyPr>
          <a:lstStyle/>
          <a:p>
            <a:r>
              <a:rPr lang="en-GB" sz="4000" b="1" dirty="0" smtClean="0">
                <a:solidFill>
                  <a:schemeClr val="accent6">
                    <a:lumMod val="50000"/>
                  </a:schemeClr>
                </a:solidFill>
              </a:rPr>
              <a:t>Who is this course suitable for?</a:t>
            </a:r>
          </a:p>
          <a:p>
            <a:pPr lvl="1"/>
            <a:r>
              <a:rPr lang="en-GB" sz="3500" dirty="0" smtClean="0">
                <a:solidFill>
                  <a:schemeClr val="accent6">
                    <a:lumMod val="75000"/>
                  </a:schemeClr>
                </a:solidFill>
              </a:rPr>
              <a:t>As it is a knowledge based qualification, it can also be taken by individuals not yet employed in a school, as well as providing initial training/induction for those new in post.</a:t>
            </a:r>
          </a:p>
          <a:p>
            <a:pPr lvl="1"/>
            <a:endParaRPr lang="en-GB" dirty="0" smtClean="0"/>
          </a:p>
          <a:p>
            <a:r>
              <a:rPr lang="en-GB" sz="4000" b="1" dirty="0" smtClean="0">
                <a:solidFill>
                  <a:schemeClr val="accent6">
                    <a:lumMod val="50000"/>
                  </a:schemeClr>
                </a:solidFill>
              </a:rPr>
              <a:t>Contents of the course</a:t>
            </a:r>
          </a:p>
          <a:p>
            <a:pPr lvl="1"/>
            <a:r>
              <a:rPr lang="en-GB" sz="3500" dirty="0" smtClean="0">
                <a:solidFill>
                  <a:schemeClr val="accent6">
                    <a:lumMod val="75000"/>
                  </a:schemeClr>
                </a:solidFill>
              </a:rPr>
              <a:t>Child and Young Person Development </a:t>
            </a:r>
          </a:p>
          <a:p>
            <a:pPr lvl="1"/>
            <a:r>
              <a:rPr lang="en-GB" sz="3500" dirty="0" smtClean="0">
                <a:solidFill>
                  <a:schemeClr val="accent6">
                    <a:lumMod val="75000"/>
                  </a:schemeClr>
                </a:solidFill>
              </a:rPr>
              <a:t>Safeguarding the welfare of children and young people </a:t>
            </a:r>
          </a:p>
          <a:p>
            <a:pPr lvl="1"/>
            <a:r>
              <a:rPr lang="en-GB" sz="3500" dirty="0" smtClean="0">
                <a:solidFill>
                  <a:schemeClr val="accent6">
                    <a:lumMod val="75000"/>
                  </a:schemeClr>
                </a:solidFill>
              </a:rPr>
              <a:t>Communication and professional relationships with children, young people and adults </a:t>
            </a:r>
          </a:p>
          <a:p>
            <a:pPr lvl="1"/>
            <a:r>
              <a:rPr lang="en-GB" sz="3500" dirty="0" smtClean="0">
                <a:solidFill>
                  <a:schemeClr val="accent6">
                    <a:lumMod val="75000"/>
                  </a:schemeClr>
                </a:solidFill>
              </a:rPr>
              <a:t>Equality, diversity and inclusion in work with children and young people </a:t>
            </a:r>
          </a:p>
          <a:p>
            <a:pPr lvl="1"/>
            <a:r>
              <a:rPr lang="en-GB" sz="3500" dirty="0" smtClean="0">
                <a:solidFill>
                  <a:schemeClr val="accent6">
                    <a:lumMod val="75000"/>
                  </a:schemeClr>
                </a:solidFill>
              </a:rPr>
              <a:t>Schools as organisations </a:t>
            </a:r>
          </a:p>
          <a:p>
            <a:pPr lvl="1"/>
            <a:endParaRPr lang="en-GB" sz="3500" dirty="0" smtClean="0"/>
          </a:p>
          <a:p>
            <a:r>
              <a:rPr lang="en-GB" sz="3500" dirty="0" smtClean="0">
                <a:solidFill>
                  <a:schemeClr val="accent6">
                    <a:lumMod val="75000"/>
                  </a:schemeClr>
                </a:solidFill>
              </a:rPr>
              <a:t>This qualification is an introduction to the knowledge and understanding needed to work in a school or college environment. </a:t>
            </a:r>
          </a:p>
          <a:p>
            <a:r>
              <a:rPr lang="en-GB" sz="3500" dirty="0" smtClean="0">
                <a:solidFill>
                  <a:schemeClr val="accent6">
                    <a:lumMod val="75000"/>
                  </a:schemeClr>
                </a:solidFill>
              </a:rPr>
              <a:t>It can apply to the many varied roles that full and part-time support staff may fulfil including: administrative roles, site support roles, technical roles and volunteers, as well as roles that work directly with children and young people in the learning environment.</a:t>
            </a:r>
          </a:p>
          <a:p>
            <a:endParaRPr lang="en-GB" dirty="0" smtClean="0">
              <a:solidFill>
                <a:schemeClr val="accent6">
                  <a:lumMod val="75000"/>
                </a:schemeClr>
              </a:solidFill>
            </a:endParaRPr>
          </a:p>
          <a:p>
            <a:pPr>
              <a:spcBef>
                <a:spcPts val="0"/>
              </a:spcBef>
              <a:buNone/>
            </a:pPr>
            <a:r>
              <a:rPr lang="en-GB" sz="4000" b="1" dirty="0" smtClean="0">
                <a:solidFill>
                  <a:schemeClr val="accent6">
                    <a:lumMod val="50000"/>
                  </a:schemeClr>
                </a:solidFill>
              </a:rPr>
              <a:t>Assessment </a:t>
            </a:r>
          </a:p>
          <a:p>
            <a:r>
              <a:rPr lang="en-GB" sz="3500" dirty="0" smtClean="0">
                <a:solidFill>
                  <a:schemeClr val="accent6">
                    <a:lumMod val="75000"/>
                  </a:schemeClr>
                </a:solidFill>
              </a:rPr>
              <a:t>It will be assessed by a tutor or assessor using a range of methods. This could include tasks such as designing charts or leaflets, coursework or methods such as oral questioning.</a:t>
            </a:r>
          </a:p>
          <a:p>
            <a:endParaRPr lang="en-GB" dirty="0" smtClean="0">
              <a:solidFill>
                <a:schemeClr val="accent6">
                  <a:lumMod val="75000"/>
                </a:schemeClr>
              </a:solidFill>
            </a:endParaRPr>
          </a:p>
          <a:p>
            <a:pPr lvl="1"/>
            <a:endParaRPr lang="en-GB" dirty="0" smtClean="0">
              <a:solidFill>
                <a:schemeClr val="accent6">
                  <a:lumMod val="75000"/>
                </a:schemeClr>
              </a:solidFill>
            </a:endParaRPr>
          </a:p>
          <a:p>
            <a:pPr>
              <a:buNone/>
            </a:pPr>
            <a:r>
              <a:rPr lang="en-GB" sz="4000" b="1" dirty="0" smtClean="0">
                <a:solidFill>
                  <a:schemeClr val="accent6">
                    <a:lumMod val="50000"/>
                  </a:schemeClr>
                </a:solidFill>
                <a:cs typeface="Arial" pitchFamily="34" charset="0"/>
              </a:rPr>
              <a:t>Potential job roles</a:t>
            </a:r>
          </a:p>
          <a:p>
            <a:pPr marL="685766" lvl="1" indent="-285716" defTabSz="740559">
              <a:defRPr/>
            </a:pPr>
            <a:r>
              <a:rPr lang="en-GB" sz="3500" dirty="0" smtClean="0">
                <a:solidFill>
                  <a:schemeClr val="accent6">
                    <a:lumMod val="75000"/>
                  </a:schemeClr>
                </a:solidFill>
                <a:cs typeface="Arial" pitchFamily="34" charset="0"/>
              </a:rPr>
              <a:t>Teaching assistant</a:t>
            </a:r>
          </a:p>
          <a:p>
            <a:pPr marL="685766" lvl="1" indent="-285716" defTabSz="740559">
              <a:defRPr/>
            </a:pPr>
            <a:r>
              <a:rPr lang="en-GB" sz="3500" dirty="0" smtClean="0">
                <a:solidFill>
                  <a:schemeClr val="accent6">
                    <a:lumMod val="75000"/>
                  </a:schemeClr>
                </a:solidFill>
                <a:cs typeface="Arial" pitchFamily="34" charset="0"/>
              </a:rPr>
              <a:t>Midday assistant</a:t>
            </a:r>
          </a:p>
          <a:p>
            <a:pPr marL="685766" lvl="1" indent="-285716" defTabSz="740559">
              <a:defRPr/>
            </a:pPr>
            <a:r>
              <a:rPr lang="en-GB" sz="3500" dirty="0" smtClean="0">
                <a:solidFill>
                  <a:schemeClr val="accent6">
                    <a:lumMod val="75000"/>
                  </a:schemeClr>
                </a:solidFill>
                <a:cs typeface="Arial" pitchFamily="34" charset="0"/>
              </a:rPr>
              <a:t>School administrator</a:t>
            </a:r>
          </a:p>
          <a:p>
            <a:pPr marL="685766" lvl="1" indent="-285716" defTabSz="740559">
              <a:defRPr/>
            </a:pPr>
            <a:r>
              <a:rPr lang="en-GB" sz="3500" dirty="0" smtClean="0">
                <a:solidFill>
                  <a:schemeClr val="accent6">
                    <a:lumMod val="75000"/>
                  </a:schemeClr>
                </a:solidFill>
                <a:cs typeface="Arial" pitchFamily="34" charset="0"/>
              </a:rPr>
              <a:t>Mentor</a:t>
            </a: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chemeClr val="tx1">
                  <a:lumMod val="85000"/>
                  <a:lumOff val="15000"/>
                </a:schemeClr>
              </a:solidFill>
              <a:cs typeface="Arial" pitchFamily="34" charset="0"/>
            </a:endParaRPr>
          </a:p>
          <a:p>
            <a:endParaRPr lang="en-GB" sz="1400" dirty="0" smtClean="0">
              <a:solidFill>
                <a:srgbClr val="002060"/>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000" dirty="0" smtClean="0">
              <a:solidFill>
                <a:schemeClr val="tx1">
                  <a:lumMod val="85000"/>
                  <a:lumOff val="15000"/>
                </a:schemeClr>
              </a:solidFill>
              <a:cs typeface="Arial" pitchFamily="34" charset="0"/>
            </a:endParaRPr>
          </a:p>
          <a:p>
            <a:endParaRPr lang="en-GB" sz="2000" dirty="0" smtClean="0">
              <a:solidFill>
                <a:schemeClr val="tx1">
                  <a:lumMod val="85000"/>
                  <a:lumOff val="15000"/>
                </a:schemeClr>
              </a:solidFill>
              <a:cs typeface="Arial" pitchFamily="34" charset="0"/>
            </a:endParaRPr>
          </a:p>
          <a:p>
            <a:endParaRPr lang="en-US" sz="2800" dirty="0" smtClean="0">
              <a:solidFill>
                <a:schemeClr val="tx1">
                  <a:lumMod val="85000"/>
                  <a:lumOff val="15000"/>
                </a:schemeClr>
              </a:solidFill>
              <a:cs typeface="Arial" pitchFamily="34" charset="0"/>
            </a:endParaRPr>
          </a:p>
          <a:p>
            <a:endParaRPr lang="en-GB" sz="2800" dirty="0" smtClean="0">
              <a:solidFill>
                <a:schemeClr val="tx1">
                  <a:lumMod val="85000"/>
                  <a:lumOff val="15000"/>
                </a:schemeClr>
              </a:solidFill>
              <a:cs typeface="Arial" pitchFamily="34" charset="0"/>
            </a:endParaRPr>
          </a:p>
          <a:p>
            <a:endParaRPr lang="en-GB" sz="2800" b="1" dirty="0" smtClean="0"/>
          </a:p>
          <a:p>
            <a:endParaRPr lang="en-GB" sz="2000" dirty="0"/>
          </a:p>
        </p:txBody>
      </p:sp>
      <p:sp>
        <p:nvSpPr>
          <p:cNvPr id="5" name="Rectangle 4"/>
          <p:cNvSpPr/>
          <p:nvPr/>
        </p:nvSpPr>
        <p:spPr>
          <a:xfrm>
            <a:off x="174943" y="186606"/>
            <a:ext cx="6519535" cy="8793791"/>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dirty="0"/>
          </a:p>
        </p:txBody>
      </p:sp>
      <p:sp>
        <p:nvSpPr>
          <p:cNvPr id="10" name="37 CuadroTexto"/>
          <p:cNvSpPr txBox="1"/>
          <p:nvPr/>
        </p:nvSpPr>
        <p:spPr>
          <a:xfrm>
            <a:off x="3717032" y="6660232"/>
            <a:ext cx="2093533" cy="1035729"/>
          </a:xfrm>
          <a:prstGeom prst="roundRect">
            <a:avLst/>
          </a:prstGeom>
          <a:ln>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wrap="square" lIns="73646" tIns="36823" rIns="73646" bIns="36823" rtlCol="0">
            <a:spAutoFit/>
          </a:bodyPr>
          <a:lstStyle/>
          <a:p>
            <a:pPr algn="ctr"/>
            <a:r>
              <a:rPr lang="en-GB" sz="1400" dirty="0">
                <a:ln w="0"/>
                <a:solidFill>
                  <a:schemeClr val="accent6">
                    <a:lumMod val="75000"/>
                  </a:schemeClr>
                </a:solidFill>
              </a:rPr>
              <a:t>Follow us online!</a:t>
            </a:r>
          </a:p>
          <a:p>
            <a:pPr algn="ctr"/>
            <a:r>
              <a:rPr lang="en-GB" sz="1400" dirty="0">
                <a:ln w="0"/>
                <a:solidFill>
                  <a:schemeClr val="accent6">
                    <a:lumMod val="75000"/>
                  </a:schemeClr>
                </a:solidFill>
              </a:rPr>
              <a:t>www.facebook.com/</a:t>
            </a:r>
          </a:p>
          <a:p>
            <a:pPr algn="ctr"/>
            <a:r>
              <a:rPr lang="en-GB" sz="1400" dirty="0">
                <a:ln w="0"/>
                <a:solidFill>
                  <a:schemeClr val="accent6">
                    <a:lumMod val="75000"/>
                  </a:schemeClr>
                </a:solidFill>
              </a:rPr>
              <a:t>thetrainingbrokers</a:t>
            </a:r>
          </a:p>
          <a:p>
            <a:pPr algn="ctr"/>
            <a:r>
              <a:rPr lang="en-GB" sz="1400" dirty="0">
                <a:ln w="0"/>
                <a:solidFill>
                  <a:schemeClr val="accent6">
                    <a:lumMod val="75000"/>
                  </a:schemeClr>
                </a:solidFill>
              </a:rPr>
              <a:t>Twitter: @TTBMCR </a:t>
            </a:r>
          </a:p>
        </p:txBody>
      </p:sp>
      <p:sp>
        <p:nvSpPr>
          <p:cNvPr id="19" name="Rectangle 18"/>
          <p:cNvSpPr/>
          <p:nvPr/>
        </p:nvSpPr>
        <p:spPr>
          <a:xfrm>
            <a:off x="0" y="8460432"/>
            <a:ext cx="6858000" cy="461653"/>
          </a:xfrm>
          <a:prstGeom prst="rect">
            <a:avLst/>
          </a:prstGeom>
        </p:spPr>
        <p:txBody>
          <a:bodyPr wrap="square" lIns="91429" tIns="45714" rIns="91429" bIns="45714">
            <a:spAutoFit/>
          </a:bodyPr>
          <a:lstStyle/>
          <a:p>
            <a:pPr algn="ctr"/>
            <a:r>
              <a:rPr lang="en-GB" sz="1200" b="1" dirty="0" smtClean="0">
                <a:solidFill>
                  <a:schemeClr val="accent6">
                    <a:lumMod val="75000"/>
                  </a:schemeClr>
                </a:solidFill>
              </a:rPr>
              <a:t>The</a:t>
            </a:r>
            <a:r>
              <a:rPr lang="en-GB" sz="1200" dirty="0" smtClean="0">
                <a:solidFill>
                  <a:schemeClr val="accent6">
                    <a:lumMod val="75000"/>
                  </a:schemeClr>
                </a:solidFill>
              </a:rPr>
              <a:t> </a:t>
            </a:r>
            <a:r>
              <a:rPr lang="en-GB" sz="1200" b="1" dirty="0" smtClean="0">
                <a:solidFill>
                  <a:schemeClr val="accent6">
                    <a:lumMod val="75000"/>
                  </a:schemeClr>
                </a:solidFill>
              </a:rPr>
              <a:t>Training</a:t>
            </a:r>
            <a:r>
              <a:rPr lang="en-GB" sz="1200" dirty="0" smtClean="0">
                <a:solidFill>
                  <a:schemeClr val="accent6">
                    <a:lumMod val="75000"/>
                  </a:schemeClr>
                </a:solidFill>
              </a:rPr>
              <a:t> </a:t>
            </a:r>
            <a:r>
              <a:rPr lang="en-GB" sz="1200" b="1" dirty="0" smtClean="0">
                <a:solidFill>
                  <a:schemeClr val="accent6">
                    <a:lumMod val="75000"/>
                  </a:schemeClr>
                </a:solidFill>
              </a:rPr>
              <a:t>Brokers</a:t>
            </a:r>
            <a:r>
              <a:rPr lang="en-GB" sz="1200" dirty="0" smtClean="0">
                <a:solidFill>
                  <a:schemeClr val="accent6">
                    <a:lumMod val="75000"/>
                  </a:schemeClr>
                </a:solidFill>
              </a:rPr>
              <a:t> </a:t>
            </a:r>
            <a:r>
              <a:rPr lang="en-GB" sz="1200" b="1" dirty="0" smtClean="0">
                <a:solidFill>
                  <a:schemeClr val="accent6">
                    <a:lumMod val="75000"/>
                  </a:schemeClr>
                </a:solidFill>
              </a:rPr>
              <a:t>Limited</a:t>
            </a:r>
            <a:r>
              <a:rPr lang="en-GB" sz="1200" dirty="0" smtClean="0">
                <a:solidFill>
                  <a:schemeClr val="accent6">
                    <a:lumMod val="75000"/>
                  </a:schemeClr>
                </a:solidFill>
              </a:rPr>
              <a:t> – Wesley House, 24 Wesley St, Swinton, Manchester M27 6AD </a:t>
            </a:r>
          </a:p>
          <a:p>
            <a:pPr algn="ctr"/>
            <a:r>
              <a:rPr lang="en-GB" sz="1200" dirty="0" smtClean="0">
                <a:solidFill>
                  <a:schemeClr val="accent6">
                    <a:lumMod val="75000"/>
                  </a:schemeClr>
                </a:solidFill>
              </a:rPr>
              <a:t>0161 465 9844 | action@thetrainingbrokers.co.uk | www.thetrainingbrokers.co.uk </a:t>
            </a:r>
            <a:endParaRPr lang="en-GB" sz="1200" dirty="0">
              <a:solidFill>
                <a:schemeClr val="accent6">
                  <a:lumMod val="75000"/>
                </a:schemeClr>
              </a:solidFill>
            </a:endParaRPr>
          </a:p>
        </p:txBody>
      </p:sp>
      <p:pic>
        <p:nvPicPr>
          <p:cNvPr id="8" name="Picture 2" descr="Image result for supporting children in schools"/>
          <p:cNvPicPr>
            <a:picLocks noChangeAspect="1" noChangeArrowheads="1"/>
          </p:cNvPicPr>
          <p:nvPr/>
        </p:nvPicPr>
        <p:blipFill>
          <a:blip r:embed="rId2" cstate="print"/>
          <a:srcRect/>
          <a:stretch>
            <a:fillRect/>
          </a:stretch>
        </p:blipFill>
        <p:spPr bwMode="auto">
          <a:xfrm>
            <a:off x="4772846" y="179512"/>
            <a:ext cx="1896514" cy="142463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2468</TotalTime>
  <Words>2976</Words>
  <Application>Microsoft Office PowerPoint</Application>
  <PresentationFormat>On-screen Show (4:3)</PresentationFormat>
  <Paragraphs>646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Free courses are available to those:</vt:lpstr>
      <vt:lpstr>Spaces are very limited and subject to funding requirements, so please ring to book yourself onto a course today.</vt:lpstr>
      <vt:lpstr>Slide 4</vt:lpstr>
      <vt:lpstr>Slide 5</vt:lpstr>
      <vt:lpstr>Slide 6</vt:lpstr>
      <vt:lpstr> Level 2 Award in Youth Work Principles (England)  </vt:lpstr>
      <vt:lpstr> Level 1 Certificate in Exploring Youth Work  </vt:lpstr>
      <vt:lpstr> Level 2 Award in Support Work in Schools (RQF)   </vt:lpstr>
      <vt:lpstr>   Level 2 Certificate in Understanding  Children and Young People’s  Mental Health   </vt:lpstr>
      <vt:lpstr>  Level 1 Award in  Information, Advice or Guidance   </vt:lpstr>
      <vt:lpstr>  Level 2 Certificate in Preparing to  Work in Adult Social Care    </vt:lpstr>
      <vt:lpstr>  Level 2 Certificate in  Mental Health Awareness    </vt:lpstr>
      <vt:lpstr>  Level 2 Certificate in Understanding  Dignity and Safeguarding in Adult Health and Social Care    </vt:lpstr>
      <vt:lpstr>  Level 1 Certificate in Personal Well-Being    </vt:lpstr>
      <vt:lpstr>  Level 1 Diploma in Skills for  Employment, Training  and Personal  Development    </vt:lpstr>
      <vt:lpstr> Level 1 Award in Mentoring  </vt:lpstr>
      <vt:lpstr> Level 2 Award in Awareness of Dementia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Student</cp:lastModifiedBy>
  <cp:revision>220</cp:revision>
  <dcterms:created xsi:type="dcterms:W3CDTF">2020-03-12T09:59:17Z</dcterms:created>
  <dcterms:modified xsi:type="dcterms:W3CDTF">2020-08-25T14:01:48Z</dcterms:modified>
</cp:coreProperties>
</file>