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Amatic SC" panose="020B0604020202020204" charset="-79"/>
      <p:regular r:id="rId24"/>
      <p:bold r:id="rId25"/>
    </p:embeddedFont>
    <p:embeddedFont>
      <p:font typeface="Caveat" panose="020B0604020202020204" charset="0"/>
      <p:regular r:id="rId26"/>
      <p:bold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02df911b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02df911b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02df911b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02df911b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02df911bc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02df911bc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02e6e08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02e6e08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Experience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Youth 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ask where the voice of young people is, at every table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 to your own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02df911b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02df911bc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02df911b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02df911bc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2df911b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02df911b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rgbClr val="FFFFFF"/>
                </a:highlight>
              </a:rPr>
              <a:t>Mary Jane McLeod Bethune was an American educator, stateswoman, philanthropist, humanitarian, and civil rights activist best known for starting a private school for African-American students in Daytona Beach, Florida and co-founding UNCF on April 25, 1944 with William Trent and Frederick D. Patterson.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02df911bc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02df911bc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Experience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Youth 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Volunteer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ask where the voice of young people is, at every table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Listen to your own children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02df911bc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02df911bc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02df911b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02df911b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 remover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connector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Opportunity seeker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Conversation starter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Passionate about all young people reaching their potential, regardless of their background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02df911b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02df911b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02df911b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02df911b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Brexit - Votes at 16 and Political Education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 of Commons - Behaviour of MPs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representation of Working Class - #WorkingWithClass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Health - #TalkToUsStayWithUs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Change - School strikes and consequences for young WC people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2df911b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2df911b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02df911b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02df911b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02df911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02df911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02df911b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02df911b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02df911b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02df911b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hyperlink" Target="mailto:b.bainbridge@reclaimproject.org.uk" TargetMode="External"/><Relationship Id="rId4" Type="http://schemas.openxmlformats.org/officeDocument/2006/relationships/hyperlink" Target="http://www.reclaim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9_2jRfAbq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M9uhEpC56y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JjEeFwg8H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56875" y="409000"/>
            <a:ext cx="7746300" cy="16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eorgia"/>
                <a:ea typeface="Georgia"/>
                <a:cs typeface="Georgia"/>
                <a:sym typeface="Georgia"/>
              </a:rPr>
              <a:t>Investing in Young People as Future Leaders</a:t>
            </a:r>
            <a:endParaRPr sz="3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124" y="4447600"/>
            <a:ext cx="3118623" cy="49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850" y="1989475"/>
            <a:ext cx="2377201" cy="17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1538" y="1989475"/>
            <a:ext cx="2616976" cy="17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6025" y="1989475"/>
            <a:ext cx="2697723" cy="17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/>
          <p:nvPr/>
        </p:nvSpPr>
        <p:spPr>
          <a:xfrm rot="-5639218">
            <a:off x="1421429" y="3058906"/>
            <a:ext cx="2023597" cy="14771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22"/>
          <p:cNvGrpSpPr/>
          <p:nvPr/>
        </p:nvGrpSpPr>
        <p:grpSpPr>
          <a:xfrm>
            <a:off x="1493825" y="2728831"/>
            <a:ext cx="1739043" cy="2133300"/>
            <a:chOff x="1323268" y="2323460"/>
            <a:chExt cx="1739043" cy="2133300"/>
          </a:xfrm>
        </p:grpSpPr>
        <p:sp>
          <p:nvSpPr>
            <p:cNvPr id="154" name="Google Shape;154;p22"/>
            <p:cNvSpPr/>
            <p:nvPr/>
          </p:nvSpPr>
          <p:spPr>
            <a:xfrm rot="-237893">
              <a:off x="1522901" y="2371877"/>
              <a:ext cx="1470820" cy="2036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2"/>
            <p:cNvSpPr txBox="1"/>
            <p:nvPr/>
          </p:nvSpPr>
          <p:spPr>
            <a:xfrm rot="-237899">
              <a:off x="1388310" y="2421538"/>
              <a:ext cx="1553218" cy="1935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F0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D9F0FF"/>
                  </a:solidFill>
                  <a:latin typeface="Georgia"/>
                  <a:ea typeface="Georgia"/>
                  <a:cs typeface="Georgia"/>
                  <a:sym typeface="Georgia"/>
                </a:rPr>
                <a:t>LEAD graduate</a:t>
              </a:r>
              <a:endParaRPr>
                <a:solidFill>
                  <a:srgbClr val="D9F0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F0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D9F0FF"/>
                  </a:solidFill>
                  <a:latin typeface="Georgia"/>
                  <a:ea typeface="Georgia"/>
                  <a:cs typeface="Georgia"/>
                  <a:sym typeface="Georgia"/>
                </a:rPr>
                <a:t>Activist</a:t>
              </a:r>
              <a:endParaRPr>
                <a:solidFill>
                  <a:srgbClr val="D9F0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F0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D9F0FF"/>
                  </a:solidFill>
                  <a:latin typeface="Georgia"/>
                  <a:ea typeface="Georgia"/>
                  <a:cs typeface="Georgia"/>
                  <a:sym typeface="Georgia"/>
                </a:rPr>
                <a:t>Adviser to Andy Burnham...</a:t>
              </a:r>
              <a:endParaRPr>
                <a:solidFill>
                  <a:srgbClr val="D9F0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56" name="Google Shape;156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/>
          <p:nvPr/>
        </p:nvSpPr>
        <p:spPr>
          <a:xfrm rot="-5639341">
            <a:off x="2474194" y="1079657"/>
            <a:ext cx="4196065" cy="296339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4">
            <a:alphaModFix/>
          </a:blip>
          <a:srcRect l="14280" r="14280"/>
          <a:stretch/>
        </p:blipFill>
        <p:spPr>
          <a:xfrm rot="-239457">
            <a:off x="3382113" y="765807"/>
            <a:ext cx="2359360" cy="3292884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9" name="Google Shape;159;p22"/>
          <p:cNvSpPr txBox="1"/>
          <p:nvPr/>
        </p:nvSpPr>
        <p:spPr>
          <a:xfrm rot="-239480">
            <a:off x="3287124" y="4065883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OLIVIA, 17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When adults listen: Olivia and ‘Our Pass’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775" y="1145375"/>
            <a:ext cx="4521050" cy="339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/>
        </p:nvSpPr>
        <p:spPr>
          <a:xfrm>
            <a:off x="5106325" y="1145425"/>
            <a:ext cx="3726000" cy="3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“Olivia is actually the reason that ‘Our Pass’ came about - it came from a conversation that I had with her.”</a:t>
            </a:r>
            <a:endParaRPr sz="30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Char char="-"/>
            </a:pPr>
            <a:r>
              <a:rPr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Andy Burnham, </a:t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Mayor of Greater Manchester</a:t>
            </a:r>
            <a:endParaRPr sz="1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What can adults do?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Invite Young People In - If it’s about them, then it should include them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Make it accessible -After school, pay for travel… Or go to them!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Incentivise - Outline the ‘What’s in it for me?’ factor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Present, don’t represent.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b="1">
                <a:latin typeface="Amatic SC"/>
                <a:ea typeface="Amatic SC"/>
                <a:cs typeface="Amatic SC"/>
                <a:sym typeface="Amatic SC"/>
              </a:rPr>
              <a:t>Do it properly, or not at all. No Tokenism, please.</a:t>
            </a:r>
            <a:endParaRPr sz="3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What are you going to do?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3395175" cy="339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 txBox="1"/>
          <p:nvPr/>
        </p:nvSpPr>
        <p:spPr>
          <a:xfrm>
            <a:off x="4399850" y="1041100"/>
            <a:ext cx="39537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Write down 3 things that you will commit to that will: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AutoNum type="arabicPeriod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Ensure that young people are authentically heard in your organisation.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AutoNum type="arabicPeriod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Contribute to supporting young people in your local community.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AutoNum type="arabicPeriod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Maximise the opportunities for young people from ALL backgrounds to engage and experience your organisation.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What can RECLAIM do to help?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★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Run workshops and training sessions with your team.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★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Help you to engage and build youth voice within your organisation.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★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Support your recruitment/intern processes to ensure that all young people get the fairest opportunities.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★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Work with you to design a mutually beneficial work experience programme.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★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Provide you with a consultancy service that can audit current practice, leading to recommendations on how to best support young working class colleagues.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★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Offer you and your colleagues volunteering and mentoring opportunities, as well as CSR partnerships for your organisation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311700" y="701850"/>
            <a:ext cx="8520600" cy="37398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8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3875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We have a powerful potential in our youth, and we must have the courage to change old ideas and practices so that we may direct their power toward good ends.</a:t>
            </a: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875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~ Mary McLeod Bethune</a:t>
            </a: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4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What can adults do?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We can listen.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And we can act upon what we hear.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We can share the power.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b="1">
                <a:latin typeface="Amatic SC"/>
                <a:ea typeface="Amatic SC"/>
                <a:cs typeface="Amatic SC"/>
                <a:sym typeface="Amatic SC"/>
              </a:rPr>
              <a:t>We can shape the future, together.</a:t>
            </a:r>
            <a:endParaRPr sz="36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9143999" cy="145385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9"/>
          <p:cNvSpPr txBox="1"/>
          <p:nvPr/>
        </p:nvSpPr>
        <p:spPr>
          <a:xfrm>
            <a:off x="379450" y="1728550"/>
            <a:ext cx="8249400" cy="31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Website: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		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www.reclaim.org.uk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Twitter: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		@RECLAIMproject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Facebook:	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@RECLAIMproject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Instagram: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	@reclaim_project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Youtube: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		RECLAIMManchester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Email: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		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b.bainbridge@reclaimproject.org.uk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Telephone:	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0161 806 0665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62425" y="1974487"/>
            <a:ext cx="3560174" cy="26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 quick introduction...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4" descr="Originally posted here : www.facebook.com/story.php?story_fbid=10215470570622817&amp;id=1394829906&amp;_rdr" title="A thug parrot removes anti-bird spik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1675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descr="This week, RECLAIM celebrated ten years of incredible work since our founding in 2007.&#10;&#10;Working class young people, being seen, being heard and leading change." title="We Are RECLAIM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4513" y="407550"/>
            <a:ext cx="5334974" cy="40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What are young people worried about?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75" y="1170125"/>
            <a:ext cx="2261848" cy="15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5750" y="2830425"/>
            <a:ext cx="30480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7036" y="11239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3338" y="28304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2830425"/>
            <a:ext cx="27214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8247" y="1123973"/>
            <a:ext cx="2524751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65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What are </a:t>
            </a:r>
            <a:r>
              <a:rPr lang="en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young working class people</a:t>
            </a: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en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GM</a:t>
            </a: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worried about?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01" y="1158275"/>
            <a:ext cx="1561201" cy="218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303" y="1158275"/>
            <a:ext cx="2056599" cy="291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1827" y="1158275"/>
            <a:ext cx="272020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5500" y="3397725"/>
            <a:ext cx="3237750" cy="158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2051" y="1158275"/>
            <a:ext cx="1561201" cy="219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What are young people doing about it?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18" descr="On the 22nd of August, young, working class activists turned out with banners and megaphones, to march through the centre of Manchester as part of Team Future's 'Walk for Change'. &#10;&#10;Film by Stephen Miller @SteMillerYo&#10;Music by Chalk @ChalkTNC" title="RECLAIM's Team Future 'Walk for Change' 22.08.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0125" y="11841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/>
          <p:nvPr/>
        </p:nvSpPr>
        <p:spPr>
          <a:xfrm rot="-5639218">
            <a:off x="1421429" y="3058906"/>
            <a:ext cx="2023597" cy="14771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9"/>
          <p:cNvGrpSpPr/>
          <p:nvPr/>
        </p:nvGrpSpPr>
        <p:grpSpPr>
          <a:xfrm>
            <a:off x="1448125" y="2728831"/>
            <a:ext cx="1790400" cy="2133300"/>
            <a:chOff x="1277568" y="2323460"/>
            <a:chExt cx="1790400" cy="2133300"/>
          </a:xfrm>
        </p:grpSpPr>
        <p:sp>
          <p:nvSpPr>
            <p:cNvPr id="110" name="Google Shape;110;p19"/>
            <p:cNvSpPr/>
            <p:nvPr/>
          </p:nvSpPr>
          <p:spPr>
            <a:xfrm rot="-237893">
              <a:off x="1522901" y="2371877"/>
              <a:ext cx="1470820" cy="20364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9"/>
            <p:cNvSpPr txBox="1"/>
            <p:nvPr/>
          </p:nvSpPr>
          <p:spPr>
            <a:xfrm rot="-237457">
              <a:off x="1340384" y="2440237"/>
              <a:ext cx="1664770" cy="1877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F0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D9F0FF"/>
                  </a:solidFill>
                  <a:latin typeface="Georgia"/>
                  <a:ea typeface="Georgia"/>
                  <a:cs typeface="Georgia"/>
                  <a:sym typeface="Georgia"/>
                </a:rPr>
                <a:t>Environ-</a:t>
              </a:r>
              <a:endParaRPr>
                <a:solidFill>
                  <a:srgbClr val="D9F0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D9F0FF"/>
                  </a:solidFill>
                  <a:latin typeface="Georgia"/>
                  <a:ea typeface="Georgia"/>
                  <a:cs typeface="Georgia"/>
                  <a:sym typeface="Georgia"/>
                </a:rPr>
                <a:t>mentalist</a:t>
              </a:r>
              <a:endParaRPr>
                <a:solidFill>
                  <a:srgbClr val="D9F0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F0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D9F0FF"/>
                  </a:solidFill>
                  <a:latin typeface="Georgia"/>
                  <a:ea typeface="Georgia"/>
                  <a:cs typeface="Georgia"/>
                  <a:sym typeface="Georgia"/>
                </a:rPr>
                <a:t>Campaigner</a:t>
              </a:r>
              <a:endParaRPr>
                <a:solidFill>
                  <a:srgbClr val="D9F0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F0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D9F0FF"/>
                  </a:solidFill>
                  <a:latin typeface="Georgia"/>
                  <a:ea typeface="Georgia"/>
                  <a:cs typeface="Georgia"/>
                  <a:sym typeface="Georgia"/>
                </a:rPr>
                <a:t>Activist</a:t>
              </a:r>
              <a:endParaRPr>
                <a:solidFill>
                  <a:srgbClr val="D9F0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F0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D9F0FF"/>
                  </a:solidFill>
                  <a:latin typeface="Georgia"/>
                  <a:ea typeface="Georgia"/>
                  <a:cs typeface="Georgia"/>
                  <a:sym typeface="Georgia"/>
                </a:rPr>
                <a:t>UN Speaker</a:t>
              </a:r>
              <a:endParaRPr>
                <a:solidFill>
                  <a:srgbClr val="D9F0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F0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D9F0FF"/>
                  </a:solidFill>
                  <a:latin typeface="Georgia"/>
                  <a:ea typeface="Georgia"/>
                  <a:cs typeface="Georgia"/>
                  <a:sym typeface="Georgia"/>
                </a:rPr>
                <a:t>Author</a:t>
              </a:r>
              <a:endParaRPr>
                <a:solidFill>
                  <a:srgbClr val="D9F0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12" name="Google Shape;112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/>
          <p:nvPr/>
        </p:nvSpPr>
        <p:spPr>
          <a:xfrm rot="-5639341">
            <a:off x="2474194" y="1079657"/>
            <a:ext cx="4196065" cy="296339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 l="14172" r="14179"/>
          <a:stretch/>
        </p:blipFill>
        <p:spPr>
          <a:xfrm rot="-239460">
            <a:off x="3382112" y="765806"/>
            <a:ext cx="2359362" cy="3292883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19"/>
          <p:cNvSpPr txBox="1"/>
          <p:nvPr/>
        </p:nvSpPr>
        <p:spPr>
          <a:xfrm rot="-239480">
            <a:off x="3287124" y="4065883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GRETA, 16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/>
          <p:nvPr/>
        </p:nvSpPr>
        <p:spPr>
          <a:xfrm rot="-5639218">
            <a:off x="1421429" y="3058906"/>
            <a:ext cx="2023597" cy="14771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 rot="-237893">
            <a:off x="1693458" y="2777248"/>
            <a:ext cx="1470820" cy="20364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/>
          <p:nvPr/>
        </p:nvSpPr>
        <p:spPr>
          <a:xfrm rot="-5639341">
            <a:off x="2474194" y="1079657"/>
            <a:ext cx="4196065" cy="296339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 l="26118" r="26114"/>
          <a:stretch/>
        </p:blipFill>
        <p:spPr>
          <a:xfrm rot="-239460">
            <a:off x="3382112" y="765806"/>
            <a:ext cx="2359362" cy="3292883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" name="Google Shape;128;p20"/>
          <p:cNvSpPr txBox="1"/>
          <p:nvPr/>
        </p:nvSpPr>
        <p:spPr>
          <a:xfrm rot="-239480">
            <a:off x="3287124" y="4065883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MALALA, 22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/>
          <p:nvPr/>
        </p:nvSpPr>
        <p:spPr>
          <a:xfrm rot="-152342">
            <a:off x="1710302" y="2962204"/>
            <a:ext cx="1388263" cy="171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-"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Activist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-"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Nobel Prize Winner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-"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Charity Founder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Georgia"/>
              <a:buChar char="-"/>
            </a:pPr>
            <a:r>
              <a:rPr lang="en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Survivor</a:t>
            </a:r>
            <a:endParaRPr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/>
          <p:nvPr/>
        </p:nvSpPr>
        <p:spPr>
          <a:xfrm rot="-5639218">
            <a:off x="1421429" y="3058906"/>
            <a:ext cx="2023597" cy="14771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21"/>
          <p:cNvGrpSpPr/>
          <p:nvPr/>
        </p:nvGrpSpPr>
        <p:grpSpPr>
          <a:xfrm>
            <a:off x="1465300" y="2728831"/>
            <a:ext cx="1798500" cy="2133300"/>
            <a:chOff x="1294743" y="2323460"/>
            <a:chExt cx="1798500" cy="2133300"/>
          </a:xfrm>
        </p:grpSpPr>
        <p:sp>
          <p:nvSpPr>
            <p:cNvPr id="139" name="Google Shape;139;p21"/>
            <p:cNvSpPr/>
            <p:nvPr/>
          </p:nvSpPr>
          <p:spPr>
            <a:xfrm rot="-237893">
              <a:off x="1522901" y="2371877"/>
              <a:ext cx="1470820" cy="20364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 txBox="1"/>
            <p:nvPr/>
          </p:nvSpPr>
          <p:spPr>
            <a:xfrm rot="-236882">
              <a:off x="1361768" y="2394041"/>
              <a:ext cx="1664450" cy="1996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F0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MBE</a:t>
              </a:r>
              <a:endPara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9F0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Charity CEO</a:t>
              </a:r>
              <a:endPara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Deputy Lieutenant</a:t>
              </a:r>
              <a:endPara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eorgia"/>
                <a:buChar char="-"/>
              </a:pPr>
              <a:r>
                <a:rPr lang="en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Social Mobility Commission</a:t>
              </a:r>
              <a:endPara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41" name="Google Shape;141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/>
          <p:nvPr/>
        </p:nvSpPr>
        <p:spPr>
          <a:xfrm rot="-5639341">
            <a:off x="2474194" y="1079657"/>
            <a:ext cx="4196065" cy="296339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4">
            <a:alphaModFix/>
          </a:blip>
          <a:srcRect l="14172" r="14179"/>
          <a:stretch/>
        </p:blipFill>
        <p:spPr>
          <a:xfrm rot="-239459">
            <a:off x="3382113" y="765806"/>
            <a:ext cx="2359361" cy="3292882"/>
          </a:xfrm>
          <a:prstGeom prst="rect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Google Shape;144;p21"/>
          <p:cNvSpPr txBox="1"/>
          <p:nvPr/>
        </p:nvSpPr>
        <p:spPr>
          <a:xfrm rot="-239480">
            <a:off x="3287124" y="4065883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SAEED, 22</a:t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4848" y="4675775"/>
            <a:ext cx="1867453" cy="29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570</Words>
  <Application>Microsoft Office PowerPoint</Application>
  <PresentationFormat>On-screen Show (16:9)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Georgia</vt:lpstr>
      <vt:lpstr>Amatic SC</vt:lpstr>
      <vt:lpstr>Caveat</vt:lpstr>
      <vt:lpstr>Arial</vt:lpstr>
      <vt:lpstr>Lato</vt:lpstr>
      <vt:lpstr>Simple Light</vt:lpstr>
      <vt:lpstr>PowerPoint Presentation</vt:lpstr>
      <vt:lpstr>A quick introduction...</vt:lpstr>
      <vt:lpstr>PowerPoint Presentation</vt:lpstr>
      <vt:lpstr>What are young people worried about?</vt:lpstr>
      <vt:lpstr>What are young working class people in GM worried about?</vt:lpstr>
      <vt:lpstr>What are young people doing about it?</vt:lpstr>
      <vt:lpstr>PowerPoint Presentation</vt:lpstr>
      <vt:lpstr>PowerPoint Presentation</vt:lpstr>
      <vt:lpstr>PowerPoint Presentation</vt:lpstr>
      <vt:lpstr>PowerPoint Presentation</vt:lpstr>
      <vt:lpstr>When adults listen: Olivia and ‘Our Pass’</vt:lpstr>
      <vt:lpstr>What can adults do?</vt:lpstr>
      <vt:lpstr>What are you going to do?</vt:lpstr>
      <vt:lpstr>What can RECLAIM do to help?</vt:lpstr>
      <vt:lpstr>PowerPoint Presentation</vt:lpstr>
      <vt:lpstr>What can adults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confsuite</dc:creator>
  <cp:lastModifiedBy>confsuite</cp:lastModifiedBy>
  <cp:revision>1</cp:revision>
  <dcterms:modified xsi:type="dcterms:W3CDTF">2019-09-18T15:37:39Z</dcterms:modified>
</cp:coreProperties>
</file>