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0" r:id="rId3"/>
    <p:sldId id="391" r:id="rId4"/>
    <p:sldId id="363" r:id="rId5"/>
    <p:sldId id="364" r:id="rId6"/>
    <p:sldId id="399" r:id="rId7"/>
    <p:sldId id="394" r:id="rId8"/>
    <p:sldId id="396" r:id="rId9"/>
    <p:sldId id="392" r:id="rId10"/>
    <p:sldId id="400" r:id="rId11"/>
    <p:sldId id="395" r:id="rId12"/>
    <p:sldId id="397" r:id="rId13"/>
    <p:sldId id="398" r:id="rId14"/>
    <p:sldId id="393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BA851A8-4111-4413-A16A-49AAE4A14757}">
          <p14:sldIdLst>
            <p14:sldId id="256"/>
            <p14:sldId id="390"/>
            <p14:sldId id="391"/>
            <p14:sldId id="363"/>
            <p14:sldId id="364"/>
            <p14:sldId id="399"/>
            <p14:sldId id="394"/>
            <p14:sldId id="396"/>
            <p14:sldId id="392"/>
            <p14:sldId id="400"/>
            <p14:sldId id="395"/>
            <p14:sldId id="397"/>
            <p14:sldId id="398"/>
            <p14:sldId id="393"/>
          </p14:sldIdLst>
        </p14:section>
        <p14:section name="Untitled Section" id="{DD8A08CA-2667-4CE1-9483-0F6D286EA2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6EE2A"/>
    <a:srgbClr val="333300"/>
    <a:srgbClr val="FF9900"/>
    <a:srgbClr val="660066"/>
    <a:srgbClr val="0000FF"/>
    <a:srgbClr val="009900"/>
    <a:srgbClr val="CC0000"/>
    <a:srgbClr val="0094C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6314" autoAdjust="0"/>
  </p:normalViewPr>
  <p:slideViewPr>
    <p:cSldViewPr>
      <p:cViewPr varScale="1">
        <p:scale>
          <a:sx n="93" d="100"/>
          <a:sy n="93" d="100"/>
        </p:scale>
        <p:origin x="4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nical%2014\Dropbox\Change%20Project%20Drive\TCP%20YP%20Workshops\YP%20Feedback\YP%20feedback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nical%2014\Dropbox\Change%20Project%20Drive\TCP%20YP%20Workshops\YP%20Feedback\YP%20feedback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inical%2014\Dropbox\Change%20Project%20Drive\TCP%20YP%20Workshops\YP%20Feedback\YP%20feedback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latin typeface="Century Gothic" panose="020B0502020202020204" pitchFamily="34" charset="0"/>
              </a:rPr>
              <a:t>Q16: Do</a:t>
            </a:r>
            <a:r>
              <a:rPr lang="en-GB" sz="1200" b="1" baseline="0" dirty="0">
                <a:latin typeface="Century Gothic" panose="020B0502020202020204" pitchFamily="34" charset="0"/>
              </a:rPr>
              <a:t> you think the workshop was worth </a:t>
            </a:r>
            <a:r>
              <a:rPr lang="en-GB" sz="1200" b="1" baseline="0" dirty="0" smtClean="0">
                <a:latin typeface="Century Gothic" panose="020B0502020202020204" pitchFamily="34" charset="0"/>
              </a:rPr>
              <a:t>attending?</a:t>
            </a:r>
            <a:endParaRPr lang="en-GB" sz="1200" b="1" dirty="0"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cat>
            <c:strRef>
              <c:f>'CTZ App'!$A$2:$A$4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'CTZ App'!$F$2:$F$4</c:f>
              <c:numCache>
                <c:formatCode>General</c:formatCode>
                <c:ptCount val="3"/>
                <c:pt idx="0">
                  <c:v>114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 xmlns:c16r3="http://schemas.microsoft.com/office/drawing/2017/03/chart">
            <c:ext xmlns:c16="http://schemas.microsoft.com/office/drawing/2014/chart" uri="{C3380CC4-5D6E-409C-BE32-E72D297353CC}">
              <c16:uniqueId val="{00000000-CA7C-4C07-A1A3-9B9D5591C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653136"/>
        <c:axId val="109654312"/>
      </c:barChart>
      <c:catAx>
        <c:axId val="10965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54312"/>
        <c:crosses val="autoZero"/>
        <c:auto val="1"/>
        <c:lblAlgn val="ctr"/>
        <c:lblOffset val="100"/>
        <c:noMultiLvlLbl val="0"/>
      </c:catAx>
      <c:valAx>
        <c:axId val="109654312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53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latin typeface="Century Gothic" panose="020B0502020202020204" pitchFamily="34" charset="0"/>
              </a:rPr>
              <a:t>Q4:</a:t>
            </a:r>
            <a:r>
              <a:rPr lang="en-GB" sz="1200" b="1" baseline="0" dirty="0">
                <a:latin typeface="Century Gothic" panose="020B0502020202020204" pitchFamily="34" charset="0"/>
              </a:rPr>
              <a:t> </a:t>
            </a:r>
            <a:r>
              <a:rPr lang="en-GB" sz="1200" b="1" dirty="0">
                <a:latin typeface="Century Gothic" panose="020B0502020202020204" pitchFamily="34" charset="0"/>
              </a:rPr>
              <a:t>Before today did you know it was illegal for under 18s</a:t>
            </a:r>
            <a:r>
              <a:rPr lang="en-GB" sz="1200" b="1" baseline="0" dirty="0">
                <a:latin typeface="Century Gothic" panose="020B0502020202020204" pitchFamily="34" charset="0"/>
              </a:rPr>
              <a:t> </a:t>
            </a:r>
            <a:r>
              <a:rPr lang="en-GB" sz="1200" b="1" baseline="0" dirty="0" smtClean="0">
                <a:latin typeface="Century Gothic" panose="020B0502020202020204" pitchFamily="34" charset="0"/>
              </a:rPr>
              <a:t>to take and/or </a:t>
            </a:r>
            <a:r>
              <a:rPr lang="en-GB" sz="1200" b="1" baseline="0" dirty="0">
                <a:latin typeface="Century Gothic" panose="020B0502020202020204" pitchFamily="34" charset="0"/>
              </a:rPr>
              <a:t>send </a:t>
            </a:r>
            <a:r>
              <a:rPr lang="en-GB" sz="1200" b="1" baseline="0" dirty="0" smtClean="0">
                <a:latin typeface="Century Gothic" panose="020B0502020202020204" pitchFamily="34" charset="0"/>
              </a:rPr>
              <a:t>sexual imagery?</a:t>
            </a:r>
            <a:endParaRPr lang="en-GB" sz="1200" b="1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11917529825589984"/>
          <c:y val="4.9204105108703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Sexting!$A$2:$A$5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Some</c:v>
                </c:pt>
                <c:pt idx="3">
                  <c:v>Not Sure</c:v>
                </c:pt>
              </c:strCache>
            </c:strRef>
          </c:cat>
          <c:val>
            <c:numRef>
              <c:f>Sexting!$D$2:$D$5</c:f>
              <c:numCache>
                <c:formatCode>General</c:formatCode>
                <c:ptCount val="4"/>
                <c:pt idx="0">
                  <c:v>55</c:v>
                </c:pt>
                <c:pt idx="1">
                  <c:v>49</c:v>
                </c:pt>
                <c:pt idx="2">
                  <c:v>16</c:v>
                </c:pt>
                <c:pt idx="3">
                  <c:v>2</c:v>
                </c:pt>
              </c:numCache>
            </c:numRef>
          </c:val>
          <c:extLst xmlns:c16r3="http://schemas.microsoft.com/office/drawing/2017/03/chart">
            <c:ext xmlns:c16="http://schemas.microsoft.com/office/drawing/2014/chart" uri="{C3380CC4-5D6E-409C-BE32-E72D297353CC}">
              <c16:uniqueId val="{00000000-B8C8-426F-A984-D58724148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655488"/>
        <c:axId val="109655880"/>
      </c:barChart>
      <c:catAx>
        <c:axId val="1096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55880"/>
        <c:crosses val="autoZero"/>
        <c:auto val="1"/>
        <c:lblAlgn val="ctr"/>
        <c:lblOffset val="100"/>
        <c:noMultiLvlLbl val="0"/>
      </c:catAx>
      <c:valAx>
        <c:axId val="10965588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554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latin typeface="Century Gothic" panose="020B0502020202020204" pitchFamily="34" charset="0"/>
              </a:rPr>
              <a:t>Q5:</a:t>
            </a:r>
            <a:r>
              <a:rPr lang="en-GB" sz="1200" b="1" baseline="0" dirty="0">
                <a:latin typeface="Century Gothic" panose="020B0502020202020204" pitchFamily="34" charset="0"/>
              </a:rPr>
              <a:t> </a:t>
            </a:r>
            <a:r>
              <a:rPr lang="en-GB" sz="1200" b="1" dirty="0">
                <a:latin typeface="Century Gothic" panose="020B0502020202020204" pitchFamily="34" charset="0"/>
              </a:rPr>
              <a:t>After today do you understand </a:t>
            </a:r>
            <a:r>
              <a:rPr lang="en-GB" sz="1200" b="1" dirty="0" smtClean="0">
                <a:latin typeface="Century Gothic" panose="020B0502020202020204" pitchFamily="34" charset="0"/>
              </a:rPr>
              <a:t>the</a:t>
            </a:r>
            <a:r>
              <a:rPr lang="en-GB" sz="1200" b="1" baseline="0" dirty="0" smtClean="0">
                <a:latin typeface="Century Gothic" panose="020B0502020202020204" pitchFamily="34" charset="0"/>
              </a:rPr>
              <a:t> laws around sexting?</a:t>
            </a:r>
            <a:endParaRPr lang="en-GB" sz="1200" b="1" dirty="0"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72-4BF2-A1E5-4BBFB0F9A92B}"/>
              </c:ext>
            </c:extLst>
          </c:dPt>
          <c:cat>
            <c:strRef>
              <c:f>Sexting!$A$2:$A$5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Some</c:v>
                </c:pt>
                <c:pt idx="3">
                  <c:v>Not Sure</c:v>
                </c:pt>
              </c:strCache>
            </c:strRef>
          </c:cat>
          <c:val>
            <c:numRef>
              <c:f>Sexting!$F$2:$F$5</c:f>
              <c:numCache>
                <c:formatCode>General</c:formatCode>
                <c:ptCount val="4"/>
                <c:pt idx="0">
                  <c:v>109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 xmlns:c16r3="http://schemas.microsoft.com/office/drawing/2017/03/chart">
            <c:ext xmlns:c16="http://schemas.microsoft.com/office/drawing/2014/chart" uri="{C3380CC4-5D6E-409C-BE32-E72D297353CC}">
              <c16:uniqueId val="{00000000-5CBE-4242-96DE-006581127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653528"/>
        <c:axId val="144729520"/>
      </c:barChart>
      <c:catAx>
        <c:axId val="10965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29520"/>
        <c:crosses val="autoZero"/>
        <c:auto val="1"/>
        <c:lblAlgn val="ctr"/>
        <c:lblOffset val="100"/>
        <c:noMultiLvlLbl val="0"/>
      </c:catAx>
      <c:valAx>
        <c:axId val="14472952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5352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787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27" y="1"/>
            <a:ext cx="3076787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FAAE20-BED0-4CD5-83D9-09747784AB83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787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27" y="9721851"/>
            <a:ext cx="3076787" cy="511175"/>
          </a:xfrm>
          <a:prstGeom prst="rect">
            <a:avLst/>
          </a:prstGeom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CB3702E-3917-4654-B63F-83052BEF08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4010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787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927" y="1"/>
            <a:ext cx="3076787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1087D1-C91A-45DE-ACC1-62503F754A22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296" y="4860925"/>
            <a:ext cx="5680709" cy="4605338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787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927" y="9721851"/>
            <a:ext cx="3076787" cy="511175"/>
          </a:xfrm>
          <a:prstGeom prst="rect">
            <a:avLst/>
          </a:prstGeom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2955691-DC0C-4A92-8B79-8F5C03E7E8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88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299226-248D-4F83-8893-610FDD11371B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299226-248D-4F83-8893-610FDD11371B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962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D55FCB-C2A9-4FC6-8BE2-6A89ABB6CD87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0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B0A9-856B-4BFD-9ED1-040DD27F24FB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BFCB9-3E01-4713-A27E-692EA26A19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88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106E-AEA0-4376-A012-C59E72039E31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02FAA-E6F5-4413-BA5C-584DDF2CA5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400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0A14-AAC0-495D-8BD3-5078F0A3D566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1FDB1-A3D5-4E5C-AE7B-211A865844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043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B870-3CF0-40EF-84D5-3C313DF1C9A0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E8D30-56F9-43CA-A334-9E14A0039C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10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71E2-6C4D-40EA-AFA5-880FC6D76C03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6D773-B8FE-4263-9487-EC5F483A75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1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2E68-567C-4C74-981A-F4F2E38AE066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7F02-9B6B-40ED-B6DE-FD49F3281F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17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0963-A7B7-48D4-8C94-56DEBC777BE1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8648-157B-408E-A339-3D37015A5D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76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C47D-0E0C-40C7-9CD9-24B6078795BF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DD5CB-0700-4E5B-A24E-325B14917F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11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42C8-E399-4AC1-9A7A-BB042711E073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F4F28-33A8-4AD0-B19B-437067CFC2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1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9A30-80A8-48E7-81A2-D1DE7E41E535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15FA4-F087-487B-ACEC-85B5E95D41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79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BF34-4A3D-4637-8C0F-B04869ED8E7E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F8992-4AF9-4754-9F4F-43E62A2BAB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41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318C4-A0BC-419F-BA58-701B032DF460}" type="datetimeFigureOut">
              <a:rPr lang="en-GB"/>
              <a:pPr>
                <a:defRPr/>
              </a:pPr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FB88854-4813-44F8-92FD-850276FA925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zoe@thechangeproject.org.uk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thinkuknow.co.uk/" TargetMode="External"/><Relationship Id="rId7" Type="http://schemas.openxmlformats.org/officeDocument/2006/relationships/hyperlink" Target="https://www.nspcc.org.uk/services-and-resources/research-and-resources/2016/harmful-sexual-behaviour-framework/?_t_id=1B2M2Y8AsgTpgAmY7PhCfg%3d%3d&amp;_t_q=harmful+sexual+behaviour&amp;_t_tags=language:en,siteid:7f1b9313-bf5e-4415-abf6-aaf87298c667&amp;_t_ip=10.99.66.5&amp;_t_hit.id=Nspcc_Web_Models_Pages_ResearchReportsPage/_36a2e91b-b3f2-4c11-839c-b0f155efc8ba_en-GB&amp;_t_hit.pos=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ceop" TargetMode="External"/><Relationship Id="rId5" Type="http://schemas.openxmlformats.org/officeDocument/2006/relationships/hyperlink" Target="https://www.ceop.police.uk/safety-centre" TargetMode="External"/><Relationship Id="rId4" Type="http://schemas.openxmlformats.org/officeDocument/2006/relationships/hyperlink" Target="http://www.childne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sch_WMjd6g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6745" y="1410615"/>
            <a:ext cx="74890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b="1" dirty="0" smtClean="0">
                <a:latin typeface="Century Gothic" panose="020B0502020202020204" pitchFamily="34" charset="0"/>
              </a:rPr>
              <a:t>The Change Project. </a:t>
            </a:r>
            <a:r>
              <a:rPr lang="en-GB" sz="3600" b="1" dirty="0" smtClean="0">
                <a:latin typeface="Century Gothic" panose="020B0502020202020204" pitchFamily="34" charset="0"/>
              </a:rPr>
              <a:t>A Project </a:t>
            </a:r>
            <a:r>
              <a:rPr lang="en-GB" sz="3600" b="1" dirty="0">
                <a:latin typeface="Century Gothic" panose="020B0502020202020204" pitchFamily="34" charset="0"/>
              </a:rPr>
              <a:t>O</a:t>
            </a:r>
            <a:r>
              <a:rPr lang="en-GB" sz="3600" b="1" dirty="0" smtClean="0">
                <a:latin typeface="Century Gothic" panose="020B0502020202020204" pitchFamily="34" charset="0"/>
              </a:rPr>
              <a:t>f The ACCORD Program</a:t>
            </a:r>
            <a:r>
              <a:rPr lang="en-GB" sz="4000" b="1" dirty="0" smtClean="0">
                <a:latin typeface="Century Gothic" panose="020B0502020202020204" pitchFamily="34" charset="0"/>
              </a:rPr>
              <a:t>.</a:t>
            </a:r>
            <a:endParaRPr lang="en-GB" sz="40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TCP_ppt-log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23928" y="5589240"/>
            <a:ext cx="1296144" cy="792088"/>
          </a:xfrm>
          <a:prstGeom prst="rect">
            <a:avLst/>
          </a:prstGeom>
          <a:solidFill>
            <a:srgbClr val="F6EE2A"/>
          </a:solidFill>
          <a:ln>
            <a:solidFill>
              <a:srgbClr val="F6EE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7" y="4489956"/>
            <a:ext cx="8353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Century Gothic" panose="020B0502020202020204" pitchFamily="34" charset="0"/>
              </a:rPr>
              <a:t>Zoe Manley</a:t>
            </a:r>
            <a:endParaRPr lang="en-GB" altLang="en-US" sz="1200" dirty="0" smtClean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Therapeutic Project Worker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hlinkClick r:id="rId5"/>
              </a:rPr>
              <a:t>zoe@thechangeproject.org.uk</a:t>
            </a:r>
            <a:endParaRPr lang="en-GB" alt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0161 327 0176</a:t>
            </a:r>
            <a:endParaRPr lang="en-GB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683568" y="306078"/>
            <a:ext cx="2808312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Professionals Training 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latin typeface="Century Gothic" panose="020B0502020202020204" pitchFamily="34" charset="0"/>
              </a:rPr>
              <a:t>Discuss male sexual abuse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​​Provide an understanding of the psychology of sex offending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Explore some prominent theories of sex offending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Explore models of childhood sexual abuse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Provide an understanding of developmental risk factors 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Facilitate understanding of developmental risk factors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Provide an understanding of potential drivers for online offending behaviour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Facilitate discussion about confidentiality and multi-agency working within the field using clinical case studies</a:t>
            </a:r>
            <a:r>
              <a:rPr lang="en-GB" sz="1800" dirty="0" smtClean="0">
                <a:latin typeface="Century Gothic" panose="020B0502020202020204" pitchFamily="34" charset="0"/>
              </a:rPr>
              <a:t>​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4 hours long and completely free</a:t>
            </a:r>
            <a:endParaRPr lang="en-GB" sz="18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48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7" y="1150687"/>
            <a:ext cx="8777794" cy="5086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683568" y="295719"/>
            <a:ext cx="3744416" cy="108012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Sexualised Behaviour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TCP_ppt-log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683568" y="306078"/>
            <a:ext cx="3744416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>
                <a:latin typeface="Century Gothic" panose="020B0502020202020204" pitchFamily="34" charset="0"/>
              </a:rPr>
              <a:t>Sexualised Behaviour</a:t>
            </a:r>
            <a:endParaRPr lang="en-GB" sz="2800" dirty="0"/>
          </a:p>
        </p:txBody>
      </p:sp>
      <p:pic>
        <p:nvPicPr>
          <p:cNvPr id="3" name="Picture 2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pic>
        <p:nvPicPr>
          <p:cNvPr id="1026" name="Picture 2" descr="Image result for aim proje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42" y="1381622"/>
            <a:ext cx="254599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stopitnow"/>
          <p:cNvSpPr>
            <a:spLocks noChangeAspect="1" noChangeArrowheads="1"/>
          </p:cNvSpPr>
          <p:nvPr/>
        </p:nvSpPr>
        <p:spPr bwMode="auto">
          <a:xfrm>
            <a:off x="6804248" y="30462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Image result for CE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925" y="3950822"/>
            <a:ext cx="2102029" cy="264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NSPC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56402"/>
            <a:ext cx="3652019" cy="246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lucy faithfull foundat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46" y="3801547"/>
            <a:ext cx="3049693" cy="279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7984" y="919376"/>
            <a:ext cx="4166303" cy="18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1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251520" y="274638"/>
            <a:ext cx="3744416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Prevention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3A6DBDF-EE28-4DD0-B20A-3AD912101B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388662"/>
              </p:ext>
            </p:extLst>
          </p:nvPr>
        </p:nvGraphicFramePr>
        <p:xfrm>
          <a:off x="2628106" y="3967012"/>
          <a:ext cx="3887788" cy="265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E1449C4-BE32-4EAD-8EE7-B644D74E0F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068187"/>
              </p:ext>
            </p:extLst>
          </p:nvPr>
        </p:nvGraphicFramePr>
        <p:xfrm>
          <a:off x="397746" y="1127819"/>
          <a:ext cx="4202683" cy="2839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07D061B-34A7-42E7-AB55-2E9F764078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196462"/>
              </p:ext>
            </p:extLst>
          </p:nvPr>
        </p:nvGraphicFramePr>
        <p:xfrm>
          <a:off x="4663654" y="1268760"/>
          <a:ext cx="4023146" cy="269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6171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251520" y="274638"/>
            <a:ext cx="3744416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Resources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www.thinkuknow.co.uk</a:t>
            </a:r>
            <a:endParaRPr lang="en-GB" dirty="0" smtClean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www.childnet.com</a:t>
            </a:r>
            <a:endParaRPr lang="en-GB" dirty="0" smtClean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www.ceop.police.uk/safety-centre</a:t>
            </a:r>
            <a:endParaRPr lang="en-GB" dirty="0" smtClean="0"/>
          </a:p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www.youtube.com/user/ceop</a:t>
            </a:r>
            <a:endParaRPr lang="en-GB" dirty="0" smtClean="0"/>
          </a:p>
          <a:p>
            <a:r>
              <a:rPr lang="en-GB" dirty="0">
                <a:hlinkClick r:id="rId7"/>
              </a:rPr>
              <a:t>https://</a:t>
            </a:r>
            <a:r>
              <a:rPr lang="en-GB" dirty="0" smtClean="0">
                <a:hlinkClick r:id="rId7"/>
              </a:rPr>
              <a:t>www.nspcc.org.uk/services-and-resources/research-and-resources/2016/harmful-sexual-behaviour-framework</a:t>
            </a:r>
            <a:endParaRPr lang="en-GB" dirty="0"/>
          </a:p>
        </p:txBody>
      </p:sp>
      <p:pic>
        <p:nvPicPr>
          <p:cNvPr id="4" name="Picture 3" descr="TCP_ppt-logo.pn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394072" y="404664"/>
            <a:ext cx="2521744" cy="1080120"/>
          </a:xfrm>
          <a:prstGeom prst="rect">
            <a:avLst/>
          </a:prstGeom>
        </p:spPr>
      </p:pic>
      <p:pic>
        <p:nvPicPr>
          <p:cNvPr id="2" name="Picture 1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95288" y="692696"/>
            <a:ext cx="8353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 smtClean="0">
                <a:latin typeface="Century Gothic" panose="020B0502020202020204" pitchFamily="34" charset="0"/>
              </a:rPr>
              <a:t>The ACCORD Program.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b="1" dirty="0" smtClean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2" descr="GQLDA45.tmp"/>
          <p:cNvPicPr>
            <a:picLocks/>
          </p:cNvPicPr>
          <p:nvPr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955800"/>
            <a:ext cx="73914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4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3923928" y="404664"/>
            <a:ext cx="3744416" cy="1080120"/>
          </a:xfrm>
          <a:prstGeom prst="rect">
            <a:avLst/>
          </a:prstGeom>
        </p:spPr>
      </p:pic>
      <p:pic>
        <p:nvPicPr>
          <p:cNvPr id="2" name="Picture 1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673532"/>
            <a:ext cx="7705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Century Gothic" panose="020B0502020202020204" pitchFamily="34" charset="0"/>
              </a:rPr>
              <a:t>The Change Project: Mission Statement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2358260" y="1196752"/>
            <a:ext cx="2267240" cy="10801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5131580" y="1196752"/>
            <a:ext cx="2267240" cy="10801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1145637" y="3195631"/>
            <a:ext cx="2267240" cy="1080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3923928" y="3252118"/>
            <a:ext cx="2267240" cy="10801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6032895" y="3735691"/>
            <a:ext cx="2267240" cy="1080120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97630" y="1428542"/>
            <a:ext cx="7346778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300" i="1" dirty="0">
                <a:solidFill>
                  <a:prstClr val="black"/>
                </a:solidFill>
                <a:latin typeface="Century Gothic" panose="020B0502020202020204" pitchFamily="34" charset="0"/>
              </a:rPr>
              <a:t>To </a:t>
            </a:r>
            <a:r>
              <a:rPr lang="en-GB" altLang="en-US" sz="3300" b="1" i="1" dirty="0">
                <a:latin typeface="Century Gothic" panose="020B0502020202020204" pitchFamily="34" charset="0"/>
              </a:rPr>
              <a:t>highlight</a:t>
            </a:r>
            <a:r>
              <a:rPr lang="en-GB" altLang="en-US" sz="3300" i="1" dirty="0">
                <a:latin typeface="Century Gothic" panose="020B0502020202020204" pitchFamily="34" charset="0"/>
              </a:rPr>
              <a:t> and </a:t>
            </a:r>
            <a:r>
              <a:rPr lang="en-GB" altLang="en-US" sz="3300" b="1" i="1" dirty="0">
                <a:latin typeface="Century Gothic" panose="020B0502020202020204" pitchFamily="34" charset="0"/>
              </a:rPr>
              <a:t>educate</a:t>
            </a:r>
            <a:r>
              <a:rPr lang="en-GB" altLang="en-US" sz="3300" i="1" dirty="0">
                <a:latin typeface="Century Gothic" panose="020B0502020202020204" pitchFamily="34" charset="0"/>
              </a:rPr>
              <a:t> individuals and communities of the destructive impacts of sexual abuse, in order to create positive </a:t>
            </a:r>
            <a:r>
              <a:rPr lang="en-GB" altLang="en-US" sz="3300" b="1" i="1" dirty="0">
                <a:latin typeface="Century Gothic" panose="020B0502020202020204" pitchFamily="34" charset="0"/>
              </a:rPr>
              <a:t>change</a:t>
            </a:r>
            <a:r>
              <a:rPr lang="en-GB" altLang="en-US" sz="3300" i="1" dirty="0">
                <a:latin typeface="Century Gothic" panose="020B0502020202020204" pitchFamily="34" charset="0"/>
              </a:rPr>
              <a:t> and </a:t>
            </a:r>
            <a:r>
              <a:rPr lang="en-GB" altLang="en-US" sz="3300" b="1" i="1" dirty="0">
                <a:latin typeface="Century Gothic" panose="020B0502020202020204" pitchFamily="34" charset="0"/>
              </a:rPr>
              <a:t>develop</a:t>
            </a:r>
            <a:r>
              <a:rPr lang="en-GB" altLang="en-US" sz="3300" i="1" dirty="0">
                <a:latin typeface="Century Gothic" panose="020B0502020202020204" pitchFamily="34" charset="0"/>
              </a:rPr>
              <a:t> informed treatment pathways to </a:t>
            </a:r>
            <a:r>
              <a:rPr lang="en-GB" altLang="en-US" sz="3300" b="1" i="1" dirty="0">
                <a:latin typeface="Century Gothic" panose="020B0502020202020204" pitchFamily="34" charset="0"/>
              </a:rPr>
              <a:t>prevent</a:t>
            </a:r>
            <a:r>
              <a:rPr lang="en-GB" altLang="en-US" sz="3300" i="1" dirty="0">
                <a:latin typeface="Century Gothic" panose="020B0502020202020204" pitchFamily="34" charset="0"/>
              </a:rPr>
              <a:t> </a:t>
            </a:r>
            <a:r>
              <a:rPr lang="en-GB" altLang="en-US" sz="3300" i="1" dirty="0">
                <a:solidFill>
                  <a:prstClr val="black"/>
                </a:solidFill>
                <a:latin typeface="Century Gothic" panose="020B0502020202020204" pitchFamily="34" charset="0"/>
              </a:rPr>
              <a:t>future victims.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15443" y="4454780"/>
            <a:ext cx="720080" cy="7200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10039"/>
            <a:ext cx="665944" cy="6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1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3851920" y="436457"/>
            <a:ext cx="1296144" cy="1080120"/>
          </a:xfrm>
          <a:prstGeom prst="rect">
            <a:avLst/>
          </a:prstGeom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95288" y="673532"/>
            <a:ext cx="7705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Century Gothic" panose="020B0502020202020204" pitchFamily="34" charset="0"/>
              </a:rPr>
              <a:t>The Change Project: Aims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584" y="1412776"/>
            <a:ext cx="7632204" cy="36009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F6EE2A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To </a:t>
            </a:r>
            <a:r>
              <a:rPr lang="en-GB" b="1" dirty="0">
                <a:latin typeface="Century Gothic" panose="020B0502020202020204" pitchFamily="34" charset="0"/>
                <a:cs typeface="Tahoma" pitchFamily="34" charset="0"/>
              </a:rPr>
              <a:t>develop</a:t>
            </a: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 and provide trauma informed support and treatment interventions to male survivors of sexual abuse, rape and sexual exploitation who have committed or at risk of committing sexual offences</a:t>
            </a:r>
          </a:p>
          <a:p>
            <a:pPr marL="285750" indent="-285750">
              <a:spcBef>
                <a:spcPts val="1200"/>
              </a:spcBef>
              <a:buClr>
                <a:srgbClr val="F6EE2A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To </a:t>
            </a:r>
            <a:r>
              <a:rPr lang="en-GB" b="1" dirty="0">
                <a:latin typeface="Century Gothic" panose="020B0502020202020204" pitchFamily="34" charset="0"/>
                <a:cs typeface="Tahoma" pitchFamily="34" charset="0"/>
              </a:rPr>
              <a:t>educate</a:t>
            </a: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 professionals in the complex work involving the sexual offending behaviour of male victims of sexual abuse, rape and sexual exploitation</a:t>
            </a:r>
          </a:p>
          <a:p>
            <a:pPr marL="285750" indent="-285750">
              <a:spcBef>
                <a:spcPts val="1200"/>
              </a:spcBef>
              <a:buClr>
                <a:srgbClr val="F6EE2A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To </a:t>
            </a:r>
            <a:r>
              <a:rPr lang="en-GB" b="1" dirty="0">
                <a:latin typeface="Century Gothic" panose="020B0502020202020204" pitchFamily="34" charset="0"/>
                <a:cs typeface="Tahoma" pitchFamily="34" charset="0"/>
              </a:rPr>
              <a:t>highlight</a:t>
            </a: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 the destructive nature of sexual offences to young people, in order to </a:t>
            </a:r>
            <a:r>
              <a:rPr lang="en-GB" b="1" dirty="0">
                <a:latin typeface="Century Gothic" panose="020B0502020202020204" pitchFamily="34" charset="0"/>
                <a:cs typeface="Tahoma" pitchFamily="34" charset="0"/>
              </a:rPr>
              <a:t>prevent</a:t>
            </a: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 future victims and offenders. </a:t>
            </a:r>
          </a:p>
          <a:p>
            <a:pPr marL="285750" indent="-285750">
              <a:spcBef>
                <a:spcPts val="1200"/>
              </a:spcBef>
              <a:buClr>
                <a:srgbClr val="F6EE2A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To </a:t>
            </a:r>
            <a:r>
              <a:rPr lang="en-GB" b="1" dirty="0">
                <a:latin typeface="Century Gothic" panose="020B0502020202020204" pitchFamily="34" charset="0"/>
                <a:cs typeface="Tahoma" pitchFamily="34" charset="0"/>
              </a:rPr>
              <a:t>change</a:t>
            </a: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 perceptions of male sexual abuse in order to create viable strategies to </a:t>
            </a:r>
            <a:r>
              <a:rPr lang="en-GB" b="1" dirty="0">
                <a:latin typeface="Century Gothic" panose="020B0502020202020204" pitchFamily="34" charset="0"/>
                <a:cs typeface="Tahoma" pitchFamily="34" charset="0"/>
              </a:rPr>
              <a:t>prevent</a:t>
            </a:r>
            <a:r>
              <a:rPr lang="en-GB" dirty="0">
                <a:latin typeface="Century Gothic" panose="020B0502020202020204" pitchFamily="34" charset="0"/>
                <a:cs typeface="Tahoma" pitchFamily="34" charset="0"/>
              </a:rPr>
              <a:t> future victims and offenders.</a:t>
            </a:r>
          </a:p>
        </p:txBody>
      </p:sp>
      <p:pic>
        <p:nvPicPr>
          <p:cNvPr id="15" name="Picture 14" descr="TCP_ppt-log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1547664" y="324074"/>
            <a:ext cx="3744416" cy="1080120"/>
          </a:xfrm>
          <a:prstGeom prst="rect">
            <a:avLst/>
          </a:prstGeom>
        </p:spPr>
      </p:pic>
      <p:pic>
        <p:nvPicPr>
          <p:cNvPr id="7" name="Picture 6" descr="TCP_ppt-log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288" y="1546210"/>
            <a:ext cx="8291512" cy="5311790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Clr>
                <a:srgbClr val="F6EE2A"/>
              </a:buClr>
            </a:pPr>
            <a:r>
              <a:rPr lang="en-GB" sz="1800" b="1" dirty="0" smtClean="0">
                <a:latin typeface="Century Gothic" panose="020B0502020202020204" pitchFamily="34" charset="0"/>
                <a:cs typeface="Tahoma" pitchFamily="34" charset="0"/>
              </a:rPr>
              <a:t>Trauma Informed </a:t>
            </a:r>
            <a:r>
              <a:rPr lang="en-GB" sz="1800" b="1" dirty="0">
                <a:latin typeface="Century Gothic" panose="020B0502020202020204" pitchFamily="34" charset="0"/>
                <a:cs typeface="Tahoma" pitchFamily="34" charset="0"/>
              </a:rPr>
              <a:t>C</a:t>
            </a:r>
            <a:r>
              <a:rPr lang="en-GB" sz="1800" b="1" dirty="0" smtClean="0">
                <a:latin typeface="Century Gothic" panose="020B0502020202020204" pitchFamily="34" charset="0"/>
                <a:cs typeface="Tahoma" pitchFamily="34" charset="0"/>
              </a:rPr>
              <a:t>linical </a:t>
            </a:r>
            <a:r>
              <a:rPr lang="en-GB" sz="1800" b="1" dirty="0">
                <a:latin typeface="Century Gothic" panose="020B0502020202020204" pitchFamily="34" charset="0"/>
                <a:cs typeface="Tahoma" pitchFamily="34" charset="0"/>
              </a:rPr>
              <a:t>T</a:t>
            </a:r>
            <a:r>
              <a:rPr lang="en-GB" sz="1800" b="1" dirty="0" smtClean="0">
                <a:latin typeface="Century Gothic" panose="020B0502020202020204" pitchFamily="34" charset="0"/>
                <a:cs typeface="Tahoma" pitchFamily="34" charset="0"/>
              </a:rPr>
              <a:t>reatment and Support Services: </a:t>
            </a:r>
            <a:r>
              <a:rPr lang="en-GB" sz="1800" dirty="0" smtClean="0">
                <a:latin typeface="Century Gothic" panose="020B0502020202020204" pitchFamily="34" charset="0"/>
                <a:cs typeface="Tahoma" pitchFamily="34" charset="0"/>
              </a:rPr>
              <a:t>Counselling &amp; Psychotherapy. Focus on childhood trauma and CSA. Incorporating psychosexual aspects of offending behaviour and offering intervention such as relapse prevention, impulse control, urge reduction.</a:t>
            </a:r>
            <a:endParaRPr lang="en-GB" sz="1800" dirty="0">
              <a:latin typeface="Century Gothic" panose="020B0502020202020204" pitchFamily="34" charset="0"/>
              <a:cs typeface="Tahoma" pitchFamily="34" charset="0"/>
            </a:endParaRPr>
          </a:p>
          <a:p>
            <a:pPr marL="285750" indent="-285750" algn="just">
              <a:spcBef>
                <a:spcPts val="1200"/>
              </a:spcBef>
              <a:buClr>
                <a:srgbClr val="F6EE2A"/>
              </a:buClr>
            </a:pPr>
            <a:r>
              <a:rPr lang="en-GB" sz="1800" b="1" dirty="0" smtClean="0">
                <a:latin typeface="Century Gothic" panose="020B0502020202020204" pitchFamily="34" charset="0"/>
                <a:cs typeface="Tahoma" pitchFamily="34" charset="0"/>
              </a:rPr>
              <a:t>Young People’s Interactive, educational workshops: </a:t>
            </a:r>
            <a:r>
              <a:rPr lang="en-GB" sz="1800" dirty="0" smtClean="0">
                <a:latin typeface="Century Gothic" panose="020B0502020202020204" pitchFamily="34" charset="0"/>
                <a:cs typeface="Tahoma" pitchFamily="34" charset="0"/>
              </a:rPr>
              <a:t>offering education and raising awareness of sex offending and the law. Sexting, revenge porn, consent, pornography, CSA, male sexual abuse.</a:t>
            </a:r>
          </a:p>
          <a:p>
            <a:pPr marL="285750" indent="-285750" algn="just">
              <a:spcBef>
                <a:spcPts val="1200"/>
              </a:spcBef>
              <a:buClr>
                <a:srgbClr val="F6EE2A"/>
              </a:buClr>
            </a:pPr>
            <a:r>
              <a:rPr lang="en-GB" sz="1800" b="1" dirty="0" smtClean="0">
                <a:latin typeface="Century Gothic" panose="020B0502020202020204" pitchFamily="34" charset="0"/>
                <a:cs typeface="Tahoma" pitchFamily="34" charset="0"/>
              </a:rPr>
              <a:t>Professionals Training Workshops: </a:t>
            </a:r>
            <a:r>
              <a:rPr lang="en-GB" sz="1800" dirty="0" smtClean="0">
                <a:latin typeface="Century Gothic" panose="020B0502020202020204" pitchFamily="34" charset="0"/>
                <a:cs typeface="Tahoma" pitchFamily="34" charset="0"/>
              </a:rPr>
              <a:t>The psychology of sex offending through the eyes of the victim. Informed training responsive to the evolving nature of sex offending behaviours and trends particularly specific to Greater Manchester populations. </a:t>
            </a:r>
            <a:endParaRPr lang="en-GB" sz="1800" b="1" dirty="0">
              <a:latin typeface="Century Gothic" panose="020B0502020202020204" pitchFamily="34" charset="0"/>
              <a:cs typeface="Tahoma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3564" y="690372"/>
            <a:ext cx="7705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Century Gothic" panose="020B0502020202020204" pitchFamily="34" charset="0"/>
              </a:rPr>
              <a:t>The Change Project</a:t>
            </a:r>
            <a:r>
              <a:rPr lang="en-GB" altLang="en-US" sz="2800" b="1" dirty="0" smtClean="0">
                <a:latin typeface="Century Gothic" panose="020B0502020202020204" pitchFamily="34" charset="0"/>
              </a:rPr>
              <a:t>: Services</a:t>
            </a:r>
            <a:endParaRPr lang="en-GB" alt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899592" y="274638"/>
            <a:ext cx="3744416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Young People’s Workshops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Century Gothic" panose="020B0502020202020204" pitchFamily="34" charset="0"/>
              </a:rPr>
              <a:t>Preventative </a:t>
            </a:r>
            <a:r>
              <a:rPr lang="en-GB" sz="1800" dirty="0">
                <a:latin typeface="Century Gothic" panose="020B0502020202020204" pitchFamily="34" charset="0"/>
              </a:rPr>
              <a:t>measure for those aged </a:t>
            </a:r>
            <a:r>
              <a:rPr lang="en-GB" sz="1800" dirty="0" smtClean="0">
                <a:latin typeface="Century Gothic" panose="020B0502020202020204" pitchFamily="34" charset="0"/>
              </a:rPr>
              <a:t>13-18</a:t>
            </a:r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800" dirty="0" smtClean="0">
                <a:latin typeface="Century Gothic" panose="020B0502020202020204" pitchFamily="34" charset="0"/>
              </a:rPr>
              <a:t>Single sex groups at an hour long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We </a:t>
            </a:r>
            <a:r>
              <a:rPr lang="en-GB" sz="1800" dirty="0">
                <a:latin typeface="Century Gothic" panose="020B0502020202020204" pitchFamily="34" charset="0"/>
              </a:rPr>
              <a:t>provide facts and advice on how young people can keep themselves safe and try to equip them with the facts they need in order to make informed decisions around </a:t>
            </a:r>
            <a:r>
              <a:rPr lang="en-GB" sz="1800" dirty="0" smtClean="0">
                <a:latin typeface="Century Gothic" panose="020B0502020202020204" pitchFamily="34" charset="0"/>
              </a:rPr>
              <a:t>sex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Topics </a:t>
            </a:r>
            <a:r>
              <a:rPr lang="en-GB" sz="1800" dirty="0">
                <a:latin typeface="Century Gothic" panose="020B0502020202020204" pitchFamily="34" charset="0"/>
              </a:rPr>
              <a:t>we cover include; consent, sexting, revenge porn, grooming and </a:t>
            </a:r>
            <a:r>
              <a:rPr lang="en-GB" sz="1800" dirty="0" smtClean="0">
                <a:latin typeface="Century Gothic" panose="020B0502020202020204" pitchFamily="34" charset="0"/>
              </a:rPr>
              <a:t>healthy relationships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They are completely free</a:t>
            </a:r>
            <a:endParaRPr lang="en-GB" dirty="0">
              <a:latin typeface="Century Gothic" panose="020B0502020202020204" pitchFamily="34" charset="0"/>
            </a:endParaRPr>
          </a:p>
          <a:p>
            <a:r>
              <a:rPr lang="en-GB" sz="1800" dirty="0">
                <a:latin typeface="Century Gothic" panose="020B0502020202020204" pitchFamily="34" charset="0"/>
              </a:rPr>
              <a:t>They are interactive in nature and promote </a:t>
            </a:r>
            <a:r>
              <a:rPr lang="en-GB" sz="1800" dirty="0" smtClean="0">
                <a:latin typeface="Century Gothic" panose="020B0502020202020204" pitchFamily="34" charset="0"/>
              </a:rPr>
              <a:t>discussion</a:t>
            </a:r>
            <a:endParaRPr lang="en-GB" sz="1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844413" y="274638"/>
            <a:ext cx="3744416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Young People We Work With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latin typeface="Century Gothic" panose="020B0502020202020204" pitchFamily="34" charset="0"/>
              </a:rPr>
              <a:t>Although ALL young people are vulnerable to CSA/CSE we work with those who lack protective factors. These may be:</a:t>
            </a:r>
          </a:p>
          <a:p>
            <a:pPr marL="0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r>
              <a:rPr lang="en-GB" sz="1800" dirty="0" smtClean="0">
                <a:latin typeface="Century Gothic" panose="020B0502020202020204" pitchFamily="34" charset="0"/>
              </a:rPr>
              <a:t>Those from chaotic and/or traumatic backgrounds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Those not engaging with mainstream education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Those who have difficulty maintaining and developing relationships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Those with additional learning needs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Those with social, emotional and behavioural issues</a:t>
            </a:r>
          </a:p>
          <a:p>
            <a:r>
              <a:rPr lang="en-GB" sz="1800" dirty="0" smtClean="0">
                <a:latin typeface="Century Gothic" panose="020B0502020202020204" pitchFamily="34" charset="0"/>
              </a:rPr>
              <a:t>Those with distorted views of relationships and intimacy</a:t>
            </a:r>
            <a:endParaRPr lang="en-GB" sz="1800" dirty="0">
              <a:latin typeface="Century Gothic" panose="020B0502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3911758" y="1207626"/>
            <a:ext cx="1170043" cy="7773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58772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entury Gothic" panose="020B0502020202020204" pitchFamily="34" charset="0"/>
              </a:rPr>
              <a:t>LOW SELF ESTEEM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pic>
        <p:nvPicPr>
          <p:cNvPr id="7" name="Picture 6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107504" y="260130"/>
            <a:ext cx="3744416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>
                <a:latin typeface="Century Gothic" panose="020B0502020202020204" pitchFamily="34" charset="0"/>
              </a:rPr>
              <a:t>Sexting</a:t>
            </a:r>
            <a:endParaRPr lang="en-GB" sz="2800" dirty="0"/>
          </a:p>
        </p:txBody>
      </p:sp>
      <p:pic>
        <p:nvPicPr>
          <p:cNvPr id="5" name="Picture 4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4"/>
              </a:rPr>
              <a:t>https://youtu.be/sch_WMjd6go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2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t="39375" r="10318" b="31094"/>
          <a:stretch/>
        </p:blipFill>
        <p:spPr>
          <a:xfrm>
            <a:off x="179512" y="274638"/>
            <a:ext cx="2808312" cy="108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 smtClean="0">
                <a:latin typeface="Century Gothic" panose="020B0502020202020204" pitchFamily="34" charset="0"/>
              </a:rPr>
              <a:t>Sexting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b="1" dirty="0" smtClean="0">
              <a:latin typeface="Century Gothic" panose="020B0502020202020204" pitchFamily="34" charset="0"/>
            </a:endParaRP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What is sexting?</a:t>
            </a: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What could happen?</a:t>
            </a: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Who might see it?</a:t>
            </a: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What to do if you’re asked</a:t>
            </a: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What to do if an image is shared</a:t>
            </a: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Legality</a:t>
            </a:r>
          </a:p>
          <a:p>
            <a:r>
              <a:rPr lang="en-GB" sz="2400" b="1" dirty="0" smtClean="0">
                <a:latin typeface="Century Gothic" panose="020B0502020202020204" pitchFamily="34" charset="0"/>
              </a:rPr>
              <a:t>Boys</a:t>
            </a:r>
          </a:p>
          <a:p>
            <a:pPr marL="0" indent="0">
              <a:buNone/>
            </a:pPr>
            <a:endParaRPr lang="en-GB" sz="24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5" name="Picture 4" descr="TCP_ppt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3" b="17971"/>
          <a:stretch/>
        </p:blipFill>
        <p:spPr>
          <a:xfrm>
            <a:off x="7308304" y="5589240"/>
            <a:ext cx="187220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491</Words>
  <Application>Microsoft Office PowerPoint</Application>
  <PresentationFormat>On-screen Show (4:3)</PresentationFormat>
  <Paragraphs>70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Young People’s Workshops</vt:lpstr>
      <vt:lpstr>Young People We Work With</vt:lpstr>
      <vt:lpstr>Sexting</vt:lpstr>
      <vt:lpstr>Sexting</vt:lpstr>
      <vt:lpstr>Professionals Training </vt:lpstr>
      <vt:lpstr>Sexualised Behaviour</vt:lpstr>
      <vt:lpstr>Sexualised Behaviour</vt:lpstr>
      <vt:lpstr>Prevention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SurvivorsManchester</dc:creator>
  <cp:lastModifiedBy>Helen Walker</cp:lastModifiedBy>
  <cp:revision>264</cp:revision>
  <cp:lastPrinted>2016-09-27T22:34:46Z</cp:lastPrinted>
  <dcterms:created xsi:type="dcterms:W3CDTF">2012-04-07T12:15:38Z</dcterms:created>
  <dcterms:modified xsi:type="dcterms:W3CDTF">2017-11-08T11:23:08Z</dcterms:modified>
</cp:coreProperties>
</file>