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2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5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F2DF24-6B65-4726-82A4-E70F4337FF6E}" type="doc">
      <dgm:prSet loTypeId="urn:microsoft.com/office/officeart/2005/8/layout/chevron2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B5983BBF-B72C-46E6-9A44-80C24052A0E4}">
      <dgm:prSet phldrT="[Text]"/>
      <dgm:spPr/>
      <dgm:t>
        <a:bodyPr/>
        <a:lstStyle/>
        <a:p>
          <a:r>
            <a:rPr lang="en-GB" b="1" dirty="0">
              <a:solidFill>
                <a:schemeClr val="tx1"/>
              </a:solidFill>
            </a:rPr>
            <a:t>Who is it for?</a:t>
          </a:r>
        </a:p>
      </dgm:t>
    </dgm:pt>
    <dgm:pt modelId="{E4F7CD55-BD02-4FFC-BF1A-F46F413EC128}" type="parTrans" cxnId="{306F46A8-43AF-427A-998C-369F39CDFFC7}">
      <dgm:prSet/>
      <dgm:spPr/>
      <dgm:t>
        <a:bodyPr/>
        <a:lstStyle/>
        <a:p>
          <a:endParaRPr lang="en-GB"/>
        </a:p>
      </dgm:t>
    </dgm:pt>
    <dgm:pt modelId="{91B3B426-CA65-4464-9B22-D7EA03B9D139}" type="sibTrans" cxnId="{306F46A8-43AF-427A-998C-369F39CDFFC7}">
      <dgm:prSet/>
      <dgm:spPr/>
      <dgm:t>
        <a:bodyPr/>
        <a:lstStyle/>
        <a:p>
          <a:endParaRPr lang="en-GB"/>
        </a:p>
      </dgm:t>
    </dgm:pt>
    <dgm:pt modelId="{7C52BA93-C85C-47AE-83A9-99FE14AC7A35}">
      <dgm:prSet phldrT="[Text]"/>
      <dgm:spPr/>
      <dgm:t>
        <a:bodyPr/>
        <a:lstStyle/>
        <a:p>
          <a:r>
            <a:rPr lang="en-GB" dirty="0"/>
            <a:t>People who need </a:t>
          </a:r>
          <a:r>
            <a:rPr lang="en-GB" i="1" dirty="0"/>
            <a:t>a bit of extra support </a:t>
          </a:r>
          <a:r>
            <a:rPr lang="en-GB" i="0" dirty="0"/>
            <a:t>to do things that support health and wellbeing – need information, need support and don’t get this from other networks (friends, family, colleagues), are having a tough time and need more support than social networks can provide</a:t>
          </a:r>
          <a:endParaRPr lang="en-GB" dirty="0"/>
        </a:p>
      </dgm:t>
    </dgm:pt>
    <dgm:pt modelId="{F6D3C10F-1F3D-4308-A437-72818DE2BA2A}" type="parTrans" cxnId="{95AF3F3A-E766-4D31-BD67-A0E9BAC4B924}">
      <dgm:prSet/>
      <dgm:spPr/>
      <dgm:t>
        <a:bodyPr/>
        <a:lstStyle/>
        <a:p>
          <a:endParaRPr lang="en-GB"/>
        </a:p>
      </dgm:t>
    </dgm:pt>
    <dgm:pt modelId="{93204ED3-5796-4B49-93E3-F2ACF0E18EA3}" type="sibTrans" cxnId="{95AF3F3A-E766-4D31-BD67-A0E9BAC4B924}">
      <dgm:prSet/>
      <dgm:spPr/>
      <dgm:t>
        <a:bodyPr/>
        <a:lstStyle/>
        <a:p>
          <a:endParaRPr lang="en-GB"/>
        </a:p>
      </dgm:t>
    </dgm:pt>
    <dgm:pt modelId="{F9041B17-4C15-4ECA-BD6D-13FE7FE4BE42}">
      <dgm:prSet phldrT="[Text]"/>
      <dgm:spPr/>
      <dgm:t>
        <a:bodyPr/>
        <a:lstStyle/>
        <a:p>
          <a:r>
            <a:rPr lang="en-GB" b="1" dirty="0">
              <a:solidFill>
                <a:schemeClr val="tx1"/>
              </a:solidFill>
            </a:rPr>
            <a:t>How does it work?</a:t>
          </a:r>
        </a:p>
      </dgm:t>
    </dgm:pt>
    <dgm:pt modelId="{ABEB94E7-8F46-4624-8F8F-46BE230C3657}" type="parTrans" cxnId="{A67DDAA2-023B-4BBA-ACC6-AB9649F1B1F8}">
      <dgm:prSet/>
      <dgm:spPr/>
      <dgm:t>
        <a:bodyPr/>
        <a:lstStyle/>
        <a:p>
          <a:endParaRPr lang="en-GB"/>
        </a:p>
      </dgm:t>
    </dgm:pt>
    <dgm:pt modelId="{B4CE9433-20EB-496D-8109-DAECD8A13F17}" type="sibTrans" cxnId="{A67DDAA2-023B-4BBA-ACC6-AB9649F1B1F8}">
      <dgm:prSet/>
      <dgm:spPr/>
      <dgm:t>
        <a:bodyPr/>
        <a:lstStyle/>
        <a:p>
          <a:endParaRPr lang="en-GB"/>
        </a:p>
      </dgm:t>
    </dgm:pt>
    <dgm:pt modelId="{7F81B054-BF47-4FF0-92A3-E09B0821253F}">
      <dgm:prSet phldrT="[Text]" custT="1"/>
      <dgm:spPr/>
      <dgm:t>
        <a:bodyPr/>
        <a:lstStyle/>
        <a:p>
          <a:r>
            <a:rPr lang="en-GB" sz="1400" dirty="0"/>
            <a:t>People are identified as being at risk or needing additional support (by health and care services, other support services, community services)</a:t>
          </a:r>
        </a:p>
      </dgm:t>
    </dgm:pt>
    <dgm:pt modelId="{9E4AE9AA-22A2-402E-B9CD-F5B928B62307}" type="parTrans" cxnId="{DF5E6C17-D818-4252-85B4-E052D835900F}">
      <dgm:prSet/>
      <dgm:spPr/>
      <dgm:t>
        <a:bodyPr/>
        <a:lstStyle/>
        <a:p>
          <a:endParaRPr lang="en-GB"/>
        </a:p>
      </dgm:t>
    </dgm:pt>
    <dgm:pt modelId="{B2FBBF72-E001-4D24-AF47-2A700EAA3883}" type="sibTrans" cxnId="{DF5E6C17-D818-4252-85B4-E052D835900F}">
      <dgm:prSet/>
      <dgm:spPr/>
      <dgm:t>
        <a:bodyPr/>
        <a:lstStyle/>
        <a:p>
          <a:endParaRPr lang="en-GB"/>
        </a:p>
      </dgm:t>
    </dgm:pt>
    <dgm:pt modelId="{7D454E44-D38E-43CE-A8B6-38B5F606E7BE}">
      <dgm:prSet phldrT="[Text]" custT="1"/>
      <dgm:spPr/>
      <dgm:t>
        <a:bodyPr/>
        <a:lstStyle/>
        <a:p>
          <a:r>
            <a:rPr lang="en-GB" sz="1400" dirty="0"/>
            <a:t>Referral made quickly and easily to social prescribing service or social prescribing link worker</a:t>
          </a:r>
        </a:p>
      </dgm:t>
    </dgm:pt>
    <dgm:pt modelId="{B9C10CC9-F3AC-46D2-807C-84FF1ABFB605}" type="parTrans" cxnId="{D9DB0676-C40C-4778-B341-995856971E64}">
      <dgm:prSet/>
      <dgm:spPr/>
      <dgm:t>
        <a:bodyPr/>
        <a:lstStyle/>
        <a:p>
          <a:endParaRPr lang="en-GB"/>
        </a:p>
      </dgm:t>
    </dgm:pt>
    <dgm:pt modelId="{5403E2F7-C718-4CBF-8CB6-6456521FCDE4}" type="sibTrans" cxnId="{D9DB0676-C40C-4778-B341-995856971E64}">
      <dgm:prSet/>
      <dgm:spPr/>
      <dgm:t>
        <a:bodyPr/>
        <a:lstStyle/>
        <a:p>
          <a:endParaRPr lang="en-GB"/>
        </a:p>
      </dgm:t>
    </dgm:pt>
    <dgm:pt modelId="{2BA0503A-0D1D-403E-9EEC-0CD721CE0C4E}">
      <dgm:prSet phldrT="[Text]"/>
      <dgm:spPr/>
      <dgm:t>
        <a:bodyPr/>
        <a:lstStyle/>
        <a:p>
          <a:r>
            <a:rPr lang="en-GB" b="1" dirty="0">
              <a:solidFill>
                <a:schemeClr val="tx1"/>
              </a:solidFill>
            </a:rPr>
            <a:t>What are the benefits?</a:t>
          </a:r>
        </a:p>
      </dgm:t>
    </dgm:pt>
    <dgm:pt modelId="{AA46B1C9-C9E7-4FF1-B7F2-21360CF7B0FC}" type="parTrans" cxnId="{7C2B84BD-3BFD-4C57-89DC-52E5F225C1B5}">
      <dgm:prSet/>
      <dgm:spPr/>
      <dgm:t>
        <a:bodyPr/>
        <a:lstStyle/>
        <a:p>
          <a:endParaRPr lang="en-GB"/>
        </a:p>
      </dgm:t>
    </dgm:pt>
    <dgm:pt modelId="{F48E8775-6011-4C8A-B40E-2090D44A2C4B}" type="sibTrans" cxnId="{7C2B84BD-3BFD-4C57-89DC-52E5F225C1B5}">
      <dgm:prSet/>
      <dgm:spPr/>
      <dgm:t>
        <a:bodyPr/>
        <a:lstStyle/>
        <a:p>
          <a:endParaRPr lang="en-GB"/>
        </a:p>
      </dgm:t>
    </dgm:pt>
    <dgm:pt modelId="{9D6B12A3-6AF7-4D5E-A48C-CD899C6DBAEE}">
      <dgm:prSet phldrT="[Text]"/>
      <dgm:spPr/>
      <dgm:t>
        <a:bodyPr/>
        <a:lstStyle/>
        <a:p>
          <a:r>
            <a:rPr lang="en-GB" dirty="0"/>
            <a:t>For individuals: reduced risk of physical/mental ill health, support tailored to their needs and strengths, support to navigate other services, increased resilience/self-care</a:t>
          </a:r>
        </a:p>
      </dgm:t>
    </dgm:pt>
    <dgm:pt modelId="{B3FC9019-CB53-4283-B093-C1D89085ACDD}" type="parTrans" cxnId="{6446A859-1344-4883-A2A9-5DB9B2B28A89}">
      <dgm:prSet/>
      <dgm:spPr/>
      <dgm:t>
        <a:bodyPr/>
        <a:lstStyle/>
        <a:p>
          <a:endParaRPr lang="en-GB"/>
        </a:p>
      </dgm:t>
    </dgm:pt>
    <dgm:pt modelId="{01FCC1F1-DE63-4239-9FAC-5BB1809F3BAB}" type="sibTrans" cxnId="{6446A859-1344-4883-A2A9-5DB9B2B28A89}">
      <dgm:prSet/>
      <dgm:spPr/>
      <dgm:t>
        <a:bodyPr/>
        <a:lstStyle/>
        <a:p>
          <a:endParaRPr lang="en-GB"/>
        </a:p>
      </dgm:t>
    </dgm:pt>
    <dgm:pt modelId="{E78D67B3-6829-4FCF-8505-FF5946137A00}">
      <dgm:prSet phldrT="[Text]"/>
      <dgm:spPr/>
      <dgm:t>
        <a:bodyPr/>
        <a:lstStyle/>
        <a:p>
          <a:r>
            <a:rPr lang="en-GB" dirty="0"/>
            <a:t>For the community: improved understanding of what supports health and wellbeing, strengthening of community assets</a:t>
          </a:r>
        </a:p>
      </dgm:t>
    </dgm:pt>
    <dgm:pt modelId="{509F2699-101A-4833-A7D2-E724675F5151}" type="parTrans" cxnId="{D90E89A3-1665-4CBC-BE44-447369ACCF65}">
      <dgm:prSet/>
      <dgm:spPr/>
      <dgm:t>
        <a:bodyPr/>
        <a:lstStyle/>
        <a:p>
          <a:endParaRPr lang="en-GB"/>
        </a:p>
      </dgm:t>
    </dgm:pt>
    <dgm:pt modelId="{B0149EB5-F1EF-409E-8096-419305B4EA21}" type="sibTrans" cxnId="{D90E89A3-1665-4CBC-BE44-447369ACCF65}">
      <dgm:prSet/>
      <dgm:spPr/>
      <dgm:t>
        <a:bodyPr/>
        <a:lstStyle/>
        <a:p>
          <a:endParaRPr lang="en-GB"/>
        </a:p>
      </dgm:t>
    </dgm:pt>
    <dgm:pt modelId="{6D31589D-DAF3-416C-8E30-9CF0357E46C7}">
      <dgm:prSet phldrT="[Text]"/>
      <dgm:spPr/>
      <dgm:t>
        <a:bodyPr/>
        <a:lstStyle/>
        <a:p>
          <a:r>
            <a:rPr lang="en-GB" dirty="0"/>
            <a:t>People whose socioeconomic circumstances or demographics mean that they are at greater risk of poor health and wellbeing</a:t>
          </a:r>
        </a:p>
      </dgm:t>
    </dgm:pt>
    <dgm:pt modelId="{BF2B2526-D48C-44A5-9F40-0068E6F8E03F}" type="parTrans" cxnId="{8F9554CD-225E-4AAA-8599-54177B215438}">
      <dgm:prSet/>
      <dgm:spPr/>
      <dgm:t>
        <a:bodyPr/>
        <a:lstStyle/>
        <a:p>
          <a:endParaRPr lang="en-GB"/>
        </a:p>
      </dgm:t>
    </dgm:pt>
    <dgm:pt modelId="{8CDEEA42-E976-489A-AB2B-B2429FD7D7D7}" type="sibTrans" cxnId="{8F9554CD-225E-4AAA-8599-54177B215438}">
      <dgm:prSet/>
      <dgm:spPr/>
      <dgm:t>
        <a:bodyPr/>
        <a:lstStyle/>
        <a:p>
          <a:endParaRPr lang="en-GB"/>
        </a:p>
      </dgm:t>
    </dgm:pt>
    <dgm:pt modelId="{97D171D1-8E11-4EB8-87C9-3F9B1A8DB2E3}">
      <dgm:prSet phldrT="[Text]" custT="1"/>
      <dgm:spPr/>
      <dgm:t>
        <a:bodyPr/>
        <a:lstStyle/>
        <a:p>
          <a:r>
            <a:rPr lang="en-GB" sz="1400" dirty="0"/>
            <a:t>Service/worker assesses </a:t>
          </a:r>
          <a:r>
            <a:rPr lang="en-GB" sz="1400" i="1" dirty="0"/>
            <a:t>in a person-centred and strength-based way </a:t>
          </a:r>
          <a:r>
            <a:rPr lang="en-GB" sz="1400" i="0" dirty="0"/>
            <a:t>and agrees needs, priorities and goals with person (can be in a range of settings)</a:t>
          </a:r>
          <a:endParaRPr lang="en-GB" sz="1400" dirty="0"/>
        </a:p>
      </dgm:t>
    </dgm:pt>
    <dgm:pt modelId="{8C6F9511-2746-4CA7-BD0D-B7234FC5BDAF}" type="parTrans" cxnId="{A30ABBB0-6884-4CB9-A33E-585430B8858F}">
      <dgm:prSet/>
      <dgm:spPr/>
      <dgm:t>
        <a:bodyPr/>
        <a:lstStyle/>
        <a:p>
          <a:endParaRPr lang="en-GB"/>
        </a:p>
      </dgm:t>
    </dgm:pt>
    <dgm:pt modelId="{11675481-7E4C-44B6-8858-08F533DBAD40}" type="sibTrans" cxnId="{A30ABBB0-6884-4CB9-A33E-585430B8858F}">
      <dgm:prSet/>
      <dgm:spPr/>
      <dgm:t>
        <a:bodyPr/>
        <a:lstStyle/>
        <a:p>
          <a:endParaRPr lang="en-GB"/>
        </a:p>
      </dgm:t>
    </dgm:pt>
    <dgm:pt modelId="{D0F195ED-BDDD-4B9E-AC24-74204F137001}">
      <dgm:prSet phldrT="[Text]" custT="1"/>
      <dgm:spPr/>
      <dgm:t>
        <a:bodyPr/>
        <a:lstStyle/>
        <a:p>
          <a:r>
            <a:rPr lang="en-GB" sz="1400" dirty="0"/>
            <a:t>Service/worker identifies who is best placed to support the person, and what other support, services, groups they need/want to access to achieve goals/reduce risks to health and wellbeing</a:t>
          </a:r>
        </a:p>
      </dgm:t>
    </dgm:pt>
    <dgm:pt modelId="{C249754D-D96C-4C43-92F2-341242E49BF9}" type="parTrans" cxnId="{0EF9D4BA-C947-45E3-8700-E2ECF1A2A3BD}">
      <dgm:prSet/>
      <dgm:spPr/>
      <dgm:t>
        <a:bodyPr/>
        <a:lstStyle/>
        <a:p>
          <a:endParaRPr lang="en-GB"/>
        </a:p>
      </dgm:t>
    </dgm:pt>
    <dgm:pt modelId="{D0B97426-1B60-41D2-9A59-D84F9B19FE46}" type="sibTrans" cxnId="{0EF9D4BA-C947-45E3-8700-E2ECF1A2A3BD}">
      <dgm:prSet/>
      <dgm:spPr/>
      <dgm:t>
        <a:bodyPr/>
        <a:lstStyle/>
        <a:p>
          <a:endParaRPr lang="en-GB"/>
        </a:p>
      </dgm:t>
    </dgm:pt>
    <dgm:pt modelId="{586DEAB8-F71B-4CE1-85C3-1F215C2C6B11}">
      <dgm:prSet phldrT="[Text]" custT="1"/>
      <dgm:spPr/>
      <dgm:t>
        <a:bodyPr/>
        <a:lstStyle/>
        <a:p>
          <a:r>
            <a:rPr lang="en-GB" sz="1400" dirty="0"/>
            <a:t>If needed, social prescribing worker supports people to ‘open the door’ and engage with services and groups</a:t>
          </a:r>
        </a:p>
      </dgm:t>
    </dgm:pt>
    <dgm:pt modelId="{B8AC460F-D111-4B5F-91F7-FDEA456765E1}" type="parTrans" cxnId="{8FC10851-2646-4373-9A45-9FAD4C082382}">
      <dgm:prSet/>
      <dgm:spPr/>
      <dgm:t>
        <a:bodyPr/>
        <a:lstStyle/>
        <a:p>
          <a:endParaRPr lang="en-GB"/>
        </a:p>
      </dgm:t>
    </dgm:pt>
    <dgm:pt modelId="{9A739287-130C-4B73-BC55-3AA6E5725AF1}" type="sibTrans" cxnId="{8FC10851-2646-4373-9A45-9FAD4C082382}">
      <dgm:prSet/>
      <dgm:spPr/>
      <dgm:t>
        <a:bodyPr/>
        <a:lstStyle/>
        <a:p>
          <a:endParaRPr lang="en-GB"/>
        </a:p>
      </dgm:t>
    </dgm:pt>
    <dgm:pt modelId="{48DEC66F-EC0F-40C5-96D1-8DED65192FB5}">
      <dgm:prSet phldrT="[Text]"/>
      <dgm:spPr/>
      <dgm:t>
        <a:bodyPr/>
        <a:lstStyle/>
        <a:p>
          <a:r>
            <a:rPr lang="en-GB" dirty="0"/>
            <a:t>For the wider system: reduced demand on health and care services, freeing up resources to invest in prevention cf. treatment </a:t>
          </a:r>
        </a:p>
      </dgm:t>
    </dgm:pt>
    <dgm:pt modelId="{1A58F69C-8B23-4BBD-B966-3EC905A0F61B}" type="parTrans" cxnId="{6833A577-690E-4D53-B7FA-F93E6419AECF}">
      <dgm:prSet/>
      <dgm:spPr/>
      <dgm:t>
        <a:bodyPr/>
        <a:lstStyle/>
        <a:p>
          <a:endParaRPr lang="en-GB"/>
        </a:p>
      </dgm:t>
    </dgm:pt>
    <dgm:pt modelId="{2CFDC86C-DAC2-4F15-A7A8-A0DA687D010B}" type="sibTrans" cxnId="{6833A577-690E-4D53-B7FA-F93E6419AECF}">
      <dgm:prSet/>
      <dgm:spPr/>
      <dgm:t>
        <a:bodyPr/>
        <a:lstStyle/>
        <a:p>
          <a:endParaRPr lang="en-GB"/>
        </a:p>
      </dgm:t>
    </dgm:pt>
    <dgm:pt modelId="{D420F671-C7AC-4F9F-9317-ECF58270474D}" type="pres">
      <dgm:prSet presAssocID="{FBF2DF24-6B65-4726-82A4-E70F4337FF6E}" presName="linearFlow" presStyleCnt="0">
        <dgm:presLayoutVars>
          <dgm:dir/>
          <dgm:animLvl val="lvl"/>
          <dgm:resizeHandles val="exact"/>
        </dgm:presLayoutVars>
      </dgm:prSet>
      <dgm:spPr/>
    </dgm:pt>
    <dgm:pt modelId="{1A7AD051-D344-4C19-9123-4F92B5A9C538}" type="pres">
      <dgm:prSet presAssocID="{B5983BBF-B72C-46E6-9A44-80C24052A0E4}" presName="composite" presStyleCnt="0"/>
      <dgm:spPr/>
    </dgm:pt>
    <dgm:pt modelId="{B0AFA74B-AA8D-4435-9197-0708FF1C31C6}" type="pres">
      <dgm:prSet presAssocID="{B5983BBF-B72C-46E6-9A44-80C24052A0E4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D7E4722A-D16D-417A-ABC4-2D73AFAFFDFF}" type="pres">
      <dgm:prSet presAssocID="{B5983BBF-B72C-46E6-9A44-80C24052A0E4}" presName="descendantText" presStyleLbl="alignAcc1" presStyleIdx="0" presStyleCnt="3">
        <dgm:presLayoutVars>
          <dgm:bulletEnabled val="1"/>
        </dgm:presLayoutVars>
      </dgm:prSet>
      <dgm:spPr/>
    </dgm:pt>
    <dgm:pt modelId="{6F0B5FE4-C7D1-4377-9B18-94293E88DD7C}" type="pres">
      <dgm:prSet presAssocID="{91B3B426-CA65-4464-9B22-D7EA03B9D139}" presName="sp" presStyleCnt="0"/>
      <dgm:spPr/>
    </dgm:pt>
    <dgm:pt modelId="{C4A1547E-D0F0-4BA2-99AA-A510AC9E9460}" type="pres">
      <dgm:prSet presAssocID="{F9041B17-4C15-4ECA-BD6D-13FE7FE4BE42}" presName="composite" presStyleCnt="0"/>
      <dgm:spPr/>
    </dgm:pt>
    <dgm:pt modelId="{A1507807-4B3A-42B2-83C5-82778DCEA1A7}" type="pres">
      <dgm:prSet presAssocID="{F9041B17-4C15-4ECA-BD6D-13FE7FE4BE42}" presName="parentText" presStyleLbl="alignNode1" presStyleIdx="1" presStyleCnt="3" custScaleY="158803">
        <dgm:presLayoutVars>
          <dgm:chMax val="1"/>
          <dgm:bulletEnabled val="1"/>
        </dgm:presLayoutVars>
      </dgm:prSet>
      <dgm:spPr/>
    </dgm:pt>
    <dgm:pt modelId="{7FD797D3-B9FC-4625-9F75-977A1403D390}" type="pres">
      <dgm:prSet presAssocID="{F9041B17-4C15-4ECA-BD6D-13FE7FE4BE42}" presName="descendantText" presStyleLbl="alignAcc1" presStyleIdx="1" presStyleCnt="3" custScaleY="181963">
        <dgm:presLayoutVars>
          <dgm:bulletEnabled val="1"/>
        </dgm:presLayoutVars>
      </dgm:prSet>
      <dgm:spPr/>
    </dgm:pt>
    <dgm:pt modelId="{B688E693-EE73-456D-BFD8-692468C5F1FC}" type="pres">
      <dgm:prSet presAssocID="{B4CE9433-20EB-496D-8109-DAECD8A13F17}" presName="sp" presStyleCnt="0"/>
      <dgm:spPr/>
    </dgm:pt>
    <dgm:pt modelId="{B7140517-1141-4024-B999-4B3660E4DFE7}" type="pres">
      <dgm:prSet presAssocID="{2BA0503A-0D1D-403E-9EEC-0CD721CE0C4E}" presName="composite" presStyleCnt="0"/>
      <dgm:spPr/>
    </dgm:pt>
    <dgm:pt modelId="{F3816C87-F726-4CCC-A0A7-013B535165C8}" type="pres">
      <dgm:prSet presAssocID="{2BA0503A-0D1D-403E-9EEC-0CD721CE0C4E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698DB8F4-962C-463E-A13B-72B17C259C3C}" type="pres">
      <dgm:prSet presAssocID="{2BA0503A-0D1D-403E-9EEC-0CD721CE0C4E}" presName="descendantText" presStyleLbl="alignAcc1" presStyleIdx="2" presStyleCnt="3" custScaleY="103720">
        <dgm:presLayoutVars>
          <dgm:bulletEnabled val="1"/>
        </dgm:presLayoutVars>
      </dgm:prSet>
      <dgm:spPr/>
    </dgm:pt>
  </dgm:ptLst>
  <dgm:cxnLst>
    <dgm:cxn modelId="{7EE0D704-816B-4014-B469-BDF2CE31161D}" type="presOf" srcId="{2BA0503A-0D1D-403E-9EEC-0CD721CE0C4E}" destId="{F3816C87-F726-4CCC-A0A7-013B535165C8}" srcOrd="0" destOrd="0" presId="urn:microsoft.com/office/officeart/2005/8/layout/chevron2"/>
    <dgm:cxn modelId="{E23F9712-4A90-49CE-A5D2-AC6FDBA0CA3D}" type="presOf" srcId="{FBF2DF24-6B65-4726-82A4-E70F4337FF6E}" destId="{D420F671-C7AC-4F9F-9317-ECF58270474D}" srcOrd="0" destOrd="0" presId="urn:microsoft.com/office/officeart/2005/8/layout/chevron2"/>
    <dgm:cxn modelId="{889A4A14-7954-433B-9985-9FFEA4B67634}" type="presOf" srcId="{7F81B054-BF47-4FF0-92A3-E09B0821253F}" destId="{7FD797D3-B9FC-4625-9F75-977A1403D390}" srcOrd="0" destOrd="0" presId="urn:microsoft.com/office/officeart/2005/8/layout/chevron2"/>
    <dgm:cxn modelId="{DF5E6C17-D818-4252-85B4-E052D835900F}" srcId="{F9041B17-4C15-4ECA-BD6D-13FE7FE4BE42}" destId="{7F81B054-BF47-4FF0-92A3-E09B0821253F}" srcOrd="0" destOrd="0" parTransId="{9E4AE9AA-22A2-402E-B9CD-F5B928B62307}" sibTransId="{B2FBBF72-E001-4D24-AF47-2A700EAA3883}"/>
    <dgm:cxn modelId="{95AF3F3A-E766-4D31-BD67-A0E9BAC4B924}" srcId="{B5983BBF-B72C-46E6-9A44-80C24052A0E4}" destId="{7C52BA93-C85C-47AE-83A9-99FE14AC7A35}" srcOrd="0" destOrd="0" parTransId="{F6D3C10F-1F3D-4308-A437-72818DE2BA2A}" sibTransId="{93204ED3-5796-4B49-93E3-F2ACF0E18EA3}"/>
    <dgm:cxn modelId="{55EAFE6B-7D12-44E6-B0C7-6611F7AE89DB}" type="presOf" srcId="{B5983BBF-B72C-46E6-9A44-80C24052A0E4}" destId="{B0AFA74B-AA8D-4435-9197-0708FF1C31C6}" srcOrd="0" destOrd="0" presId="urn:microsoft.com/office/officeart/2005/8/layout/chevron2"/>
    <dgm:cxn modelId="{C948E04C-E84B-4B23-8F63-F31D02707133}" type="presOf" srcId="{586DEAB8-F71B-4CE1-85C3-1F215C2C6B11}" destId="{7FD797D3-B9FC-4625-9F75-977A1403D390}" srcOrd="0" destOrd="4" presId="urn:microsoft.com/office/officeart/2005/8/layout/chevron2"/>
    <dgm:cxn modelId="{8FC10851-2646-4373-9A45-9FAD4C082382}" srcId="{F9041B17-4C15-4ECA-BD6D-13FE7FE4BE42}" destId="{586DEAB8-F71B-4CE1-85C3-1F215C2C6B11}" srcOrd="4" destOrd="0" parTransId="{B8AC460F-D111-4B5F-91F7-FDEA456765E1}" sibTransId="{9A739287-130C-4B73-BC55-3AA6E5725AF1}"/>
    <dgm:cxn modelId="{C2413855-ACE2-4421-ABFE-451CD2E666CF}" type="presOf" srcId="{E78D67B3-6829-4FCF-8505-FF5946137A00}" destId="{698DB8F4-962C-463E-A13B-72B17C259C3C}" srcOrd="0" destOrd="1" presId="urn:microsoft.com/office/officeart/2005/8/layout/chevron2"/>
    <dgm:cxn modelId="{D9DB0676-C40C-4778-B341-995856971E64}" srcId="{F9041B17-4C15-4ECA-BD6D-13FE7FE4BE42}" destId="{7D454E44-D38E-43CE-A8B6-38B5F606E7BE}" srcOrd="1" destOrd="0" parTransId="{B9C10CC9-F3AC-46D2-807C-84FF1ABFB605}" sibTransId="{5403E2F7-C718-4CBF-8CB6-6456521FCDE4}"/>
    <dgm:cxn modelId="{6833A577-690E-4D53-B7FA-F93E6419AECF}" srcId="{2BA0503A-0D1D-403E-9EEC-0CD721CE0C4E}" destId="{48DEC66F-EC0F-40C5-96D1-8DED65192FB5}" srcOrd="2" destOrd="0" parTransId="{1A58F69C-8B23-4BBD-B966-3EC905A0F61B}" sibTransId="{2CFDC86C-DAC2-4F15-A7A8-A0DA687D010B}"/>
    <dgm:cxn modelId="{6446A859-1344-4883-A2A9-5DB9B2B28A89}" srcId="{2BA0503A-0D1D-403E-9EEC-0CD721CE0C4E}" destId="{9D6B12A3-6AF7-4D5E-A48C-CD899C6DBAEE}" srcOrd="0" destOrd="0" parTransId="{B3FC9019-CB53-4283-B093-C1D89085ACDD}" sibTransId="{01FCC1F1-DE63-4239-9FAC-5BB1809F3BAB}"/>
    <dgm:cxn modelId="{F5156C81-70D6-4682-95D0-9E3300C56BA8}" type="presOf" srcId="{97D171D1-8E11-4EB8-87C9-3F9B1A8DB2E3}" destId="{7FD797D3-B9FC-4625-9F75-977A1403D390}" srcOrd="0" destOrd="2" presId="urn:microsoft.com/office/officeart/2005/8/layout/chevron2"/>
    <dgm:cxn modelId="{148A3B90-3100-4EC6-910B-E14DC600324F}" type="presOf" srcId="{7D454E44-D38E-43CE-A8B6-38B5F606E7BE}" destId="{7FD797D3-B9FC-4625-9F75-977A1403D390}" srcOrd="0" destOrd="1" presId="urn:microsoft.com/office/officeart/2005/8/layout/chevron2"/>
    <dgm:cxn modelId="{4B49E3A1-79FA-4827-A0F5-CF64B47CB115}" type="presOf" srcId="{F9041B17-4C15-4ECA-BD6D-13FE7FE4BE42}" destId="{A1507807-4B3A-42B2-83C5-82778DCEA1A7}" srcOrd="0" destOrd="0" presId="urn:microsoft.com/office/officeart/2005/8/layout/chevron2"/>
    <dgm:cxn modelId="{A67DDAA2-023B-4BBA-ACC6-AB9649F1B1F8}" srcId="{FBF2DF24-6B65-4726-82A4-E70F4337FF6E}" destId="{F9041B17-4C15-4ECA-BD6D-13FE7FE4BE42}" srcOrd="1" destOrd="0" parTransId="{ABEB94E7-8F46-4624-8F8F-46BE230C3657}" sibTransId="{B4CE9433-20EB-496D-8109-DAECD8A13F17}"/>
    <dgm:cxn modelId="{D90E89A3-1665-4CBC-BE44-447369ACCF65}" srcId="{2BA0503A-0D1D-403E-9EEC-0CD721CE0C4E}" destId="{E78D67B3-6829-4FCF-8505-FF5946137A00}" srcOrd="1" destOrd="0" parTransId="{509F2699-101A-4833-A7D2-E724675F5151}" sibTransId="{B0149EB5-F1EF-409E-8096-419305B4EA21}"/>
    <dgm:cxn modelId="{306F46A8-43AF-427A-998C-369F39CDFFC7}" srcId="{FBF2DF24-6B65-4726-82A4-E70F4337FF6E}" destId="{B5983BBF-B72C-46E6-9A44-80C24052A0E4}" srcOrd="0" destOrd="0" parTransId="{E4F7CD55-BD02-4FFC-BF1A-F46F413EC128}" sibTransId="{91B3B426-CA65-4464-9B22-D7EA03B9D139}"/>
    <dgm:cxn modelId="{1C1E1BAB-434B-4C58-9B02-AA668EDB32C2}" type="presOf" srcId="{7C52BA93-C85C-47AE-83A9-99FE14AC7A35}" destId="{D7E4722A-D16D-417A-ABC4-2D73AFAFFDFF}" srcOrd="0" destOrd="0" presId="urn:microsoft.com/office/officeart/2005/8/layout/chevron2"/>
    <dgm:cxn modelId="{A30ABBB0-6884-4CB9-A33E-585430B8858F}" srcId="{F9041B17-4C15-4ECA-BD6D-13FE7FE4BE42}" destId="{97D171D1-8E11-4EB8-87C9-3F9B1A8DB2E3}" srcOrd="2" destOrd="0" parTransId="{8C6F9511-2746-4CA7-BD0D-B7234FC5BDAF}" sibTransId="{11675481-7E4C-44B6-8858-08F533DBAD40}"/>
    <dgm:cxn modelId="{0EF9D4BA-C947-45E3-8700-E2ECF1A2A3BD}" srcId="{F9041B17-4C15-4ECA-BD6D-13FE7FE4BE42}" destId="{D0F195ED-BDDD-4B9E-AC24-74204F137001}" srcOrd="3" destOrd="0" parTransId="{C249754D-D96C-4C43-92F2-341242E49BF9}" sibTransId="{D0B97426-1B60-41D2-9A59-D84F9B19FE46}"/>
    <dgm:cxn modelId="{7C2B84BD-3BFD-4C57-89DC-52E5F225C1B5}" srcId="{FBF2DF24-6B65-4726-82A4-E70F4337FF6E}" destId="{2BA0503A-0D1D-403E-9EEC-0CD721CE0C4E}" srcOrd="2" destOrd="0" parTransId="{AA46B1C9-C9E7-4FF1-B7F2-21360CF7B0FC}" sibTransId="{F48E8775-6011-4C8A-B40E-2090D44A2C4B}"/>
    <dgm:cxn modelId="{8F9554CD-225E-4AAA-8599-54177B215438}" srcId="{B5983BBF-B72C-46E6-9A44-80C24052A0E4}" destId="{6D31589D-DAF3-416C-8E30-9CF0357E46C7}" srcOrd="1" destOrd="0" parTransId="{BF2B2526-D48C-44A5-9F40-0068E6F8E03F}" sibTransId="{8CDEEA42-E976-489A-AB2B-B2429FD7D7D7}"/>
    <dgm:cxn modelId="{04867ED8-1E61-46A2-8730-CF5050B00E05}" type="presOf" srcId="{48DEC66F-EC0F-40C5-96D1-8DED65192FB5}" destId="{698DB8F4-962C-463E-A13B-72B17C259C3C}" srcOrd="0" destOrd="2" presId="urn:microsoft.com/office/officeart/2005/8/layout/chevron2"/>
    <dgm:cxn modelId="{2E9B74E9-3B27-4C11-90B1-7E7015C2AF81}" type="presOf" srcId="{D0F195ED-BDDD-4B9E-AC24-74204F137001}" destId="{7FD797D3-B9FC-4625-9F75-977A1403D390}" srcOrd="0" destOrd="3" presId="urn:microsoft.com/office/officeart/2005/8/layout/chevron2"/>
    <dgm:cxn modelId="{0415F7EC-8D4B-4D62-81BD-EA4FA4FB035C}" type="presOf" srcId="{9D6B12A3-6AF7-4D5E-A48C-CD899C6DBAEE}" destId="{698DB8F4-962C-463E-A13B-72B17C259C3C}" srcOrd="0" destOrd="0" presId="urn:microsoft.com/office/officeart/2005/8/layout/chevron2"/>
    <dgm:cxn modelId="{F94D0DF2-BCEE-4F26-9294-512695BD0DA9}" type="presOf" srcId="{6D31589D-DAF3-416C-8E30-9CF0357E46C7}" destId="{D7E4722A-D16D-417A-ABC4-2D73AFAFFDFF}" srcOrd="0" destOrd="1" presId="urn:microsoft.com/office/officeart/2005/8/layout/chevron2"/>
    <dgm:cxn modelId="{32AF4F91-3652-4A32-8166-AB3FC4307C1B}" type="presParOf" srcId="{D420F671-C7AC-4F9F-9317-ECF58270474D}" destId="{1A7AD051-D344-4C19-9123-4F92B5A9C538}" srcOrd="0" destOrd="0" presId="urn:microsoft.com/office/officeart/2005/8/layout/chevron2"/>
    <dgm:cxn modelId="{FCE501B0-C0C6-4001-8CFA-668A355E9C0C}" type="presParOf" srcId="{1A7AD051-D344-4C19-9123-4F92B5A9C538}" destId="{B0AFA74B-AA8D-4435-9197-0708FF1C31C6}" srcOrd="0" destOrd="0" presId="urn:microsoft.com/office/officeart/2005/8/layout/chevron2"/>
    <dgm:cxn modelId="{3542C717-5F74-41DF-A0CA-D3C445D19562}" type="presParOf" srcId="{1A7AD051-D344-4C19-9123-4F92B5A9C538}" destId="{D7E4722A-D16D-417A-ABC4-2D73AFAFFDFF}" srcOrd="1" destOrd="0" presId="urn:microsoft.com/office/officeart/2005/8/layout/chevron2"/>
    <dgm:cxn modelId="{2D2AF1D0-514B-44B3-8660-8330C87FF54E}" type="presParOf" srcId="{D420F671-C7AC-4F9F-9317-ECF58270474D}" destId="{6F0B5FE4-C7D1-4377-9B18-94293E88DD7C}" srcOrd="1" destOrd="0" presId="urn:microsoft.com/office/officeart/2005/8/layout/chevron2"/>
    <dgm:cxn modelId="{1CCDEA96-EBB2-4C76-8006-EF9A41D99AAF}" type="presParOf" srcId="{D420F671-C7AC-4F9F-9317-ECF58270474D}" destId="{C4A1547E-D0F0-4BA2-99AA-A510AC9E9460}" srcOrd="2" destOrd="0" presId="urn:microsoft.com/office/officeart/2005/8/layout/chevron2"/>
    <dgm:cxn modelId="{CE03E9EC-EE78-4171-95EC-AFCB58D63875}" type="presParOf" srcId="{C4A1547E-D0F0-4BA2-99AA-A510AC9E9460}" destId="{A1507807-4B3A-42B2-83C5-82778DCEA1A7}" srcOrd="0" destOrd="0" presId="urn:microsoft.com/office/officeart/2005/8/layout/chevron2"/>
    <dgm:cxn modelId="{71F1DE0D-9692-417B-BA43-EC889725103D}" type="presParOf" srcId="{C4A1547E-D0F0-4BA2-99AA-A510AC9E9460}" destId="{7FD797D3-B9FC-4625-9F75-977A1403D390}" srcOrd="1" destOrd="0" presId="urn:microsoft.com/office/officeart/2005/8/layout/chevron2"/>
    <dgm:cxn modelId="{B141CF13-3E84-47BD-A189-9EB5B333AF03}" type="presParOf" srcId="{D420F671-C7AC-4F9F-9317-ECF58270474D}" destId="{B688E693-EE73-456D-BFD8-692468C5F1FC}" srcOrd="3" destOrd="0" presId="urn:microsoft.com/office/officeart/2005/8/layout/chevron2"/>
    <dgm:cxn modelId="{3B48D73F-55F9-47BE-A315-2E064BC00E85}" type="presParOf" srcId="{D420F671-C7AC-4F9F-9317-ECF58270474D}" destId="{B7140517-1141-4024-B999-4B3660E4DFE7}" srcOrd="4" destOrd="0" presId="urn:microsoft.com/office/officeart/2005/8/layout/chevron2"/>
    <dgm:cxn modelId="{90499AB5-E51E-4F80-A831-B109F6952B37}" type="presParOf" srcId="{B7140517-1141-4024-B999-4B3660E4DFE7}" destId="{F3816C87-F726-4CCC-A0A7-013B535165C8}" srcOrd="0" destOrd="0" presId="urn:microsoft.com/office/officeart/2005/8/layout/chevron2"/>
    <dgm:cxn modelId="{B066C180-DC0B-4424-AA3C-35547FFB2A81}" type="presParOf" srcId="{B7140517-1141-4024-B999-4B3660E4DFE7}" destId="{698DB8F4-962C-463E-A13B-72B17C259C3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35B753-22B1-48CF-9540-7F542505860C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1FEDF087-F330-4BDA-8206-A13F2672BC1D}">
      <dgm:prSet phldrT="[Text]"/>
      <dgm:spPr/>
      <dgm:t>
        <a:bodyPr/>
        <a:lstStyle/>
        <a:p>
          <a:r>
            <a:rPr lang="en-GB" dirty="0"/>
            <a:t>Citywide ‘prevention infrastructure’ (Prevention Programme)</a:t>
          </a:r>
        </a:p>
      </dgm:t>
    </dgm:pt>
    <dgm:pt modelId="{FDA457BD-7276-48E6-B878-86C188A19219}" type="parTrans" cxnId="{BE8AFF57-84F3-4639-9164-9414F325D473}">
      <dgm:prSet/>
      <dgm:spPr/>
      <dgm:t>
        <a:bodyPr/>
        <a:lstStyle/>
        <a:p>
          <a:endParaRPr lang="en-GB"/>
        </a:p>
      </dgm:t>
    </dgm:pt>
    <dgm:pt modelId="{24E7CE1F-A932-4DFB-A84D-514BE0EF14B1}" type="sibTrans" cxnId="{BE8AFF57-84F3-4639-9164-9414F325D473}">
      <dgm:prSet/>
      <dgm:spPr/>
      <dgm:t>
        <a:bodyPr/>
        <a:lstStyle/>
        <a:p>
          <a:endParaRPr lang="en-GB"/>
        </a:p>
      </dgm:t>
    </dgm:pt>
    <dgm:pt modelId="{58AC8DB6-79E0-4357-B6C8-9EFD665199D0}">
      <dgm:prSet phldrT="[Text]"/>
      <dgm:spPr/>
      <dgm:t>
        <a:bodyPr/>
        <a:lstStyle/>
        <a:p>
          <a:r>
            <a:rPr lang="en-GB" dirty="0"/>
            <a:t>Social prescribing (Be Well) +</a:t>
          </a:r>
        </a:p>
      </dgm:t>
    </dgm:pt>
    <dgm:pt modelId="{41F4FAA9-C813-4752-9354-1CC12C69B748}" type="parTrans" cxnId="{69B074B2-E006-4644-909A-95186BE5D6C4}">
      <dgm:prSet/>
      <dgm:spPr/>
      <dgm:t>
        <a:bodyPr/>
        <a:lstStyle/>
        <a:p>
          <a:endParaRPr lang="en-GB"/>
        </a:p>
      </dgm:t>
    </dgm:pt>
    <dgm:pt modelId="{9527AF08-45A6-4B10-A068-2B2EAEAAD2FA}" type="sibTrans" cxnId="{69B074B2-E006-4644-909A-95186BE5D6C4}">
      <dgm:prSet/>
      <dgm:spPr/>
      <dgm:t>
        <a:bodyPr/>
        <a:lstStyle/>
        <a:p>
          <a:endParaRPr lang="en-GB"/>
        </a:p>
      </dgm:t>
    </dgm:pt>
    <dgm:pt modelId="{B62E82CB-A24C-4ACE-8F6F-03276568CD68}">
      <dgm:prSet phldrT="[Text]"/>
      <dgm:spPr/>
      <dgm:t>
        <a:bodyPr/>
        <a:lstStyle/>
        <a:p>
          <a:r>
            <a:rPr lang="en-GB" dirty="0"/>
            <a:t>Social prescribing plus (Be Well)</a:t>
          </a:r>
        </a:p>
      </dgm:t>
    </dgm:pt>
    <dgm:pt modelId="{6432745C-D0B2-4EBC-8DB0-5E98ECD710E9}" type="parTrans" cxnId="{761DDAAF-E967-44C6-BB90-1C68508A0818}">
      <dgm:prSet/>
      <dgm:spPr/>
      <dgm:t>
        <a:bodyPr/>
        <a:lstStyle/>
        <a:p>
          <a:endParaRPr lang="en-GB"/>
        </a:p>
      </dgm:t>
    </dgm:pt>
    <dgm:pt modelId="{C15202B9-77B2-4DCD-AA98-424B5328564D}" type="sibTrans" cxnId="{761DDAAF-E967-44C6-BB90-1C68508A0818}">
      <dgm:prSet/>
      <dgm:spPr/>
      <dgm:t>
        <a:bodyPr/>
        <a:lstStyle/>
        <a:p>
          <a:endParaRPr lang="en-GB"/>
        </a:p>
      </dgm:t>
    </dgm:pt>
    <dgm:pt modelId="{2A5B308F-899F-4C26-B9E4-47AD4C68BE13}">
      <dgm:prSet phldrT="[Text]" custT="1"/>
      <dgm:spPr/>
      <dgm:t>
        <a:bodyPr/>
        <a:lstStyle/>
        <a:p>
          <a:r>
            <a:rPr lang="en-GB" sz="1400" dirty="0"/>
            <a:t>Basic social prescribing model (previous slide) +</a:t>
          </a:r>
        </a:p>
      </dgm:t>
    </dgm:pt>
    <dgm:pt modelId="{94C66834-D319-426A-B6BC-8CDDF3B89192}" type="parTrans" cxnId="{1B9EBC6C-AFF8-4665-8E93-6951EA2AF16D}">
      <dgm:prSet/>
      <dgm:spPr/>
      <dgm:t>
        <a:bodyPr/>
        <a:lstStyle/>
        <a:p>
          <a:endParaRPr lang="en-GB"/>
        </a:p>
      </dgm:t>
    </dgm:pt>
    <dgm:pt modelId="{87F80434-BC9F-4356-9DBF-0772D144089D}" type="sibTrans" cxnId="{1B9EBC6C-AFF8-4665-8E93-6951EA2AF16D}">
      <dgm:prSet/>
      <dgm:spPr/>
      <dgm:t>
        <a:bodyPr/>
        <a:lstStyle/>
        <a:p>
          <a:endParaRPr lang="en-GB"/>
        </a:p>
      </dgm:t>
    </dgm:pt>
    <dgm:pt modelId="{366F229B-F236-449B-B646-D3F413F27A8A}">
      <dgm:prSet phldrT="[Text]" custT="1"/>
      <dgm:spPr/>
      <dgm:t>
        <a:bodyPr/>
        <a:lstStyle/>
        <a:p>
          <a:r>
            <a:rPr lang="en-GB" sz="1400" dirty="0"/>
            <a:t>More intensive ‘health coaching’ support +</a:t>
          </a:r>
        </a:p>
      </dgm:t>
    </dgm:pt>
    <dgm:pt modelId="{E275B85C-0116-4A69-B897-BDABE1880FE0}" type="parTrans" cxnId="{D93A02BE-D17B-462D-8D07-D099EF114FA5}">
      <dgm:prSet/>
      <dgm:spPr/>
      <dgm:t>
        <a:bodyPr/>
        <a:lstStyle/>
        <a:p>
          <a:endParaRPr lang="en-GB"/>
        </a:p>
      </dgm:t>
    </dgm:pt>
    <dgm:pt modelId="{4E4EE15F-9428-4616-8838-699B47020DE2}" type="sibTrans" cxnId="{D93A02BE-D17B-462D-8D07-D099EF114FA5}">
      <dgm:prSet/>
      <dgm:spPr/>
      <dgm:t>
        <a:bodyPr/>
        <a:lstStyle/>
        <a:p>
          <a:endParaRPr lang="en-GB"/>
        </a:p>
      </dgm:t>
    </dgm:pt>
    <dgm:pt modelId="{009FDCB9-F1B4-41D7-AAC4-E0DBC519EDED}">
      <dgm:prSet phldrT="[Text]"/>
      <dgm:spPr/>
      <dgm:t>
        <a:bodyPr/>
        <a:lstStyle/>
        <a:p>
          <a:r>
            <a:rPr lang="en-GB" dirty="0"/>
            <a:t>Evaluation</a:t>
          </a:r>
        </a:p>
      </dgm:t>
    </dgm:pt>
    <dgm:pt modelId="{29346CC8-527A-430A-8FA5-B441DBF5718B}" type="parTrans" cxnId="{E044D150-7949-482F-AF70-4A216EB53194}">
      <dgm:prSet/>
      <dgm:spPr/>
      <dgm:t>
        <a:bodyPr/>
        <a:lstStyle/>
        <a:p>
          <a:endParaRPr lang="en-GB"/>
        </a:p>
      </dgm:t>
    </dgm:pt>
    <dgm:pt modelId="{BA78A721-CFB6-402A-86B3-3D7D7E707E2B}" type="sibTrans" cxnId="{E044D150-7949-482F-AF70-4A216EB53194}">
      <dgm:prSet/>
      <dgm:spPr/>
      <dgm:t>
        <a:bodyPr/>
        <a:lstStyle/>
        <a:p>
          <a:endParaRPr lang="en-GB"/>
        </a:p>
      </dgm:t>
    </dgm:pt>
    <dgm:pt modelId="{6310C47C-5F89-40D3-907F-52FE8B03F1BA}">
      <dgm:prSet phldrT="[Text]"/>
      <dgm:spPr/>
      <dgm:t>
        <a:bodyPr/>
        <a:lstStyle/>
        <a:p>
          <a:r>
            <a:rPr lang="en-GB" dirty="0"/>
            <a:t>Independent evaluation of all elements of Prevention Programme</a:t>
          </a:r>
        </a:p>
      </dgm:t>
    </dgm:pt>
    <dgm:pt modelId="{4E6FBC42-62FA-4F8D-8A5E-4096511BCBE9}" type="parTrans" cxnId="{E59BB2E3-1995-4914-82CF-36FF588C3660}">
      <dgm:prSet/>
      <dgm:spPr/>
      <dgm:t>
        <a:bodyPr/>
        <a:lstStyle/>
        <a:p>
          <a:endParaRPr lang="en-GB"/>
        </a:p>
      </dgm:t>
    </dgm:pt>
    <dgm:pt modelId="{E88CED04-2447-44C9-A840-371D208F5550}" type="sibTrans" cxnId="{E59BB2E3-1995-4914-82CF-36FF588C3660}">
      <dgm:prSet/>
      <dgm:spPr/>
      <dgm:t>
        <a:bodyPr/>
        <a:lstStyle/>
        <a:p>
          <a:endParaRPr lang="en-GB"/>
        </a:p>
      </dgm:t>
    </dgm:pt>
    <dgm:pt modelId="{15B239C1-B474-40AB-A166-EA0140B4EE6A}">
      <dgm:prSet/>
      <dgm:spPr/>
      <dgm:t>
        <a:bodyPr/>
        <a:lstStyle/>
        <a:p>
          <a:r>
            <a:rPr lang="en-GB" dirty="0"/>
            <a:t>Principles</a:t>
          </a:r>
        </a:p>
      </dgm:t>
    </dgm:pt>
    <dgm:pt modelId="{C6799A2D-E3E5-4358-A2AE-467D7CB23AFC}" type="parTrans" cxnId="{E6CB024B-30BC-414E-A31D-17821FE6D165}">
      <dgm:prSet/>
      <dgm:spPr/>
      <dgm:t>
        <a:bodyPr/>
        <a:lstStyle/>
        <a:p>
          <a:endParaRPr lang="en-GB"/>
        </a:p>
      </dgm:t>
    </dgm:pt>
    <dgm:pt modelId="{D4E5C28B-DDBE-4C5C-BD55-340748F290E4}" type="sibTrans" cxnId="{E6CB024B-30BC-414E-A31D-17821FE6D165}">
      <dgm:prSet/>
      <dgm:spPr/>
      <dgm:t>
        <a:bodyPr/>
        <a:lstStyle/>
        <a:p>
          <a:endParaRPr lang="en-GB"/>
        </a:p>
      </dgm:t>
    </dgm:pt>
    <dgm:pt modelId="{828ABC28-42B2-44C9-9E57-9CEDB993D103}">
      <dgm:prSet custT="1"/>
      <dgm:spPr/>
      <dgm:t>
        <a:bodyPr/>
        <a:lstStyle/>
        <a:p>
          <a:r>
            <a:rPr lang="en-GB" sz="1400" dirty="0"/>
            <a:t>For individuals: person-centred, strength-based, holistic; focus on achieving and maintaining good health and wellbeing</a:t>
          </a:r>
        </a:p>
      </dgm:t>
    </dgm:pt>
    <dgm:pt modelId="{F6E41876-00AF-421B-BD40-F8FDABF6FC02}" type="parTrans" cxnId="{B55BB86A-DF56-4779-BA0B-0FA655469074}">
      <dgm:prSet/>
      <dgm:spPr/>
      <dgm:t>
        <a:bodyPr/>
        <a:lstStyle/>
        <a:p>
          <a:endParaRPr lang="en-GB"/>
        </a:p>
      </dgm:t>
    </dgm:pt>
    <dgm:pt modelId="{CB6D6CEF-3107-4F8C-85F5-86F40855AEE9}" type="sibTrans" cxnId="{B55BB86A-DF56-4779-BA0B-0FA655469074}">
      <dgm:prSet/>
      <dgm:spPr/>
      <dgm:t>
        <a:bodyPr/>
        <a:lstStyle/>
        <a:p>
          <a:endParaRPr lang="en-GB"/>
        </a:p>
      </dgm:t>
    </dgm:pt>
    <dgm:pt modelId="{014AC0FD-DEF1-4FAD-AFC8-66E75853568B}">
      <dgm:prSet phldrT="[Text]" custT="1"/>
      <dgm:spPr/>
      <dgm:t>
        <a:bodyPr/>
        <a:lstStyle/>
        <a:p>
          <a:r>
            <a:rPr lang="en-GB" sz="1400" dirty="0"/>
            <a:t>Specific support for key issues (weight management, work) +</a:t>
          </a:r>
        </a:p>
      </dgm:t>
    </dgm:pt>
    <dgm:pt modelId="{11AE5DD3-01E3-423B-AACF-79888209AE16}" type="parTrans" cxnId="{BC0DBFDD-74FC-4150-80EB-76C35CFF81B6}">
      <dgm:prSet/>
      <dgm:spPr/>
      <dgm:t>
        <a:bodyPr/>
        <a:lstStyle/>
        <a:p>
          <a:endParaRPr lang="en-GB"/>
        </a:p>
      </dgm:t>
    </dgm:pt>
    <dgm:pt modelId="{86F628CF-F0B5-4580-B4AB-EB77ABEC8A61}" type="sibTrans" cxnId="{BC0DBFDD-74FC-4150-80EB-76C35CFF81B6}">
      <dgm:prSet/>
      <dgm:spPr/>
      <dgm:t>
        <a:bodyPr/>
        <a:lstStyle/>
        <a:p>
          <a:endParaRPr lang="en-GB"/>
        </a:p>
      </dgm:t>
    </dgm:pt>
    <dgm:pt modelId="{E3A69F26-8296-4FDF-BC8A-B0A34B501826}">
      <dgm:prSet phldrT="[Text]" custT="1"/>
      <dgm:spPr/>
      <dgm:t>
        <a:bodyPr/>
        <a:lstStyle/>
        <a:p>
          <a:r>
            <a:rPr lang="en-GB" sz="1400" dirty="0"/>
            <a:t>PCN social prescribing coaches +</a:t>
          </a:r>
        </a:p>
      </dgm:t>
    </dgm:pt>
    <dgm:pt modelId="{7F17D54B-5DFA-40F7-B71B-D1856ACE935E}" type="parTrans" cxnId="{45A17CAF-64AA-4F61-9150-D6D57B67746B}">
      <dgm:prSet/>
      <dgm:spPr/>
      <dgm:t>
        <a:bodyPr/>
        <a:lstStyle/>
        <a:p>
          <a:endParaRPr lang="en-GB"/>
        </a:p>
      </dgm:t>
    </dgm:pt>
    <dgm:pt modelId="{C38A20C4-30C7-477A-9485-6D13B106F7BA}" type="sibTrans" cxnId="{45A17CAF-64AA-4F61-9150-D6D57B67746B}">
      <dgm:prSet/>
      <dgm:spPr/>
      <dgm:t>
        <a:bodyPr/>
        <a:lstStyle/>
        <a:p>
          <a:endParaRPr lang="en-GB"/>
        </a:p>
      </dgm:t>
    </dgm:pt>
    <dgm:pt modelId="{6C56B128-2FB6-4617-A959-FB27103B6FB1}">
      <dgm:prSet phldrT="[Text]" custT="1"/>
      <dgm:spPr/>
      <dgm:t>
        <a:bodyPr/>
        <a:lstStyle/>
        <a:p>
          <a:r>
            <a:rPr lang="en-GB" sz="1400" dirty="0"/>
            <a:t>Social prescribing and wellbeing support for young people (pilot)</a:t>
          </a:r>
        </a:p>
      </dgm:t>
    </dgm:pt>
    <dgm:pt modelId="{DE0CF1AE-66B0-4CDA-BB6F-BBED024F221D}" type="parTrans" cxnId="{C15DDEE3-0411-45E1-84F4-938477FB2B65}">
      <dgm:prSet/>
      <dgm:spPr/>
      <dgm:t>
        <a:bodyPr/>
        <a:lstStyle/>
        <a:p>
          <a:endParaRPr lang="en-GB"/>
        </a:p>
      </dgm:t>
    </dgm:pt>
    <dgm:pt modelId="{A672E365-22E6-486B-8060-0012C572DFF4}" type="sibTrans" cxnId="{C15DDEE3-0411-45E1-84F4-938477FB2B65}">
      <dgm:prSet/>
      <dgm:spPr/>
      <dgm:t>
        <a:bodyPr/>
        <a:lstStyle/>
        <a:p>
          <a:endParaRPr lang="en-GB"/>
        </a:p>
      </dgm:t>
    </dgm:pt>
    <dgm:pt modelId="{3621BBC1-847D-4C05-99D1-74BCE96A1E11}">
      <dgm:prSet custT="1"/>
      <dgm:spPr/>
      <dgm:t>
        <a:bodyPr/>
        <a:lstStyle/>
        <a:p>
          <a:r>
            <a:rPr lang="en-GB" sz="1400" dirty="0"/>
            <a:t>For communities: delivery embedded in communities, workforce drawn from communities, community assets supported strategically, prevention embedded in neighbourhood health and care, promote resilience in communities</a:t>
          </a:r>
        </a:p>
      </dgm:t>
    </dgm:pt>
    <dgm:pt modelId="{5A1DEFB4-4CA5-404D-ACE3-A616F784D57C}" type="parTrans" cxnId="{6D81D810-0F5A-446A-80B0-AAA367DDC63C}">
      <dgm:prSet/>
      <dgm:spPr/>
      <dgm:t>
        <a:bodyPr/>
        <a:lstStyle/>
        <a:p>
          <a:endParaRPr lang="en-GB"/>
        </a:p>
      </dgm:t>
    </dgm:pt>
    <dgm:pt modelId="{0D47CB00-1A7C-4E62-A358-CDC75AB0974F}" type="sibTrans" cxnId="{6D81D810-0F5A-446A-80B0-AAA367DDC63C}">
      <dgm:prSet/>
      <dgm:spPr/>
      <dgm:t>
        <a:bodyPr/>
        <a:lstStyle/>
        <a:p>
          <a:endParaRPr lang="en-GB"/>
        </a:p>
      </dgm:t>
    </dgm:pt>
    <dgm:pt modelId="{9B19954F-1547-4EED-9E4B-D292ECFF4C1E}">
      <dgm:prSet custT="1"/>
      <dgm:spPr/>
      <dgm:t>
        <a:bodyPr/>
        <a:lstStyle/>
        <a:p>
          <a:r>
            <a:rPr lang="en-GB" sz="1400" dirty="0"/>
            <a:t>For the system: address social determinants of health/’health behaviours’ to reduce demand on health and care, redistribute investment from treatment of poor health into prevention of poor health</a:t>
          </a:r>
        </a:p>
      </dgm:t>
    </dgm:pt>
    <dgm:pt modelId="{A2645A04-9E38-492B-9AC9-EA33897592EF}" type="parTrans" cxnId="{DB80E476-4FAD-46C8-9BFC-5A282C1BEEBC}">
      <dgm:prSet/>
      <dgm:spPr/>
      <dgm:t>
        <a:bodyPr/>
        <a:lstStyle/>
        <a:p>
          <a:endParaRPr lang="en-GB"/>
        </a:p>
      </dgm:t>
    </dgm:pt>
    <dgm:pt modelId="{6E6EEF11-495A-4F95-9AAE-410BEC0204A6}" type="sibTrans" cxnId="{DB80E476-4FAD-46C8-9BFC-5A282C1BEEBC}">
      <dgm:prSet/>
      <dgm:spPr/>
      <dgm:t>
        <a:bodyPr/>
        <a:lstStyle/>
        <a:p>
          <a:endParaRPr lang="en-GB"/>
        </a:p>
      </dgm:t>
    </dgm:pt>
    <dgm:pt modelId="{52B633E3-360B-498E-BDAD-6C19D2D10E47}">
      <dgm:prSet phldrT="[Text]"/>
      <dgm:spPr/>
      <dgm:t>
        <a:bodyPr/>
        <a:lstStyle/>
        <a:p>
          <a:r>
            <a:rPr lang="en-GB" dirty="0"/>
            <a:t>Original intention to combine qualitative assessment of delivery, impacts and benefits with quantitative assessment of impact on population health and health and care system; now refocused as a result of ongoing Covid-19 pandemic</a:t>
          </a:r>
        </a:p>
      </dgm:t>
    </dgm:pt>
    <dgm:pt modelId="{BAC02E3E-7DB7-442A-A2AD-B731417889C3}" type="parTrans" cxnId="{809B8AFB-1264-48B9-9AD6-F9DE1BCA9F37}">
      <dgm:prSet/>
      <dgm:spPr/>
      <dgm:t>
        <a:bodyPr/>
        <a:lstStyle/>
        <a:p>
          <a:endParaRPr lang="en-GB"/>
        </a:p>
      </dgm:t>
    </dgm:pt>
    <dgm:pt modelId="{09E7E72B-928C-49D6-9D5E-9AE5F3192C56}" type="sibTrans" cxnId="{809B8AFB-1264-48B9-9AD6-F9DE1BCA9F37}">
      <dgm:prSet/>
      <dgm:spPr/>
      <dgm:t>
        <a:bodyPr/>
        <a:lstStyle/>
        <a:p>
          <a:endParaRPr lang="en-GB"/>
        </a:p>
      </dgm:t>
    </dgm:pt>
    <dgm:pt modelId="{F4E53840-54CE-44BD-9FA5-D6F6652A1914}">
      <dgm:prSet phldrT="[Text]"/>
      <dgm:spPr/>
      <dgm:t>
        <a:bodyPr/>
        <a:lstStyle/>
        <a:p>
          <a:r>
            <a:rPr lang="en-GB" dirty="0"/>
            <a:t>Community investment (grants) +</a:t>
          </a:r>
        </a:p>
      </dgm:t>
    </dgm:pt>
    <dgm:pt modelId="{A0687208-0080-4C86-9432-82366139D6A3}" type="parTrans" cxnId="{584C9FC0-8D05-43C8-9CA9-55E044E27D90}">
      <dgm:prSet/>
      <dgm:spPr/>
      <dgm:t>
        <a:bodyPr/>
        <a:lstStyle/>
        <a:p>
          <a:endParaRPr lang="en-GB"/>
        </a:p>
      </dgm:t>
    </dgm:pt>
    <dgm:pt modelId="{6C1EEF1B-F35F-4369-A0A3-319C8A9A25F3}" type="sibTrans" cxnId="{584C9FC0-8D05-43C8-9CA9-55E044E27D90}">
      <dgm:prSet/>
      <dgm:spPr/>
      <dgm:t>
        <a:bodyPr/>
        <a:lstStyle/>
        <a:p>
          <a:endParaRPr lang="en-GB"/>
        </a:p>
      </dgm:t>
    </dgm:pt>
    <dgm:pt modelId="{1AA1F135-337D-4B9F-AD4D-80CB5717A46C}">
      <dgm:prSet phldrT="[Text]"/>
      <dgm:spPr/>
      <dgm:t>
        <a:bodyPr/>
        <a:lstStyle/>
        <a:p>
          <a:r>
            <a:rPr lang="en-GB" dirty="0"/>
            <a:t>Neighbourhood health and wellbeing development (buzz, HDCs) +</a:t>
          </a:r>
        </a:p>
      </dgm:t>
    </dgm:pt>
    <dgm:pt modelId="{634E940E-A13E-4E1D-9A1E-E496AAA1BBEC}" type="parTrans" cxnId="{5C5EA627-AB9F-450D-8043-ABF6C6DD448C}">
      <dgm:prSet/>
      <dgm:spPr/>
      <dgm:t>
        <a:bodyPr/>
        <a:lstStyle/>
        <a:p>
          <a:endParaRPr lang="en-GB"/>
        </a:p>
      </dgm:t>
    </dgm:pt>
    <dgm:pt modelId="{2398A828-E5F7-479D-8D8D-F63D98334F10}" type="sibTrans" cxnId="{5C5EA627-AB9F-450D-8043-ABF6C6DD448C}">
      <dgm:prSet/>
      <dgm:spPr/>
      <dgm:t>
        <a:bodyPr/>
        <a:lstStyle/>
        <a:p>
          <a:endParaRPr lang="en-GB"/>
        </a:p>
      </dgm:t>
    </dgm:pt>
    <dgm:pt modelId="{00D5E3FC-D10D-4323-924D-9DCF7838E997}">
      <dgm:prSet phldrT="[Text]"/>
      <dgm:spPr/>
      <dgm:t>
        <a:bodyPr/>
        <a:lstStyle/>
        <a:p>
          <a:r>
            <a:rPr lang="en-GB" dirty="0"/>
            <a:t>Influencing system change (INTs, MLCO)</a:t>
          </a:r>
        </a:p>
      </dgm:t>
    </dgm:pt>
    <dgm:pt modelId="{1DF5C09A-F559-48AD-BC51-EFB04B57426B}" type="parTrans" cxnId="{11417F8C-13A4-4529-B923-4D3BED58C640}">
      <dgm:prSet/>
      <dgm:spPr/>
      <dgm:t>
        <a:bodyPr/>
        <a:lstStyle/>
        <a:p>
          <a:endParaRPr lang="en-GB"/>
        </a:p>
      </dgm:t>
    </dgm:pt>
    <dgm:pt modelId="{69866B51-0B56-427B-A93A-D70AB32EDAD6}" type="sibTrans" cxnId="{11417F8C-13A4-4529-B923-4D3BED58C640}">
      <dgm:prSet/>
      <dgm:spPr/>
      <dgm:t>
        <a:bodyPr/>
        <a:lstStyle/>
        <a:p>
          <a:endParaRPr lang="en-GB"/>
        </a:p>
      </dgm:t>
    </dgm:pt>
    <dgm:pt modelId="{7957748A-A7BA-4095-993F-9EE4E190EDEA}" type="pres">
      <dgm:prSet presAssocID="{8D35B753-22B1-48CF-9540-7F542505860C}" presName="Name0" presStyleCnt="0">
        <dgm:presLayoutVars>
          <dgm:dir/>
          <dgm:animLvl val="lvl"/>
          <dgm:resizeHandles val="exact"/>
        </dgm:presLayoutVars>
      </dgm:prSet>
      <dgm:spPr/>
    </dgm:pt>
    <dgm:pt modelId="{BC5A06DF-1E66-4CB2-BFDB-6E6B00C6B188}" type="pres">
      <dgm:prSet presAssocID="{15B239C1-B474-40AB-A166-EA0140B4EE6A}" presName="linNode" presStyleCnt="0"/>
      <dgm:spPr/>
    </dgm:pt>
    <dgm:pt modelId="{703CF32F-DC5F-4AF9-8D18-389B021E421D}" type="pres">
      <dgm:prSet presAssocID="{15B239C1-B474-40AB-A166-EA0140B4EE6A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22189A7F-83F4-471A-AFCD-C5EEFB6C3703}" type="pres">
      <dgm:prSet presAssocID="{15B239C1-B474-40AB-A166-EA0140B4EE6A}" presName="descendantText" presStyleLbl="alignAccFollowNode1" presStyleIdx="0" presStyleCnt="4" custScaleY="137905">
        <dgm:presLayoutVars>
          <dgm:bulletEnabled val="1"/>
        </dgm:presLayoutVars>
      </dgm:prSet>
      <dgm:spPr/>
    </dgm:pt>
    <dgm:pt modelId="{F4292C73-951F-4461-8432-FEEFBBA2DDD4}" type="pres">
      <dgm:prSet presAssocID="{D4E5C28B-DDBE-4C5C-BD55-340748F290E4}" presName="sp" presStyleCnt="0"/>
      <dgm:spPr/>
    </dgm:pt>
    <dgm:pt modelId="{17C30DB1-9B32-498D-936D-4820F92E5977}" type="pres">
      <dgm:prSet presAssocID="{1FEDF087-F330-4BDA-8206-A13F2672BC1D}" presName="linNode" presStyleCnt="0"/>
      <dgm:spPr/>
    </dgm:pt>
    <dgm:pt modelId="{90B93D5E-42E9-46EE-9CD7-C636080B6891}" type="pres">
      <dgm:prSet presAssocID="{1FEDF087-F330-4BDA-8206-A13F2672BC1D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8EA2CDCF-11D8-4402-9536-8ABF6232581B}" type="pres">
      <dgm:prSet presAssocID="{1FEDF087-F330-4BDA-8206-A13F2672BC1D}" presName="descendantText" presStyleLbl="alignAccFollowNode1" presStyleIdx="1" presStyleCnt="4">
        <dgm:presLayoutVars>
          <dgm:bulletEnabled val="1"/>
        </dgm:presLayoutVars>
      </dgm:prSet>
      <dgm:spPr/>
    </dgm:pt>
    <dgm:pt modelId="{BC47C6DA-5FF8-46D8-AEFC-88F72A52D234}" type="pres">
      <dgm:prSet presAssocID="{24E7CE1F-A932-4DFB-A84D-514BE0EF14B1}" presName="sp" presStyleCnt="0"/>
      <dgm:spPr/>
    </dgm:pt>
    <dgm:pt modelId="{8352DBE3-DBAB-4FC1-B1A5-6F434A5CF4BF}" type="pres">
      <dgm:prSet presAssocID="{B62E82CB-A24C-4ACE-8F6F-03276568CD68}" presName="linNode" presStyleCnt="0"/>
      <dgm:spPr/>
    </dgm:pt>
    <dgm:pt modelId="{18E70250-D6E1-4D65-B07B-15392BA339C2}" type="pres">
      <dgm:prSet presAssocID="{B62E82CB-A24C-4ACE-8F6F-03276568CD68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B03E4BF9-9CA1-40C2-A9D0-BA523DACE4E2}" type="pres">
      <dgm:prSet presAssocID="{B62E82CB-A24C-4ACE-8F6F-03276568CD68}" presName="descendantText" presStyleLbl="alignAccFollowNode1" presStyleIdx="2" presStyleCnt="4" custLinFactNeighborY="1205">
        <dgm:presLayoutVars>
          <dgm:bulletEnabled val="1"/>
        </dgm:presLayoutVars>
      </dgm:prSet>
      <dgm:spPr/>
    </dgm:pt>
    <dgm:pt modelId="{B9E2DE86-4DD1-45FF-9D1B-557E0287C486}" type="pres">
      <dgm:prSet presAssocID="{C15202B9-77B2-4DCD-AA98-424B5328564D}" presName="sp" presStyleCnt="0"/>
      <dgm:spPr/>
    </dgm:pt>
    <dgm:pt modelId="{066B8C02-921F-406F-B828-79A37F77FF18}" type="pres">
      <dgm:prSet presAssocID="{009FDCB9-F1B4-41D7-AAC4-E0DBC519EDED}" presName="linNode" presStyleCnt="0"/>
      <dgm:spPr/>
    </dgm:pt>
    <dgm:pt modelId="{AA83C751-5507-40AB-AF1D-FE8CA9A59EAF}" type="pres">
      <dgm:prSet presAssocID="{009FDCB9-F1B4-41D7-AAC4-E0DBC519EDED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C75B4740-3A15-4D5C-A03C-C59F199E3F6F}" type="pres">
      <dgm:prSet presAssocID="{009FDCB9-F1B4-41D7-AAC4-E0DBC519EDED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077FEA07-29E6-461E-A9F1-A2158D039B8B}" type="presOf" srcId="{15B239C1-B474-40AB-A166-EA0140B4EE6A}" destId="{703CF32F-DC5F-4AF9-8D18-389B021E421D}" srcOrd="0" destOrd="0" presId="urn:microsoft.com/office/officeart/2005/8/layout/vList5"/>
    <dgm:cxn modelId="{6D81D810-0F5A-446A-80B0-AAA367DDC63C}" srcId="{15B239C1-B474-40AB-A166-EA0140B4EE6A}" destId="{3621BBC1-847D-4C05-99D1-74BCE96A1E11}" srcOrd="1" destOrd="0" parTransId="{5A1DEFB4-4CA5-404D-ACE3-A616F784D57C}" sibTransId="{0D47CB00-1A7C-4E62-A358-CDC75AB0974F}"/>
    <dgm:cxn modelId="{61297918-17A3-4468-BCD9-56B9C9A6BECC}" type="presOf" srcId="{8D35B753-22B1-48CF-9540-7F542505860C}" destId="{7957748A-A7BA-4095-993F-9EE4E190EDEA}" srcOrd="0" destOrd="0" presId="urn:microsoft.com/office/officeart/2005/8/layout/vList5"/>
    <dgm:cxn modelId="{00C4841A-EC92-4006-B4A6-CF7528B87C15}" type="presOf" srcId="{6C56B128-2FB6-4617-A959-FB27103B6FB1}" destId="{B03E4BF9-9CA1-40C2-A9D0-BA523DACE4E2}" srcOrd="0" destOrd="4" presId="urn:microsoft.com/office/officeart/2005/8/layout/vList5"/>
    <dgm:cxn modelId="{29DE4722-DD0C-4401-885C-D8BFE15A916C}" type="presOf" srcId="{828ABC28-42B2-44C9-9E57-9CEDB993D103}" destId="{22189A7F-83F4-471A-AFCD-C5EEFB6C3703}" srcOrd="0" destOrd="0" presId="urn:microsoft.com/office/officeart/2005/8/layout/vList5"/>
    <dgm:cxn modelId="{5C5EA627-AB9F-450D-8043-ABF6C6DD448C}" srcId="{1FEDF087-F330-4BDA-8206-A13F2672BC1D}" destId="{1AA1F135-337D-4B9F-AD4D-80CB5717A46C}" srcOrd="2" destOrd="0" parTransId="{634E940E-A13E-4E1D-9A1E-E496AAA1BBEC}" sibTransId="{2398A828-E5F7-479D-8D8D-F63D98334F10}"/>
    <dgm:cxn modelId="{84F3662C-38DC-4A41-87A4-77181DC1CF02}" type="presOf" srcId="{1AA1F135-337D-4B9F-AD4D-80CB5717A46C}" destId="{8EA2CDCF-11D8-4402-9536-8ABF6232581B}" srcOrd="0" destOrd="2" presId="urn:microsoft.com/office/officeart/2005/8/layout/vList5"/>
    <dgm:cxn modelId="{DC1D4E2D-8A4B-44A5-9DE8-D089CDB5EB36}" type="presOf" srcId="{009FDCB9-F1B4-41D7-AAC4-E0DBC519EDED}" destId="{AA83C751-5507-40AB-AF1D-FE8CA9A59EAF}" srcOrd="0" destOrd="0" presId="urn:microsoft.com/office/officeart/2005/8/layout/vList5"/>
    <dgm:cxn modelId="{703BAD31-F167-4155-BBAA-56595319B75D}" type="presOf" srcId="{58AC8DB6-79E0-4357-B6C8-9EFD665199D0}" destId="{8EA2CDCF-11D8-4402-9536-8ABF6232581B}" srcOrd="0" destOrd="0" presId="urn:microsoft.com/office/officeart/2005/8/layout/vList5"/>
    <dgm:cxn modelId="{3C7FCD36-3C85-4A55-84FD-E98161724355}" type="presOf" srcId="{6310C47C-5F89-40D3-907F-52FE8B03F1BA}" destId="{C75B4740-3A15-4D5C-A03C-C59F199E3F6F}" srcOrd="0" destOrd="0" presId="urn:microsoft.com/office/officeart/2005/8/layout/vList5"/>
    <dgm:cxn modelId="{B55BB86A-DF56-4779-BA0B-0FA655469074}" srcId="{15B239C1-B474-40AB-A166-EA0140B4EE6A}" destId="{828ABC28-42B2-44C9-9E57-9CEDB993D103}" srcOrd="0" destOrd="0" parTransId="{F6E41876-00AF-421B-BD40-F8FDABF6FC02}" sibTransId="{CB6D6CEF-3107-4F8C-85F5-86F40855AEE9}"/>
    <dgm:cxn modelId="{E6CB024B-30BC-414E-A31D-17821FE6D165}" srcId="{8D35B753-22B1-48CF-9540-7F542505860C}" destId="{15B239C1-B474-40AB-A166-EA0140B4EE6A}" srcOrd="0" destOrd="0" parTransId="{C6799A2D-E3E5-4358-A2AE-467D7CB23AFC}" sibTransId="{D4E5C28B-DDBE-4C5C-BD55-340748F290E4}"/>
    <dgm:cxn modelId="{1B9EBC6C-AFF8-4665-8E93-6951EA2AF16D}" srcId="{B62E82CB-A24C-4ACE-8F6F-03276568CD68}" destId="{2A5B308F-899F-4C26-B9E4-47AD4C68BE13}" srcOrd="0" destOrd="0" parTransId="{94C66834-D319-426A-B6BC-8CDDF3B89192}" sibTransId="{87F80434-BC9F-4356-9DBF-0772D144089D}"/>
    <dgm:cxn modelId="{6E95CD4E-0BDD-4373-BC30-365EFD2F5D26}" type="presOf" srcId="{F4E53840-54CE-44BD-9FA5-D6F6652A1914}" destId="{8EA2CDCF-11D8-4402-9536-8ABF6232581B}" srcOrd="0" destOrd="1" presId="urn:microsoft.com/office/officeart/2005/8/layout/vList5"/>
    <dgm:cxn modelId="{E19B5C70-932F-4DF2-9541-A7687BF5AC91}" type="presOf" srcId="{014AC0FD-DEF1-4FAD-AFC8-66E75853568B}" destId="{B03E4BF9-9CA1-40C2-A9D0-BA523DACE4E2}" srcOrd="0" destOrd="2" presId="urn:microsoft.com/office/officeart/2005/8/layout/vList5"/>
    <dgm:cxn modelId="{E044D150-7949-482F-AF70-4A216EB53194}" srcId="{8D35B753-22B1-48CF-9540-7F542505860C}" destId="{009FDCB9-F1B4-41D7-AAC4-E0DBC519EDED}" srcOrd="3" destOrd="0" parTransId="{29346CC8-527A-430A-8FA5-B441DBF5718B}" sibTransId="{BA78A721-CFB6-402A-86B3-3D7D7E707E2B}"/>
    <dgm:cxn modelId="{A0424F73-397F-4A60-B90F-9512C5A7DEDD}" type="presOf" srcId="{1FEDF087-F330-4BDA-8206-A13F2672BC1D}" destId="{90B93D5E-42E9-46EE-9CD7-C636080B6891}" srcOrd="0" destOrd="0" presId="urn:microsoft.com/office/officeart/2005/8/layout/vList5"/>
    <dgm:cxn modelId="{DB80E476-4FAD-46C8-9BFC-5A282C1BEEBC}" srcId="{15B239C1-B474-40AB-A166-EA0140B4EE6A}" destId="{9B19954F-1547-4EED-9E4B-D292ECFF4C1E}" srcOrd="2" destOrd="0" parTransId="{A2645A04-9E38-492B-9AC9-EA33897592EF}" sibTransId="{6E6EEF11-495A-4F95-9AAE-410BEC0204A6}"/>
    <dgm:cxn modelId="{BE8AFF57-84F3-4639-9164-9414F325D473}" srcId="{8D35B753-22B1-48CF-9540-7F542505860C}" destId="{1FEDF087-F330-4BDA-8206-A13F2672BC1D}" srcOrd="1" destOrd="0" parTransId="{FDA457BD-7276-48E6-B878-86C188A19219}" sibTransId="{24E7CE1F-A932-4DFB-A84D-514BE0EF14B1}"/>
    <dgm:cxn modelId="{11417F8C-13A4-4529-B923-4D3BED58C640}" srcId="{1FEDF087-F330-4BDA-8206-A13F2672BC1D}" destId="{00D5E3FC-D10D-4323-924D-9DCF7838E997}" srcOrd="3" destOrd="0" parTransId="{1DF5C09A-F559-48AD-BC51-EFB04B57426B}" sibTransId="{69866B51-0B56-427B-A93A-D70AB32EDAD6}"/>
    <dgm:cxn modelId="{45A17CAF-64AA-4F61-9150-D6D57B67746B}" srcId="{B62E82CB-A24C-4ACE-8F6F-03276568CD68}" destId="{E3A69F26-8296-4FDF-BC8A-B0A34B501826}" srcOrd="3" destOrd="0" parTransId="{7F17D54B-5DFA-40F7-B71B-D1856ACE935E}" sibTransId="{C38A20C4-30C7-477A-9485-6D13B106F7BA}"/>
    <dgm:cxn modelId="{761DDAAF-E967-44C6-BB90-1C68508A0818}" srcId="{8D35B753-22B1-48CF-9540-7F542505860C}" destId="{B62E82CB-A24C-4ACE-8F6F-03276568CD68}" srcOrd="2" destOrd="0" parTransId="{6432745C-D0B2-4EBC-8DB0-5E98ECD710E9}" sibTransId="{C15202B9-77B2-4DCD-AA98-424B5328564D}"/>
    <dgm:cxn modelId="{6B464AB1-9FA3-4980-B135-AC5557575BC2}" type="presOf" srcId="{9B19954F-1547-4EED-9E4B-D292ECFF4C1E}" destId="{22189A7F-83F4-471A-AFCD-C5EEFB6C3703}" srcOrd="0" destOrd="2" presId="urn:microsoft.com/office/officeart/2005/8/layout/vList5"/>
    <dgm:cxn modelId="{69B074B2-E006-4644-909A-95186BE5D6C4}" srcId="{1FEDF087-F330-4BDA-8206-A13F2672BC1D}" destId="{58AC8DB6-79E0-4357-B6C8-9EFD665199D0}" srcOrd="0" destOrd="0" parTransId="{41F4FAA9-C813-4752-9354-1CC12C69B748}" sibTransId="{9527AF08-45A6-4B10-A068-2B2EAEAAD2FA}"/>
    <dgm:cxn modelId="{1E81A6B9-3386-4BFD-946D-F34942D6A1DC}" type="presOf" srcId="{B62E82CB-A24C-4ACE-8F6F-03276568CD68}" destId="{18E70250-D6E1-4D65-B07B-15392BA339C2}" srcOrd="0" destOrd="0" presId="urn:microsoft.com/office/officeart/2005/8/layout/vList5"/>
    <dgm:cxn modelId="{CA5849BB-FD49-42FE-A516-A05CF5AF832B}" type="presOf" srcId="{3621BBC1-847D-4C05-99D1-74BCE96A1E11}" destId="{22189A7F-83F4-471A-AFCD-C5EEFB6C3703}" srcOrd="0" destOrd="1" presId="urn:microsoft.com/office/officeart/2005/8/layout/vList5"/>
    <dgm:cxn modelId="{D93A02BE-D17B-462D-8D07-D099EF114FA5}" srcId="{B62E82CB-A24C-4ACE-8F6F-03276568CD68}" destId="{366F229B-F236-449B-B646-D3F413F27A8A}" srcOrd="1" destOrd="0" parTransId="{E275B85C-0116-4A69-B897-BDABE1880FE0}" sibTransId="{4E4EE15F-9428-4616-8838-699B47020DE2}"/>
    <dgm:cxn modelId="{584C9FC0-8D05-43C8-9CA9-55E044E27D90}" srcId="{1FEDF087-F330-4BDA-8206-A13F2672BC1D}" destId="{F4E53840-54CE-44BD-9FA5-D6F6652A1914}" srcOrd="1" destOrd="0" parTransId="{A0687208-0080-4C86-9432-82366139D6A3}" sibTransId="{6C1EEF1B-F35F-4369-A0A3-319C8A9A25F3}"/>
    <dgm:cxn modelId="{BD33B6C3-6670-446E-994B-303B004085C9}" type="presOf" srcId="{00D5E3FC-D10D-4323-924D-9DCF7838E997}" destId="{8EA2CDCF-11D8-4402-9536-8ABF6232581B}" srcOrd="0" destOrd="3" presId="urn:microsoft.com/office/officeart/2005/8/layout/vList5"/>
    <dgm:cxn modelId="{3D8786D0-FF81-4753-86A7-4734F7D79A3B}" type="presOf" srcId="{52B633E3-360B-498E-BDAD-6C19D2D10E47}" destId="{C75B4740-3A15-4D5C-A03C-C59F199E3F6F}" srcOrd="0" destOrd="1" presId="urn:microsoft.com/office/officeart/2005/8/layout/vList5"/>
    <dgm:cxn modelId="{7D43FED6-5C73-4649-A86D-16ABAA6DC8CD}" type="presOf" srcId="{2A5B308F-899F-4C26-B9E4-47AD4C68BE13}" destId="{B03E4BF9-9CA1-40C2-A9D0-BA523DACE4E2}" srcOrd="0" destOrd="0" presId="urn:microsoft.com/office/officeart/2005/8/layout/vList5"/>
    <dgm:cxn modelId="{BC0DBFDD-74FC-4150-80EB-76C35CFF81B6}" srcId="{B62E82CB-A24C-4ACE-8F6F-03276568CD68}" destId="{014AC0FD-DEF1-4FAD-AFC8-66E75853568B}" srcOrd="2" destOrd="0" parTransId="{11AE5DD3-01E3-423B-AACF-79888209AE16}" sibTransId="{86F628CF-F0B5-4580-B4AB-EB77ABEC8A61}"/>
    <dgm:cxn modelId="{E59BB2E3-1995-4914-82CF-36FF588C3660}" srcId="{009FDCB9-F1B4-41D7-AAC4-E0DBC519EDED}" destId="{6310C47C-5F89-40D3-907F-52FE8B03F1BA}" srcOrd="0" destOrd="0" parTransId="{4E6FBC42-62FA-4F8D-8A5E-4096511BCBE9}" sibTransId="{E88CED04-2447-44C9-A840-371D208F5550}"/>
    <dgm:cxn modelId="{C15DDEE3-0411-45E1-84F4-938477FB2B65}" srcId="{B62E82CB-A24C-4ACE-8F6F-03276568CD68}" destId="{6C56B128-2FB6-4617-A959-FB27103B6FB1}" srcOrd="4" destOrd="0" parTransId="{DE0CF1AE-66B0-4CDA-BB6F-BBED024F221D}" sibTransId="{A672E365-22E6-486B-8060-0012C572DFF4}"/>
    <dgm:cxn modelId="{842D79ED-DEF4-4633-86D9-7C220608B69B}" type="presOf" srcId="{E3A69F26-8296-4FDF-BC8A-B0A34B501826}" destId="{B03E4BF9-9CA1-40C2-A9D0-BA523DACE4E2}" srcOrd="0" destOrd="3" presId="urn:microsoft.com/office/officeart/2005/8/layout/vList5"/>
    <dgm:cxn modelId="{809B8AFB-1264-48B9-9AD6-F9DE1BCA9F37}" srcId="{009FDCB9-F1B4-41D7-AAC4-E0DBC519EDED}" destId="{52B633E3-360B-498E-BDAD-6C19D2D10E47}" srcOrd="1" destOrd="0" parTransId="{BAC02E3E-7DB7-442A-A2AD-B731417889C3}" sibTransId="{09E7E72B-928C-49D6-9D5E-9AE5F3192C56}"/>
    <dgm:cxn modelId="{A88D9BFC-1466-47B7-A912-EA4E2108B9DD}" type="presOf" srcId="{366F229B-F236-449B-B646-D3F413F27A8A}" destId="{B03E4BF9-9CA1-40C2-A9D0-BA523DACE4E2}" srcOrd="0" destOrd="1" presId="urn:microsoft.com/office/officeart/2005/8/layout/vList5"/>
    <dgm:cxn modelId="{6CDB906E-0AF4-4923-B650-A7C7BB6CEA6E}" type="presParOf" srcId="{7957748A-A7BA-4095-993F-9EE4E190EDEA}" destId="{BC5A06DF-1E66-4CB2-BFDB-6E6B00C6B188}" srcOrd="0" destOrd="0" presId="urn:microsoft.com/office/officeart/2005/8/layout/vList5"/>
    <dgm:cxn modelId="{DA918726-2964-4468-A7BB-CA2701F0F4BD}" type="presParOf" srcId="{BC5A06DF-1E66-4CB2-BFDB-6E6B00C6B188}" destId="{703CF32F-DC5F-4AF9-8D18-389B021E421D}" srcOrd="0" destOrd="0" presId="urn:microsoft.com/office/officeart/2005/8/layout/vList5"/>
    <dgm:cxn modelId="{033ADA73-10C8-411F-825B-4BE38E76F47D}" type="presParOf" srcId="{BC5A06DF-1E66-4CB2-BFDB-6E6B00C6B188}" destId="{22189A7F-83F4-471A-AFCD-C5EEFB6C3703}" srcOrd="1" destOrd="0" presId="urn:microsoft.com/office/officeart/2005/8/layout/vList5"/>
    <dgm:cxn modelId="{7BFDA98D-F10E-462F-82AA-19B59513E941}" type="presParOf" srcId="{7957748A-A7BA-4095-993F-9EE4E190EDEA}" destId="{F4292C73-951F-4461-8432-FEEFBBA2DDD4}" srcOrd="1" destOrd="0" presId="urn:microsoft.com/office/officeart/2005/8/layout/vList5"/>
    <dgm:cxn modelId="{E2EEB4D4-435D-4F58-865F-8DBA91A8CAAC}" type="presParOf" srcId="{7957748A-A7BA-4095-993F-9EE4E190EDEA}" destId="{17C30DB1-9B32-498D-936D-4820F92E5977}" srcOrd="2" destOrd="0" presId="urn:microsoft.com/office/officeart/2005/8/layout/vList5"/>
    <dgm:cxn modelId="{BC8C8193-C9CC-4225-B378-C6EA6C8EDE59}" type="presParOf" srcId="{17C30DB1-9B32-498D-936D-4820F92E5977}" destId="{90B93D5E-42E9-46EE-9CD7-C636080B6891}" srcOrd="0" destOrd="0" presId="urn:microsoft.com/office/officeart/2005/8/layout/vList5"/>
    <dgm:cxn modelId="{621F8C87-EFE7-477F-9F56-1A49EE67F1CE}" type="presParOf" srcId="{17C30DB1-9B32-498D-936D-4820F92E5977}" destId="{8EA2CDCF-11D8-4402-9536-8ABF6232581B}" srcOrd="1" destOrd="0" presId="urn:microsoft.com/office/officeart/2005/8/layout/vList5"/>
    <dgm:cxn modelId="{739D5C20-1674-4414-B545-0441572CA006}" type="presParOf" srcId="{7957748A-A7BA-4095-993F-9EE4E190EDEA}" destId="{BC47C6DA-5FF8-46D8-AEFC-88F72A52D234}" srcOrd="3" destOrd="0" presId="urn:microsoft.com/office/officeart/2005/8/layout/vList5"/>
    <dgm:cxn modelId="{A7025390-74C9-411F-8258-B99E8CDE02A7}" type="presParOf" srcId="{7957748A-A7BA-4095-993F-9EE4E190EDEA}" destId="{8352DBE3-DBAB-4FC1-B1A5-6F434A5CF4BF}" srcOrd="4" destOrd="0" presId="urn:microsoft.com/office/officeart/2005/8/layout/vList5"/>
    <dgm:cxn modelId="{CA20FACE-2B64-41BC-B80D-3019AC3F05C6}" type="presParOf" srcId="{8352DBE3-DBAB-4FC1-B1A5-6F434A5CF4BF}" destId="{18E70250-D6E1-4D65-B07B-15392BA339C2}" srcOrd="0" destOrd="0" presId="urn:microsoft.com/office/officeart/2005/8/layout/vList5"/>
    <dgm:cxn modelId="{364E6189-9D9C-46F7-8723-286FD7AE1DFF}" type="presParOf" srcId="{8352DBE3-DBAB-4FC1-B1A5-6F434A5CF4BF}" destId="{B03E4BF9-9CA1-40C2-A9D0-BA523DACE4E2}" srcOrd="1" destOrd="0" presId="urn:microsoft.com/office/officeart/2005/8/layout/vList5"/>
    <dgm:cxn modelId="{142ABE5A-E040-4554-AF8C-8FB4971C22B7}" type="presParOf" srcId="{7957748A-A7BA-4095-993F-9EE4E190EDEA}" destId="{B9E2DE86-4DD1-45FF-9D1B-557E0287C486}" srcOrd="5" destOrd="0" presId="urn:microsoft.com/office/officeart/2005/8/layout/vList5"/>
    <dgm:cxn modelId="{ED17A7A8-F530-4B2F-ADD3-66938BCE6E9C}" type="presParOf" srcId="{7957748A-A7BA-4095-993F-9EE4E190EDEA}" destId="{066B8C02-921F-406F-B828-79A37F77FF18}" srcOrd="6" destOrd="0" presId="urn:microsoft.com/office/officeart/2005/8/layout/vList5"/>
    <dgm:cxn modelId="{218FC6BD-F034-40AB-888A-364B734C71A1}" type="presParOf" srcId="{066B8C02-921F-406F-B828-79A37F77FF18}" destId="{AA83C751-5507-40AB-AF1D-FE8CA9A59EAF}" srcOrd="0" destOrd="0" presId="urn:microsoft.com/office/officeart/2005/8/layout/vList5"/>
    <dgm:cxn modelId="{A130063C-9B7E-4DCE-9470-713242808AD7}" type="presParOf" srcId="{066B8C02-921F-406F-B828-79A37F77FF18}" destId="{C75B4740-3A15-4D5C-A03C-C59F199E3F6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3CF7F52-484B-44C8-B141-3FC9A5CA1426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2E06FB49-D10E-4F73-B61B-E074B02A2187}">
      <dgm:prSet phldrT="[Text]"/>
      <dgm:spPr/>
      <dgm:t>
        <a:bodyPr/>
        <a:lstStyle/>
        <a:p>
          <a:r>
            <a:rPr lang="en-GB" dirty="0"/>
            <a:t>PCNs and primary care</a:t>
          </a:r>
        </a:p>
      </dgm:t>
    </dgm:pt>
    <dgm:pt modelId="{E8791461-4AB8-460C-8FBC-0EAB6E71AC33}" type="parTrans" cxnId="{63DDACB2-29D7-45CC-9D8C-836B3FC587CF}">
      <dgm:prSet/>
      <dgm:spPr/>
      <dgm:t>
        <a:bodyPr/>
        <a:lstStyle/>
        <a:p>
          <a:endParaRPr lang="en-GB"/>
        </a:p>
      </dgm:t>
    </dgm:pt>
    <dgm:pt modelId="{E16AABF5-9E09-4F5C-AE06-3B1647A97043}" type="sibTrans" cxnId="{63DDACB2-29D7-45CC-9D8C-836B3FC587CF}">
      <dgm:prSet/>
      <dgm:spPr/>
      <dgm:t>
        <a:bodyPr/>
        <a:lstStyle/>
        <a:p>
          <a:endParaRPr lang="en-GB"/>
        </a:p>
      </dgm:t>
    </dgm:pt>
    <dgm:pt modelId="{70CF7485-A895-444D-963E-F9FF1EFF0AE8}">
      <dgm:prSet phldrT="[Text]"/>
      <dgm:spPr/>
      <dgm:t>
        <a:bodyPr/>
        <a:lstStyle/>
        <a:p>
          <a:r>
            <a:rPr lang="en-GB" dirty="0"/>
            <a:t>PCNs can recruit own social px link workers (ARRS scheme)</a:t>
          </a:r>
        </a:p>
      </dgm:t>
    </dgm:pt>
    <dgm:pt modelId="{9807250D-D1AD-48CF-BBAB-C3BC7DBC2A2E}" type="parTrans" cxnId="{7C775B89-9D0B-46B2-AAB4-D547AC380B61}">
      <dgm:prSet/>
      <dgm:spPr/>
      <dgm:t>
        <a:bodyPr/>
        <a:lstStyle/>
        <a:p>
          <a:endParaRPr lang="en-GB"/>
        </a:p>
      </dgm:t>
    </dgm:pt>
    <dgm:pt modelId="{E3E45093-7317-4C8D-965D-4A2DA00586DE}" type="sibTrans" cxnId="{7C775B89-9D0B-46B2-AAB4-D547AC380B61}">
      <dgm:prSet/>
      <dgm:spPr/>
      <dgm:t>
        <a:bodyPr/>
        <a:lstStyle/>
        <a:p>
          <a:endParaRPr lang="en-GB"/>
        </a:p>
      </dgm:t>
    </dgm:pt>
    <dgm:pt modelId="{17C1B3A7-D8D8-4B18-914E-789DB408E1D2}">
      <dgm:prSet phldrT="[Text]"/>
      <dgm:spPr/>
      <dgm:t>
        <a:bodyPr/>
        <a:lstStyle/>
        <a:p>
          <a:r>
            <a:rPr lang="en-GB" dirty="0"/>
            <a:t>Other PCNs have used ARRS funding differently – can still make social px referrals to Be Well</a:t>
          </a:r>
        </a:p>
      </dgm:t>
    </dgm:pt>
    <dgm:pt modelId="{B54BCDFF-EE0C-4E75-AB98-EE6C1D3D7F7C}" type="parTrans" cxnId="{27C8EAB0-A2BF-4F8D-9CDF-AFCE65119704}">
      <dgm:prSet/>
      <dgm:spPr/>
      <dgm:t>
        <a:bodyPr/>
        <a:lstStyle/>
        <a:p>
          <a:endParaRPr lang="en-GB"/>
        </a:p>
      </dgm:t>
    </dgm:pt>
    <dgm:pt modelId="{044894FD-A7BB-4A5E-B9A1-7FE37A885CB5}" type="sibTrans" cxnId="{27C8EAB0-A2BF-4F8D-9CDF-AFCE65119704}">
      <dgm:prSet/>
      <dgm:spPr/>
      <dgm:t>
        <a:bodyPr/>
        <a:lstStyle/>
        <a:p>
          <a:endParaRPr lang="en-GB"/>
        </a:p>
      </dgm:t>
    </dgm:pt>
    <dgm:pt modelId="{77C1D190-3D4D-46CA-9C90-8BB3D90AC935}">
      <dgm:prSet phldrT="[Text]"/>
      <dgm:spPr/>
      <dgm:t>
        <a:bodyPr/>
        <a:lstStyle/>
        <a:p>
          <a:r>
            <a:rPr lang="en-GB" dirty="0"/>
            <a:t>Buzz and HDCs</a:t>
          </a:r>
        </a:p>
      </dgm:t>
    </dgm:pt>
    <dgm:pt modelId="{DE576092-C11E-474E-88F9-050C885E6669}" type="parTrans" cxnId="{47B050FA-594A-4376-895C-8C020CEC952B}">
      <dgm:prSet/>
      <dgm:spPr/>
      <dgm:t>
        <a:bodyPr/>
        <a:lstStyle/>
        <a:p>
          <a:endParaRPr lang="en-GB"/>
        </a:p>
      </dgm:t>
    </dgm:pt>
    <dgm:pt modelId="{11B61864-BE0A-4D70-AF05-1412B54DE38E}" type="sibTrans" cxnId="{47B050FA-594A-4376-895C-8C020CEC952B}">
      <dgm:prSet/>
      <dgm:spPr/>
      <dgm:t>
        <a:bodyPr/>
        <a:lstStyle/>
        <a:p>
          <a:endParaRPr lang="en-GB"/>
        </a:p>
      </dgm:t>
    </dgm:pt>
    <dgm:pt modelId="{D8BD2EF3-1713-4289-A83C-0BCBADB445CC}">
      <dgm:prSet phldrT="[Text]" custT="1"/>
      <dgm:spPr/>
      <dgm:t>
        <a:bodyPr/>
        <a:lstStyle/>
        <a:p>
          <a:r>
            <a:rPr lang="en-GB" sz="1400" dirty="0"/>
            <a:t>buzz and HDCs role is community and neighbourhood health and wellbeing development (not supporting individuals)</a:t>
          </a:r>
        </a:p>
      </dgm:t>
    </dgm:pt>
    <dgm:pt modelId="{53C3D110-F502-4A1F-97B7-C20AEE9F2669}" type="parTrans" cxnId="{B18D2D30-0645-4074-B3CB-A677D8F1C4CD}">
      <dgm:prSet/>
      <dgm:spPr/>
      <dgm:t>
        <a:bodyPr/>
        <a:lstStyle/>
        <a:p>
          <a:endParaRPr lang="en-GB"/>
        </a:p>
      </dgm:t>
    </dgm:pt>
    <dgm:pt modelId="{0D5E40FE-663B-4B3C-9F1D-4B7280829255}" type="sibTrans" cxnId="{B18D2D30-0645-4074-B3CB-A677D8F1C4CD}">
      <dgm:prSet/>
      <dgm:spPr/>
      <dgm:t>
        <a:bodyPr/>
        <a:lstStyle/>
        <a:p>
          <a:endParaRPr lang="en-GB"/>
        </a:p>
      </dgm:t>
    </dgm:pt>
    <dgm:pt modelId="{7E540134-D707-4E34-AA9D-F749F17D7A23}">
      <dgm:prSet phldrT="[Text]" custT="1"/>
      <dgm:spPr/>
      <dgm:t>
        <a:bodyPr/>
        <a:lstStyle/>
        <a:p>
          <a:r>
            <a:rPr lang="en-GB" sz="1400" dirty="0"/>
            <a:t>Be Well have info from service users on availability and use of assets – can inform community development</a:t>
          </a:r>
        </a:p>
      </dgm:t>
    </dgm:pt>
    <dgm:pt modelId="{E6405FC6-EBEA-4E7F-B13A-0A11CC4E0FAE}" type="parTrans" cxnId="{198DFACB-30CE-439D-B823-E82EE58570F9}">
      <dgm:prSet/>
      <dgm:spPr/>
      <dgm:t>
        <a:bodyPr/>
        <a:lstStyle/>
        <a:p>
          <a:endParaRPr lang="en-GB"/>
        </a:p>
      </dgm:t>
    </dgm:pt>
    <dgm:pt modelId="{1555B440-3FF1-4D21-A39C-0DC6EA976752}" type="sibTrans" cxnId="{198DFACB-30CE-439D-B823-E82EE58570F9}">
      <dgm:prSet/>
      <dgm:spPr/>
      <dgm:t>
        <a:bodyPr/>
        <a:lstStyle/>
        <a:p>
          <a:endParaRPr lang="en-GB"/>
        </a:p>
      </dgm:t>
    </dgm:pt>
    <dgm:pt modelId="{4471FBED-3676-48C7-A3C0-F32AC96697D3}">
      <dgm:prSet phldrT="[Text]"/>
      <dgm:spPr/>
      <dgm:t>
        <a:bodyPr/>
        <a:lstStyle/>
        <a:p>
          <a:r>
            <a:rPr lang="en-GB" dirty="0"/>
            <a:t>Care Navigators, Focused Care, Care Coordinators</a:t>
          </a:r>
        </a:p>
      </dgm:t>
    </dgm:pt>
    <dgm:pt modelId="{20339D2C-F634-4EA3-BA86-CA29EA59CF9A}" type="parTrans" cxnId="{C33A5540-6AB8-42E3-B395-E0CCE86B5ACE}">
      <dgm:prSet/>
      <dgm:spPr/>
      <dgm:t>
        <a:bodyPr/>
        <a:lstStyle/>
        <a:p>
          <a:endParaRPr lang="en-GB"/>
        </a:p>
      </dgm:t>
    </dgm:pt>
    <dgm:pt modelId="{F661103A-CC0A-460A-B42C-D1F4237EDC1A}" type="sibTrans" cxnId="{C33A5540-6AB8-42E3-B395-E0CCE86B5ACE}">
      <dgm:prSet/>
      <dgm:spPr/>
      <dgm:t>
        <a:bodyPr/>
        <a:lstStyle/>
        <a:p>
          <a:endParaRPr lang="en-GB"/>
        </a:p>
      </dgm:t>
    </dgm:pt>
    <dgm:pt modelId="{E06B0DF6-F1F9-4058-AC69-FCEA9D4BE767}">
      <dgm:prSet phldrT="[Text]" custT="1"/>
      <dgm:spPr/>
      <dgm:t>
        <a:bodyPr/>
        <a:lstStyle/>
        <a:p>
          <a:r>
            <a:rPr lang="en-GB" sz="1400" dirty="0"/>
            <a:t>Different to social prescribing – support people with complex/multiple needs to access and engage with health and care services</a:t>
          </a:r>
        </a:p>
      </dgm:t>
    </dgm:pt>
    <dgm:pt modelId="{73B41359-7384-4F99-AA29-A2E5885BFB28}" type="parTrans" cxnId="{867DD68B-DFC2-40D2-95BE-C789C760B67F}">
      <dgm:prSet/>
      <dgm:spPr/>
      <dgm:t>
        <a:bodyPr/>
        <a:lstStyle/>
        <a:p>
          <a:endParaRPr lang="en-GB"/>
        </a:p>
      </dgm:t>
    </dgm:pt>
    <dgm:pt modelId="{CBE9C397-B49A-433B-9EAA-64A1DE51B5B2}" type="sibTrans" cxnId="{867DD68B-DFC2-40D2-95BE-C789C760B67F}">
      <dgm:prSet/>
      <dgm:spPr/>
      <dgm:t>
        <a:bodyPr/>
        <a:lstStyle/>
        <a:p>
          <a:endParaRPr lang="en-GB"/>
        </a:p>
      </dgm:t>
    </dgm:pt>
    <dgm:pt modelId="{580716A2-E5E6-4756-B105-0792B1B108EA}">
      <dgm:prSet phldrT="[Text]" custT="1"/>
      <dgm:spPr/>
      <dgm:t>
        <a:bodyPr/>
        <a:lstStyle/>
        <a:p>
          <a:r>
            <a:rPr lang="en-GB" sz="1400" dirty="0"/>
            <a:t>Be Well link workers through Integrated Neighbourhood Teams – and provide social support alongside where needed</a:t>
          </a:r>
        </a:p>
      </dgm:t>
    </dgm:pt>
    <dgm:pt modelId="{253007AE-24A5-4E23-9AC6-89F0DD1DAA6F}" type="parTrans" cxnId="{D36B38D2-90D3-4C66-B81D-DC5DD50D4EAF}">
      <dgm:prSet/>
      <dgm:spPr/>
      <dgm:t>
        <a:bodyPr/>
        <a:lstStyle/>
        <a:p>
          <a:endParaRPr lang="en-GB"/>
        </a:p>
      </dgm:t>
    </dgm:pt>
    <dgm:pt modelId="{8B8C9BDF-BA28-45AE-A0C9-119521013C51}" type="sibTrans" cxnId="{D36B38D2-90D3-4C66-B81D-DC5DD50D4EAF}">
      <dgm:prSet/>
      <dgm:spPr/>
      <dgm:t>
        <a:bodyPr/>
        <a:lstStyle/>
        <a:p>
          <a:endParaRPr lang="en-GB"/>
        </a:p>
      </dgm:t>
    </dgm:pt>
    <dgm:pt modelId="{C861CF38-8626-4170-90B7-BFC01E8C4ED2}">
      <dgm:prSet phldrT="[Text]"/>
      <dgm:spPr/>
      <dgm:t>
        <a:bodyPr/>
        <a:lstStyle/>
        <a:p>
          <a:r>
            <a:rPr lang="en-GB" dirty="0"/>
            <a:t>10 PCNs’ LWs managed, trained and supported by Be Well (currently 18 LWs)</a:t>
          </a:r>
        </a:p>
      </dgm:t>
    </dgm:pt>
    <dgm:pt modelId="{86458B85-4173-437D-93AD-D36822EC432A}" type="parTrans" cxnId="{3A89B44F-DA29-4A27-87A6-A83F4504687F}">
      <dgm:prSet/>
      <dgm:spPr/>
      <dgm:t>
        <a:bodyPr/>
        <a:lstStyle/>
        <a:p>
          <a:endParaRPr lang="en-GB"/>
        </a:p>
      </dgm:t>
    </dgm:pt>
    <dgm:pt modelId="{89877DE3-41F8-48B4-87F8-D4D3FE62C864}" type="sibTrans" cxnId="{3A89B44F-DA29-4A27-87A6-A83F4504687F}">
      <dgm:prSet/>
      <dgm:spPr/>
      <dgm:t>
        <a:bodyPr/>
        <a:lstStyle/>
        <a:p>
          <a:endParaRPr lang="en-GB"/>
        </a:p>
      </dgm:t>
    </dgm:pt>
    <dgm:pt modelId="{14495724-47C1-4BC2-9533-9CF541BDE7FD}">
      <dgm:prSet/>
      <dgm:spPr/>
      <dgm:t>
        <a:bodyPr/>
        <a:lstStyle/>
        <a:p>
          <a:r>
            <a:rPr lang="en-GB" dirty="0"/>
            <a:t>‘Health behaviour’ services (smoking, weight management, alcohol and drugs)</a:t>
          </a:r>
        </a:p>
      </dgm:t>
    </dgm:pt>
    <dgm:pt modelId="{958F98C2-BC90-4F98-AA3A-7E3ECA247C10}" type="parTrans" cxnId="{D6EF9205-AAD1-49BF-9F2A-A4073A07F4FF}">
      <dgm:prSet/>
      <dgm:spPr/>
      <dgm:t>
        <a:bodyPr/>
        <a:lstStyle/>
        <a:p>
          <a:endParaRPr lang="en-GB"/>
        </a:p>
      </dgm:t>
    </dgm:pt>
    <dgm:pt modelId="{19EB7F72-EEF6-41FD-BA8A-3059F74C1309}" type="sibTrans" cxnId="{D6EF9205-AAD1-49BF-9F2A-A4073A07F4FF}">
      <dgm:prSet/>
      <dgm:spPr/>
      <dgm:t>
        <a:bodyPr/>
        <a:lstStyle/>
        <a:p>
          <a:endParaRPr lang="en-GB"/>
        </a:p>
      </dgm:t>
    </dgm:pt>
    <dgm:pt modelId="{355A2CA5-73D6-4E67-93F7-DE1FD7D9E8E3}">
      <dgm:prSet custT="1"/>
      <dgm:spPr/>
      <dgm:t>
        <a:bodyPr/>
        <a:lstStyle/>
        <a:p>
          <a:r>
            <a:rPr lang="en-GB" sz="1400" dirty="0"/>
            <a:t>Be Well role in ‘triaging’ (weight management) and referrals to other services</a:t>
          </a:r>
        </a:p>
      </dgm:t>
    </dgm:pt>
    <dgm:pt modelId="{A932ADC3-CB1A-4742-8016-754A0CF49B94}" type="parTrans" cxnId="{C6B2F284-F852-45F7-AB5E-42936DD2A46E}">
      <dgm:prSet/>
      <dgm:spPr/>
      <dgm:t>
        <a:bodyPr/>
        <a:lstStyle/>
        <a:p>
          <a:endParaRPr lang="en-GB"/>
        </a:p>
      </dgm:t>
    </dgm:pt>
    <dgm:pt modelId="{F2A5C350-48E7-4E48-83A6-EDD10018A960}" type="sibTrans" cxnId="{C6B2F284-F852-45F7-AB5E-42936DD2A46E}">
      <dgm:prSet/>
      <dgm:spPr/>
      <dgm:t>
        <a:bodyPr/>
        <a:lstStyle/>
        <a:p>
          <a:endParaRPr lang="en-GB"/>
        </a:p>
      </dgm:t>
    </dgm:pt>
    <dgm:pt modelId="{54E324A3-BE63-4542-92E0-03F88674BE30}">
      <dgm:prSet phldrT="[Text]" custT="1"/>
      <dgm:spPr/>
      <dgm:t>
        <a:bodyPr/>
        <a:lstStyle/>
        <a:p>
          <a:r>
            <a:rPr lang="en-GB" sz="1400" dirty="0"/>
            <a:t>Buzz/HDCs can raise awareness of Be Well within health and care system and neighbourhoods</a:t>
          </a:r>
        </a:p>
      </dgm:t>
    </dgm:pt>
    <dgm:pt modelId="{A77D32E5-15AB-4856-9415-73E3F1838156}" type="parTrans" cxnId="{4B7B76F7-AF78-42B8-AB55-B547DE632967}">
      <dgm:prSet/>
      <dgm:spPr/>
      <dgm:t>
        <a:bodyPr/>
        <a:lstStyle/>
        <a:p>
          <a:endParaRPr lang="en-GB"/>
        </a:p>
      </dgm:t>
    </dgm:pt>
    <dgm:pt modelId="{77CC9641-B0C7-4D2B-B95C-5B01D0AF65BC}" type="sibTrans" cxnId="{4B7B76F7-AF78-42B8-AB55-B547DE632967}">
      <dgm:prSet/>
      <dgm:spPr/>
      <dgm:t>
        <a:bodyPr/>
        <a:lstStyle/>
        <a:p>
          <a:endParaRPr lang="en-GB"/>
        </a:p>
      </dgm:t>
    </dgm:pt>
    <dgm:pt modelId="{3A79CD3D-A25D-4617-A250-49F615696048}">
      <dgm:prSet custT="1"/>
      <dgm:spPr/>
      <dgm:t>
        <a:bodyPr/>
        <a:lstStyle/>
        <a:p>
          <a:r>
            <a:rPr lang="en-GB" sz="1400" dirty="0"/>
            <a:t>Be Well support can ensure people have most pressing needs met (e.g. money, housing) whilst supporting/motivating to engage with ‘treatment’ – more person-centred approach </a:t>
          </a:r>
        </a:p>
      </dgm:t>
    </dgm:pt>
    <dgm:pt modelId="{797C473E-7AC3-440A-96AC-00D7FD409D94}" type="parTrans" cxnId="{8DACFCC1-BFBC-416D-A529-B9C1E733D580}">
      <dgm:prSet/>
      <dgm:spPr/>
      <dgm:t>
        <a:bodyPr/>
        <a:lstStyle/>
        <a:p>
          <a:endParaRPr lang="en-GB"/>
        </a:p>
      </dgm:t>
    </dgm:pt>
    <dgm:pt modelId="{55B316AB-323B-493F-BF21-79CF4A8D5A30}" type="sibTrans" cxnId="{8DACFCC1-BFBC-416D-A529-B9C1E733D580}">
      <dgm:prSet/>
      <dgm:spPr/>
      <dgm:t>
        <a:bodyPr/>
        <a:lstStyle/>
        <a:p>
          <a:endParaRPr lang="en-GB"/>
        </a:p>
      </dgm:t>
    </dgm:pt>
    <dgm:pt modelId="{CEEC41ED-BB53-479B-A1EF-97A961B4E831}">
      <dgm:prSet/>
      <dgm:spPr/>
      <dgm:t>
        <a:bodyPr/>
        <a:lstStyle/>
        <a:p>
          <a:r>
            <a:rPr lang="en-GB" dirty="0"/>
            <a:t>Mental health</a:t>
          </a:r>
        </a:p>
      </dgm:t>
    </dgm:pt>
    <dgm:pt modelId="{D67E2427-DD29-4F3B-A9C8-791DB56F37F8}" type="parTrans" cxnId="{C62CD3CA-11B6-48AF-88D7-87F4C0E739E2}">
      <dgm:prSet/>
      <dgm:spPr/>
      <dgm:t>
        <a:bodyPr/>
        <a:lstStyle/>
        <a:p>
          <a:endParaRPr lang="en-GB"/>
        </a:p>
      </dgm:t>
    </dgm:pt>
    <dgm:pt modelId="{D7CB3DA9-289C-4608-AC3B-CDC21142E198}" type="sibTrans" cxnId="{C62CD3CA-11B6-48AF-88D7-87F4C0E739E2}">
      <dgm:prSet/>
      <dgm:spPr/>
      <dgm:t>
        <a:bodyPr/>
        <a:lstStyle/>
        <a:p>
          <a:endParaRPr lang="en-GB"/>
        </a:p>
      </dgm:t>
    </dgm:pt>
    <dgm:pt modelId="{BA439185-FFDC-4A7A-AD44-E14CCE0495E7}">
      <dgm:prSet custT="1"/>
      <dgm:spPr/>
      <dgm:t>
        <a:bodyPr/>
        <a:lstStyle/>
        <a:p>
          <a:r>
            <a:rPr lang="en-GB" sz="1400" dirty="0"/>
            <a:t>Support</a:t>
          </a:r>
          <a:r>
            <a:rPr lang="en-GB" sz="1400" baseline="0" dirty="0"/>
            <a:t> for ‘mild/moderate’ mental health and wellbeing and social/non-medical issues – may avoid need for treatment</a:t>
          </a:r>
          <a:endParaRPr lang="en-GB" sz="1400" dirty="0"/>
        </a:p>
      </dgm:t>
    </dgm:pt>
    <dgm:pt modelId="{A7BF808E-CAA4-47EE-8E52-5BB3A7D02FF2}" type="parTrans" cxnId="{942A51DF-2247-402D-9E4A-BF50F4794541}">
      <dgm:prSet/>
      <dgm:spPr/>
      <dgm:t>
        <a:bodyPr/>
        <a:lstStyle/>
        <a:p>
          <a:endParaRPr lang="en-GB"/>
        </a:p>
      </dgm:t>
    </dgm:pt>
    <dgm:pt modelId="{1D814A63-2FEB-41F9-B991-AFDA82B56B14}" type="sibTrans" cxnId="{942A51DF-2247-402D-9E4A-BF50F4794541}">
      <dgm:prSet/>
      <dgm:spPr/>
      <dgm:t>
        <a:bodyPr/>
        <a:lstStyle/>
        <a:p>
          <a:endParaRPr lang="en-GB"/>
        </a:p>
      </dgm:t>
    </dgm:pt>
    <dgm:pt modelId="{4F6692B0-EC30-4A91-BF7D-D0B0E012C513}">
      <dgm:prSet custT="1"/>
      <dgm:spPr/>
      <dgm:t>
        <a:bodyPr/>
        <a:lstStyle/>
        <a:p>
          <a:r>
            <a:rPr lang="en-GB" sz="1400" dirty="0"/>
            <a:t>Social/non-medical support alongside/after mental health treatment – can improve outcomes/support recovery</a:t>
          </a:r>
        </a:p>
      </dgm:t>
    </dgm:pt>
    <dgm:pt modelId="{9D6969D2-DA5C-4AF2-B8A7-CB69039E3B8F}" type="parTrans" cxnId="{0E2B83ED-75CE-4C3D-A82C-319DAE114F96}">
      <dgm:prSet/>
      <dgm:spPr/>
      <dgm:t>
        <a:bodyPr/>
        <a:lstStyle/>
        <a:p>
          <a:endParaRPr lang="en-GB"/>
        </a:p>
      </dgm:t>
    </dgm:pt>
    <dgm:pt modelId="{46A20BE2-21A5-4FFA-B9A0-6D07772014FF}" type="sibTrans" cxnId="{0E2B83ED-75CE-4C3D-A82C-319DAE114F96}">
      <dgm:prSet/>
      <dgm:spPr/>
      <dgm:t>
        <a:bodyPr/>
        <a:lstStyle/>
        <a:p>
          <a:endParaRPr lang="en-GB"/>
        </a:p>
      </dgm:t>
    </dgm:pt>
    <dgm:pt modelId="{68D23BD0-D786-4596-99FE-3ADF70A33D3F}">
      <dgm:prSet/>
      <dgm:spPr/>
      <dgm:t>
        <a:bodyPr/>
        <a:lstStyle/>
        <a:p>
          <a:r>
            <a:rPr lang="en-GB" dirty="0"/>
            <a:t>GM/national networks</a:t>
          </a:r>
        </a:p>
      </dgm:t>
    </dgm:pt>
    <dgm:pt modelId="{85ACF3B7-E689-4FAE-88BC-F52D57A06D0D}" type="parTrans" cxnId="{5197858F-55C5-4FFC-B84E-73C1BC93FFF6}">
      <dgm:prSet/>
      <dgm:spPr/>
      <dgm:t>
        <a:bodyPr/>
        <a:lstStyle/>
        <a:p>
          <a:endParaRPr lang="en-GB"/>
        </a:p>
      </dgm:t>
    </dgm:pt>
    <dgm:pt modelId="{8E6108C5-C91A-4C7C-8909-2E76414F9938}" type="sibTrans" cxnId="{5197858F-55C5-4FFC-B84E-73C1BC93FFF6}">
      <dgm:prSet/>
      <dgm:spPr/>
      <dgm:t>
        <a:bodyPr/>
        <a:lstStyle/>
        <a:p>
          <a:endParaRPr lang="en-GB"/>
        </a:p>
      </dgm:t>
    </dgm:pt>
    <dgm:pt modelId="{BABBCA1D-6ABA-4992-B30D-8C92CBC6659A}">
      <dgm:prSet custT="1"/>
      <dgm:spPr/>
      <dgm:t>
        <a:bodyPr/>
        <a:lstStyle/>
        <a:p>
          <a:r>
            <a:rPr lang="en-GB" sz="1400" dirty="0"/>
            <a:t>Greater Manchester Social Prescribing Steering Group</a:t>
          </a:r>
        </a:p>
      </dgm:t>
    </dgm:pt>
    <dgm:pt modelId="{1FD6DD4F-A8EC-4B20-B870-9E4E0138E7C1}" type="parTrans" cxnId="{68AAB52C-9888-4BFD-8317-E52ED1C79C42}">
      <dgm:prSet/>
      <dgm:spPr/>
    </dgm:pt>
    <dgm:pt modelId="{0B75784C-9D55-4A9C-9AF1-5C7F16DF6B78}" type="sibTrans" cxnId="{68AAB52C-9888-4BFD-8317-E52ED1C79C42}">
      <dgm:prSet/>
      <dgm:spPr/>
    </dgm:pt>
    <dgm:pt modelId="{F3F6D833-5195-4ED5-9D4A-BC11161DDD31}">
      <dgm:prSet custT="1"/>
      <dgm:spPr/>
      <dgm:t>
        <a:bodyPr/>
        <a:lstStyle/>
        <a:p>
          <a:r>
            <a:rPr lang="en-GB" sz="1400" dirty="0"/>
            <a:t>Greater Manchester Young People’s Social Prescribing Working Group</a:t>
          </a:r>
        </a:p>
      </dgm:t>
    </dgm:pt>
    <dgm:pt modelId="{A94535ED-9A49-493A-A3C2-F0C178C47452}" type="parTrans" cxnId="{E6957DFC-402E-4A52-86FA-34861BDA0F53}">
      <dgm:prSet/>
      <dgm:spPr/>
    </dgm:pt>
    <dgm:pt modelId="{6B57A9F3-5514-4096-AB91-989FA1220C76}" type="sibTrans" cxnId="{E6957DFC-402E-4A52-86FA-34861BDA0F53}">
      <dgm:prSet/>
      <dgm:spPr/>
    </dgm:pt>
    <dgm:pt modelId="{5A789408-4FF6-42F5-9BBD-4673DD696243}">
      <dgm:prSet custT="1"/>
      <dgm:spPr/>
      <dgm:t>
        <a:bodyPr/>
        <a:lstStyle/>
        <a:p>
          <a:r>
            <a:rPr lang="en-GB" sz="1400" dirty="0"/>
            <a:t>NHSE Social Prescribing Network </a:t>
          </a:r>
        </a:p>
      </dgm:t>
    </dgm:pt>
    <dgm:pt modelId="{ED7E5D80-C6AB-4499-9009-EB326B57B59D}" type="parTrans" cxnId="{1ACA2CD5-FEE6-46A5-96B9-7911630CFB9A}">
      <dgm:prSet/>
      <dgm:spPr/>
    </dgm:pt>
    <dgm:pt modelId="{8ED7FCED-2891-4E9A-98BB-36CD95381E00}" type="sibTrans" cxnId="{1ACA2CD5-FEE6-46A5-96B9-7911630CFB9A}">
      <dgm:prSet/>
      <dgm:spPr/>
    </dgm:pt>
    <dgm:pt modelId="{7203DA8C-4DA1-41CD-BA77-1D7AD6B02CA2}" type="pres">
      <dgm:prSet presAssocID="{43CF7F52-484B-44C8-B141-3FC9A5CA1426}" presName="Name0" presStyleCnt="0">
        <dgm:presLayoutVars>
          <dgm:dir/>
          <dgm:animLvl val="lvl"/>
          <dgm:resizeHandles val="exact"/>
        </dgm:presLayoutVars>
      </dgm:prSet>
      <dgm:spPr/>
    </dgm:pt>
    <dgm:pt modelId="{0821F64F-C0B5-47FA-AD6B-B591521D6D7F}" type="pres">
      <dgm:prSet presAssocID="{2E06FB49-D10E-4F73-B61B-E074B02A2187}" presName="linNode" presStyleCnt="0"/>
      <dgm:spPr/>
    </dgm:pt>
    <dgm:pt modelId="{02A7358A-5A10-48F2-B744-645219CD1E0B}" type="pres">
      <dgm:prSet presAssocID="{2E06FB49-D10E-4F73-B61B-E074B02A2187}" presName="parentText" presStyleLbl="node1" presStyleIdx="0" presStyleCnt="6">
        <dgm:presLayoutVars>
          <dgm:chMax val="1"/>
          <dgm:bulletEnabled val="1"/>
        </dgm:presLayoutVars>
      </dgm:prSet>
      <dgm:spPr/>
    </dgm:pt>
    <dgm:pt modelId="{B68ACF89-80EC-4C1E-A6DB-7960F604AC80}" type="pres">
      <dgm:prSet presAssocID="{2E06FB49-D10E-4F73-B61B-E074B02A2187}" presName="descendantText" presStyleLbl="alignAccFollowNode1" presStyleIdx="0" presStyleCnt="6">
        <dgm:presLayoutVars>
          <dgm:bulletEnabled val="1"/>
        </dgm:presLayoutVars>
      </dgm:prSet>
      <dgm:spPr/>
    </dgm:pt>
    <dgm:pt modelId="{C2BB930B-A3DD-4033-84A0-012596550683}" type="pres">
      <dgm:prSet presAssocID="{E16AABF5-9E09-4F5C-AE06-3B1647A97043}" presName="sp" presStyleCnt="0"/>
      <dgm:spPr/>
    </dgm:pt>
    <dgm:pt modelId="{CE36D2C1-20FA-4B8C-BC77-4235447D648F}" type="pres">
      <dgm:prSet presAssocID="{77C1D190-3D4D-46CA-9C90-8BB3D90AC935}" presName="linNode" presStyleCnt="0"/>
      <dgm:spPr/>
    </dgm:pt>
    <dgm:pt modelId="{AEEDEB3E-0A13-4057-B246-16D8599C4902}" type="pres">
      <dgm:prSet presAssocID="{77C1D190-3D4D-46CA-9C90-8BB3D90AC935}" presName="parentText" presStyleLbl="node1" presStyleIdx="1" presStyleCnt="6">
        <dgm:presLayoutVars>
          <dgm:chMax val="1"/>
          <dgm:bulletEnabled val="1"/>
        </dgm:presLayoutVars>
      </dgm:prSet>
      <dgm:spPr/>
    </dgm:pt>
    <dgm:pt modelId="{A9907A0B-1226-4A33-98FB-9FDC39C20DBC}" type="pres">
      <dgm:prSet presAssocID="{77C1D190-3D4D-46CA-9C90-8BB3D90AC935}" presName="descendantText" presStyleLbl="alignAccFollowNode1" presStyleIdx="1" presStyleCnt="6">
        <dgm:presLayoutVars>
          <dgm:bulletEnabled val="1"/>
        </dgm:presLayoutVars>
      </dgm:prSet>
      <dgm:spPr/>
    </dgm:pt>
    <dgm:pt modelId="{F2CD5371-1DAC-4B53-8940-E5F86F763F50}" type="pres">
      <dgm:prSet presAssocID="{11B61864-BE0A-4D70-AF05-1412B54DE38E}" presName="sp" presStyleCnt="0"/>
      <dgm:spPr/>
    </dgm:pt>
    <dgm:pt modelId="{8CDCBEF1-A674-4630-82E3-F1E84A59C12C}" type="pres">
      <dgm:prSet presAssocID="{4471FBED-3676-48C7-A3C0-F32AC96697D3}" presName="linNode" presStyleCnt="0"/>
      <dgm:spPr/>
    </dgm:pt>
    <dgm:pt modelId="{389DEF2A-C84C-48AA-9133-CCB18FC10BBB}" type="pres">
      <dgm:prSet presAssocID="{4471FBED-3676-48C7-A3C0-F32AC96697D3}" presName="parentText" presStyleLbl="node1" presStyleIdx="2" presStyleCnt="6">
        <dgm:presLayoutVars>
          <dgm:chMax val="1"/>
          <dgm:bulletEnabled val="1"/>
        </dgm:presLayoutVars>
      </dgm:prSet>
      <dgm:spPr/>
    </dgm:pt>
    <dgm:pt modelId="{87032D05-DFBB-4F3C-8126-376B5644A6C3}" type="pres">
      <dgm:prSet presAssocID="{4471FBED-3676-48C7-A3C0-F32AC96697D3}" presName="descendantText" presStyleLbl="alignAccFollowNode1" presStyleIdx="2" presStyleCnt="6">
        <dgm:presLayoutVars>
          <dgm:bulletEnabled val="1"/>
        </dgm:presLayoutVars>
      </dgm:prSet>
      <dgm:spPr/>
    </dgm:pt>
    <dgm:pt modelId="{546BBDDC-917B-481D-936C-D8493ACB2218}" type="pres">
      <dgm:prSet presAssocID="{F661103A-CC0A-460A-B42C-D1F4237EDC1A}" presName="sp" presStyleCnt="0"/>
      <dgm:spPr/>
    </dgm:pt>
    <dgm:pt modelId="{25DE4512-0A8A-418D-96A0-CF1C0B18AAFA}" type="pres">
      <dgm:prSet presAssocID="{14495724-47C1-4BC2-9533-9CF541BDE7FD}" presName="linNode" presStyleCnt="0"/>
      <dgm:spPr/>
    </dgm:pt>
    <dgm:pt modelId="{A2B731E2-288C-4B30-B11E-ACBCE7F4F1A0}" type="pres">
      <dgm:prSet presAssocID="{14495724-47C1-4BC2-9533-9CF541BDE7FD}" presName="parentText" presStyleLbl="node1" presStyleIdx="3" presStyleCnt="6">
        <dgm:presLayoutVars>
          <dgm:chMax val="1"/>
          <dgm:bulletEnabled val="1"/>
        </dgm:presLayoutVars>
      </dgm:prSet>
      <dgm:spPr/>
    </dgm:pt>
    <dgm:pt modelId="{BE8EAB02-C4A8-40EE-941D-236497B98292}" type="pres">
      <dgm:prSet presAssocID="{14495724-47C1-4BC2-9533-9CF541BDE7FD}" presName="descendantText" presStyleLbl="alignAccFollowNode1" presStyleIdx="3" presStyleCnt="6">
        <dgm:presLayoutVars>
          <dgm:bulletEnabled val="1"/>
        </dgm:presLayoutVars>
      </dgm:prSet>
      <dgm:spPr/>
    </dgm:pt>
    <dgm:pt modelId="{66763F58-EB0E-4EA9-BB31-D9F9E866E986}" type="pres">
      <dgm:prSet presAssocID="{19EB7F72-EEF6-41FD-BA8A-3059F74C1309}" presName="sp" presStyleCnt="0"/>
      <dgm:spPr/>
    </dgm:pt>
    <dgm:pt modelId="{4562F194-0C57-4389-A455-BF7CE78466CA}" type="pres">
      <dgm:prSet presAssocID="{CEEC41ED-BB53-479B-A1EF-97A961B4E831}" presName="linNode" presStyleCnt="0"/>
      <dgm:spPr/>
    </dgm:pt>
    <dgm:pt modelId="{028690B0-D999-4394-B9E3-45B74FF5B477}" type="pres">
      <dgm:prSet presAssocID="{CEEC41ED-BB53-479B-A1EF-97A961B4E831}" presName="parentText" presStyleLbl="node1" presStyleIdx="4" presStyleCnt="6">
        <dgm:presLayoutVars>
          <dgm:chMax val="1"/>
          <dgm:bulletEnabled val="1"/>
        </dgm:presLayoutVars>
      </dgm:prSet>
      <dgm:spPr/>
    </dgm:pt>
    <dgm:pt modelId="{1DA7F88A-1C99-457B-AD8C-DF751EFA50F0}" type="pres">
      <dgm:prSet presAssocID="{CEEC41ED-BB53-479B-A1EF-97A961B4E831}" presName="descendantText" presStyleLbl="alignAccFollowNode1" presStyleIdx="4" presStyleCnt="6" custLinFactNeighborX="639" custLinFactNeighborY="12786">
        <dgm:presLayoutVars>
          <dgm:bulletEnabled val="1"/>
        </dgm:presLayoutVars>
      </dgm:prSet>
      <dgm:spPr/>
    </dgm:pt>
    <dgm:pt modelId="{2DCF227A-62EB-4D8B-BD51-B4C626584698}" type="pres">
      <dgm:prSet presAssocID="{D7CB3DA9-289C-4608-AC3B-CDC21142E198}" presName="sp" presStyleCnt="0"/>
      <dgm:spPr/>
    </dgm:pt>
    <dgm:pt modelId="{2936F2BC-2C61-4DD2-88AC-AEC978E7C007}" type="pres">
      <dgm:prSet presAssocID="{68D23BD0-D786-4596-99FE-3ADF70A33D3F}" presName="linNode" presStyleCnt="0"/>
      <dgm:spPr/>
    </dgm:pt>
    <dgm:pt modelId="{21D0AB35-D9BF-4E32-8518-8A248F58B9AA}" type="pres">
      <dgm:prSet presAssocID="{68D23BD0-D786-4596-99FE-3ADF70A33D3F}" presName="parentText" presStyleLbl="node1" presStyleIdx="5" presStyleCnt="6">
        <dgm:presLayoutVars>
          <dgm:chMax val="1"/>
          <dgm:bulletEnabled val="1"/>
        </dgm:presLayoutVars>
      </dgm:prSet>
      <dgm:spPr/>
    </dgm:pt>
    <dgm:pt modelId="{56488272-1D7A-418A-8408-91876B4FC27F}" type="pres">
      <dgm:prSet presAssocID="{68D23BD0-D786-4596-99FE-3ADF70A33D3F}" presName="descendantText" presStyleLbl="alignAccFollowNode1" presStyleIdx="5" presStyleCnt="6" custLinFactNeighborY="-291">
        <dgm:presLayoutVars>
          <dgm:bulletEnabled val="1"/>
        </dgm:presLayoutVars>
      </dgm:prSet>
      <dgm:spPr/>
    </dgm:pt>
  </dgm:ptLst>
  <dgm:cxnLst>
    <dgm:cxn modelId="{F0F7BB02-833C-45A2-8E98-E9B75DF727E9}" type="presOf" srcId="{E06B0DF6-F1F9-4058-AC69-FCEA9D4BE767}" destId="{87032D05-DFBB-4F3C-8126-376B5644A6C3}" srcOrd="0" destOrd="0" presId="urn:microsoft.com/office/officeart/2005/8/layout/vList5"/>
    <dgm:cxn modelId="{D6EF9205-AAD1-49BF-9F2A-A4073A07F4FF}" srcId="{43CF7F52-484B-44C8-B141-3FC9A5CA1426}" destId="{14495724-47C1-4BC2-9533-9CF541BDE7FD}" srcOrd="3" destOrd="0" parTransId="{958F98C2-BC90-4F98-AA3A-7E3ECA247C10}" sibTransId="{19EB7F72-EEF6-41FD-BA8A-3059F74C1309}"/>
    <dgm:cxn modelId="{1F18751A-B1AD-4DC7-BFD7-78FCF4C0F903}" type="presOf" srcId="{CEEC41ED-BB53-479B-A1EF-97A961B4E831}" destId="{028690B0-D999-4394-B9E3-45B74FF5B477}" srcOrd="0" destOrd="0" presId="urn:microsoft.com/office/officeart/2005/8/layout/vList5"/>
    <dgm:cxn modelId="{452DC120-16C4-4C2C-BACD-F77739CE75BA}" type="presOf" srcId="{54E324A3-BE63-4542-92E0-03F88674BE30}" destId="{A9907A0B-1226-4A33-98FB-9FDC39C20DBC}" srcOrd="0" destOrd="2" presId="urn:microsoft.com/office/officeart/2005/8/layout/vList5"/>
    <dgm:cxn modelId="{68AAB52C-9888-4BFD-8317-E52ED1C79C42}" srcId="{68D23BD0-D786-4596-99FE-3ADF70A33D3F}" destId="{BABBCA1D-6ABA-4992-B30D-8C92CBC6659A}" srcOrd="0" destOrd="0" parTransId="{1FD6DD4F-A8EC-4B20-B870-9E4E0138E7C1}" sibTransId="{0B75784C-9D55-4A9C-9AF1-5C7F16DF6B78}"/>
    <dgm:cxn modelId="{B18D2D30-0645-4074-B3CB-A677D8F1C4CD}" srcId="{77C1D190-3D4D-46CA-9C90-8BB3D90AC935}" destId="{D8BD2EF3-1713-4289-A83C-0BCBADB445CC}" srcOrd="0" destOrd="0" parTransId="{53C3D110-F502-4A1F-97B7-C20AEE9F2669}" sibTransId="{0D5E40FE-663B-4B3C-9F1D-4B7280829255}"/>
    <dgm:cxn modelId="{034A2133-0A7A-410C-AEF8-570A066963E8}" type="presOf" srcId="{68D23BD0-D786-4596-99FE-3ADF70A33D3F}" destId="{21D0AB35-D9BF-4E32-8518-8A248F58B9AA}" srcOrd="0" destOrd="0" presId="urn:microsoft.com/office/officeart/2005/8/layout/vList5"/>
    <dgm:cxn modelId="{24E68636-F766-40EF-9AFC-729AE08DF24B}" type="presOf" srcId="{70CF7485-A895-444D-963E-F9FF1EFF0AE8}" destId="{B68ACF89-80EC-4C1E-A6DB-7960F604AC80}" srcOrd="0" destOrd="0" presId="urn:microsoft.com/office/officeart/2005/8/layout/vList5"/>
    <dgm:cxn modelId="{B57DDC3D-B4F3-437E-8C88-6A752FB7F99B}" type="presOf" srcId="{2E06FB49-D10E-4F73-B61B-E074B02A2187}" destId="{02A7358A-5A10-48F2-B744-645219CD1E0B}" srcOrd="0" destOrd="0" presId="urn:microsoft.com/office/officeart/2005/8/layout/vList5"/>
    <dgm:cxn modelId="{C33A5540-6AB8-42E3-B395-E0CCE86B5ACE}" srcId="{43CF7F52-484B-44C8-B141-3FC9A5CA1426}" destId="{4471FBED-3676-48C7-A3C0-F32AC96697D3}" srcOrd="2" destOrd="0" parTransId="{20339D2C-F634-4EA3-BA86-CA29EA59CF9A}" sibTransId="{F661103A-CC0A-460A-B42C-D1F4237EDC1A}"/>
    <dgm:cxn modelId="{D7594D5F-4719-471E-819E-114FEBD43D50}" type="presOf" srcId="{BA439185-FFDC-4A7A-AD44-E14CCE0495E7}" destId="{1DA7F88A-1C99-457B-AD8C-DF751EFA50F0}" srcOrd="0" destOrd="0" presId="urn:microsoft.com/office/officeart/2005/8/layout/vList5"/>
    <dgm:cxn modelId="{4FCB5242-76CC-43B1-AC60-0A6302E98775}" type="presOf" srcId="{D8BD2EF3-1713-4289-A83C-0BCBADB445CC}" destId="{A9907A0B-1226-4A33-98FB-9FDC39C20DBC}" srcOrd="0" destOrd="0" presId="urn:microsoft.com/office/officeart/2005/8/layout/vList5"/>
    <dgm:cxn modelId="{AA69BE64-BC5F-429B-B7E6-FD7D20C303F6}" type="presOf" srcId="{77C1D190-3D4D-46CA-9C90-8BB3D90AC935}" destId="{AEEDEB3E-0A13-4057-B246-16D8599C4902}" srcOrd="0" destOrd="0" presId="urn:microsoft.com/office/officeart/2005/8/layout/vList5"/>
    <dgm:cxn modelId="{3A89B44F-DA29-4A27-87A6-A83F4504687F}" srcId="{2E06FB49-D10E-4F73-B61B-E074B02A2187}" destId="{C861CF38-8626-4170-90B7-BFC01E8C4ED2}" srcOrd="1" destOrd="0" parTransId="{86458B85-4173-437D-93AD-D36822EC432A}" sibTransId="{89877DE3-41F8-48B4-87F8-D4D3FE62C864}"/>
    <dgm:cxn modelId="{C1F91573-0D24-4ADD-A3BE-32EF46CCF069}" type="presOf" srcId="{3A79CD3D-A25D-4617-A250-49F615696048}" destId="{BE8EAB02-C4A8-40EE-941D-236497B98292}" srcOrd="0" destOrd="1" presId="urn:microsoft.com/office/officeart/2005/8/layout/vList5"/>
    <dgm:cxn modelId="{0D28E879-A051-4C60-B17B-B97B05890330}" type="presOf" srcId="{BABBCA1D-6ABA-4992-B30D-8C92CBC6659A}" destId="{56488272-1D7A-418A-8408-91876B4FC27F}" srcOrd="0" destOrd="0" presId="urn:microsoft.com/office/officeart/2005/8/layout/vList5"/>
    <dgm:cxn modelId="{C6B2F284-F852-45F7-AB5E-42936DD2A46E}" srcId="{14495724-47C1-4BC2-9533-9CF541BDE7FD}" destId="{355A2CA5-73D6-4E67-93F7-DE1FD7D9E8E3}" srcOrd="0" destOrd="0" parTransId="{A932ADC3-CB1A-4742-8016-754A0CF49B94}" sibTransId="{F2A5C350-48E7-4E48-83A6-EDD10018A960}"/>
    <dgm:cxn modelId="{D01B1E85-D1F6-400F-9472-57C735EAD2D1}" type="presOf" srcId="{4471FBED-3676-48C7-A3C0-F32AC96697D3}" destId="{389DEF2A-C84C-48AA-9133-CCB18FC10BBB}" srcOrd="0" destOrd="0" presId="urn:microsoft.com/office/officeart/2005/8/layout/vList5"/>
    <dgm:cxn modelId="{7C775B89-9D0B-46B2-AAB4-D547AC380B61}" srcId="{2E06FB49-D10E-4F73-B61B-E074B02A2187}" destId="{70CF7485-A895-444D-963E-F9FF1EFF0AE8}" srcOrd="0" destOrd="0" parTransId="{9807250D-D1AD-48CF-BBAB-C3BC7DBC2A2E}" sibTransId="{E3E45093-7317-4C8D-965D-4A2DA00586DE}"/>
    <dgm:cxn modelId="{867DD68B-DFC2-40D2-95BE-C789C760B67F}" srcId="{4471FBED-3676-48C7-A3C0-F32AC96697D3}" destId="{E06B0DF6-F1F9-4058-AC69-FCEA9D4BE767}" srcOrd="0" destOrd="0" parTransId="{73B41359-7384-4F99-AA29-A2E5885BFB28}" sibTransId="{CBE9C397-B49A-433B-9EAA-64A1DE51B5B2}"/>
    <dgm:cxn modelId="{5197858F-55C5-4FFC-B84E-73C1BC93FFF6}" srcId="{43CF7F52-484B-44C8-B141-3FC9A5CA1426}" destId="{68D23BD0-D786-4596-99FE-3ADF70A33D3F}" srcOrd="5" destOrd="0" parTransId="{85ACF3B7-E689-4FAE-88BC-F52D57A06D0D}" sibTransId="{8E6108C5-C91A-4C7C-8909-2E76414F9938}"/>
    <dgm:cxn modelId="{9FDF839A-7180-45E1-85DC-FAA9675D1AE1}" type="presOf" srcId="{43CF7F52-484B-44C8-B141-3FC9A5CA1426}" destId="{7203DA8C-4DA1-41CD-BA77-1D7AD6B02CA2}" srcOrd="0" destOrd="0" presId="urn:microsoft.com/office/officeart/2005/8/layout/vList5"/>
    <dgm:cxn modelId="{4F60DBAC-3290-49FA-9850-E6666D88A05F}" type="presOf" srcId="{14495724-47C1-4BC2-9533-9CF541BDE7FD}" destId="{A2B731E2-288C-4B30-B11E-ACBCE7F4F1A0}" srcOrd="0" destOrd="0" presId="urn:microsoft.com/office/officeart/2005/8/layout/vList5"/>
    <dgm:cxn modelId="{DFB76EAE-3895-478D-B72F-05601B290D05}" type="presOf" srcId="{F3F6D833-5195-4ED5-9D4A-BC11161DDD31}" destId="{56488272-1D7A-418A-8408-91876B4FC27F}" srcOrd="0" destOrd="1" presId="urn:microsoft.com/office/officeart/2005/8/layout/vList5"/>
    <dgm:cxn modelId="{27C8EAB0-A2BF-4F8D-9CDF-AFCE65119704}" srcId="{2E06FB49-D10E-4F73-B61B-E074B02A2187}" destId="{17C1B3A7-D8D8-4B18-914E-789DB408E1D2}" srcOrd="2" destOrd="0" parTransId="{B54BCDFF-EE0C-4E75-AB98-EE6C1D3D7F7C}" sibTransId="{044894FD-A7BB-4A5E-B9A1-7FE37A885CB5}"/>
    <dgm:cxn modelId="{01DB51B2-FBED-4696-8DDC-69752843440D}" type="presOf" srcId="{17C1B3A7-D8D8-4B18-914E-789DB408E1D2}" destId="{B68ACF89-80EC-4C1E-A6DB-7960F604AC80}" srcOrd="0" destOrd="2" presId="urn:microsoft.com/office/officeart/2005/8/layout/vList5"/>
    <dgm:cxn modelId="{63DDACB2-29D7-45CC-9D8C-836B3FC587CF}" srcId="{43CF7F52-484B-44C8-B141-3FC9A5CA1426}" destId="{2E06FB49-D10E-4F73-B61B-E074B02A2187}" srcOrd="0" destOrd="0" parTransId="{E8791461-4AB8-460C-8FBC-0EAB6E71AC33}" sibTransId="{E16AABF5-9E09-4F5C-AE06-3B1647A97043}"/>
    <dgm:cxn modelId="{02C3F2B4-5139-4054-B61E-0E3DCAC59F29}" type="presOf" srcId="{355A2CA5-73D6-4E67-93F7-DE1FD7D9E8E3}" destId="{BE8EAB02-C4A8-40EE-941D-236497B98292}" srcOrd="0" destOrd="0" presId="urn:microsoft.com/office/officeart/2005/8/layout/vList5"/>
    <dgm:cxn modelId="{FC4CA5C1-1354-4CA9-B404-1DA5278E64E6}" type="presOf" srcId="{5A789408-4FF6-42F5-9BBD-4673DD696243}" destId="{56488272-1D7A-418A-8408-91876B4FC27F}" srcOrd="0" destOrd="2" presId="urn:microsoft.com/office/officeart/2005/8/layout/vList5"/>
    <dgm:cxn modelId="{8DACFCC1-BFBC-416D-A529-B9C1E733D580}" srcId="{14495724-47C1-4BC2-9533-9CF541BDE7FD}" destId="{3A79CD3D-A25D-4617-A250-49F615696048}" srcOrd="1" destOrd="0" parTransId="{797C473E-7AC3-440A-96AC-00D7FD409D94}" sibTransId="{55B316AB-323B-493F-BF21-79CF4A8D5A30}"/>
    <dgm:cxn modelId="{C62CD3CA-11B6-48AF-88D7-87F4C0E739E2}" srcId="{43CF7F52-484B-44C8-B141-3FC9A5CA1426}" destId="{CEEC41ED-BB53-479B-A1EF-97A961B4E831}" srcOrd="4" destOrd="0" parTransId="{D67E2427-DD29-4F3B-A9C8-791DB56F37F8}" sibTransId="{D7CB3DA9-289C-4608-AC3B-CDC21142E198}"/>
    <dgm:cxn modelId="{198DFACB-30CE-439D-B823-E82EE58570F9}" srcId="{77C1D190-3D4D-46CA-9C90-8BB3D90AC935}" destId="{7E540134-D707-4E34-AA9D-F749F17D7A23}" srcOrd="1" destOrd="0" parTransId="{E6405FC6-EBEA-4E7F-B13A-0A11CC4E0FAE}" sibTransId="{1555B440-3FF1-4D21-A39C-0DC6EA976752}"/>
    <dgm:cxn modelId="{D36B38D2-90D3-4C66-B81D-DC5DD50D4EAF}" srcId="{4471FBED-3676-48C7-A3C0-F32AC96697D3}" destId="{580716A2-E5E6-4756-B105-0792B1B108EA}" srcOrd="1" destOrd="0" parTransId="{253007AE-24A5-4E23-9AC6-89F0DD1DAA6F}" sibTransId="{8B8C9BDF-BA28-45AE-A0C9-119521013C51}"/>
    <dgm:cxn modelId="{1ACA2CD5-FEE6-46A5-96B9-7911630CFB9A}" srcId="{68D23BD0-D786-4596-99FE-3ADF70A33D3F}" destId="{5A789408-4FF6-42F5-9BBD-4673DD696243}" srcOrd="2" destOrd="0" parTransId="{ED7E5D80-C6AB-4499-9009-EB326B57B59D}" sibTransId="{8ED7FCED-2891-4E9A-98BB-36CD95381E00}"/>
    <dgm:cxn modelId="{102F4ADD-2BD1-4FEE-8FD6-D4EF27AB5B6D}" type="presOf" srcId="{4F6692B0-EC30-4A91-BF7D-D0B0E012C513}" destId="{1DA7F88A-1C99-457B-AD8C-DF751EFA50F0}" srcOrd="0" destOrd="1" presId="urn:microsoft.com/office/officeart/2005/8/layout/vList5"/>
    <dgm:cxn modelId="{942A51DF-2247-402D-9E4A-BF50F4794541}" srcId="{CEEC41ED-BB53-479B-A1EF-97A961B4E831}" destId="{BA439185-FFDC-4A7A-AD44-E14CCE0495E7}" srcOrd="0" destOrd="0" parTransId="{A7BF808E-CAA4-47EE-8E52-5BB3A7D02FF2}" sibTransId="{1D814A63-2FEB-41F9-B991-AFDA82B56B14}"/>
    <dgm:cxn modelId="{C80433E0-49D1-473A-B58C-CB304798FA22}" type="presOf" srcId="{C861CF38-8626-4170-90B7-BFC01E8C4ED2}" destId="{B68ACF89-80EC-4C1E-A6DB-7960F604AC80}" srcOrd="0" destOrd="1" presId="urn:microsoft.com/office/officeart/2005/8/layout/vList5"/>
    <dgm:cxn modelId="{9B101CE2-AF84-42B4-A9FF-66206141EF31}" type="presOf" srcId="{7E540134-D707-4E34-AA9D-F749F17D7A23}" destId="{A9907A0B-1226-4A33-98FB-9FDC39C20DBC}" srcOrd="0" destOrd="1" presId="urn:microsoft.com/office/officeart/2005/8/layout/vList5"/>
    <dgm:cxn modelId="{0E2B83ED-75CE-4C3D-A82C-319DAE114F96}" srcId="{CEEC41ED-BB53-479B-A1EF-97A961B4E831}" destId="{4F6692B0-EC30-4A91-BF7D-D0B0E012C513}" srcOrd="1" destOrd="0" parTransId="{9D6969D2-DA5C-4AF2-B8A7-CB69039E3B8F}" sibTransId="{46A20BE2-21A5-4FFA-B9A0-6D07772014FF}"/>
    <dgm:cxn modelId="{4B7B76F7-AF78-42B8-AB55-B547DE632967}" srcId="{77C1D190-3D4D-46CA-9C90-8BB3D90AC935}" destId="{54E324A3-BE63-4542-92E0-03F88674BE30}" srcOrd="2" destOrd="0" parTransId="{A77D32E5-15AB-4856-9415-73E3F1838156}" sibTransId="{77CC9641-B0C7-4D2B-B95C-5B01D0AF65BC}"/>
    <dgm:cxn modelId="{47B050FA-594A-4376-895C-8C020CEC952B}" srcId="{43CF7F52-484B-44C8-B141-3FC9A5CA1426}" destId="{77C1D190-3D4D-46CA-9C90-8BB3D90AC935}" srcOrd="1" destOrd="0" parTransId="{DE576092-C11E-474E-88F9-050C885E6669}" sibTransId="{11B61864-BE0A-4D70-AF05-1412B54DE38E}"/>
    <dgm:cxn modelId="{E6957DFC-402E-4A52-86FA-34861BDA0F53}" srcId="{68D23BD0-D786-4596-99FE-3ADF70A33D3F}" destId="{F3F6D833-5195-4ED5-9D4A-BC11161DDD31}" srcOrd="1" destOrd="0" parTransId="{A94535ED-9A49-493A-A3C2-F0C178C47452}" sibTransId="{6B57A9F3-5514-4096-AB91-989FA1220C76}"/>
    <dgm:cxn modelId="{90E510FF-36C5-458C-BEA4-EAD43BE92696}" type="presOf" srcId="{580716A2-E5E6-4756-B105-0792B1B108EA}" destId="{87032D05-DFBB-4F3C-8126-376B5644A6C3}" srcOrd="0" destOrd="1" presId="urn:microsoft.com/office/officeart/2005/8/layout/vList5"/>
    <dgm:cxn modelId="{D60F8555-DB45-47A2-BB24-B43D53C598AD}" type="presParOf" srcId="{7203DA8C-4DA1-41CD-BA77-1D7AD6B02CA2}" destId="{0821F64F-C0B5-47FA-AD6B-B591521D6D7F}" srcOrd="0" destOrd="0" presId="urn:microsoft.com/office/officeart/2005/8/layout/vList5"/>
    <dgm:cxn modelId="{BBE96F5A-4E3B-4237-B5BE-68363FB5DAD0}" type="presParOf" srcId="{0821F64F-C0B5-47FA-AD6B-B591521D6D7F}" destId="{02A7358A-5A10-48F2-B744-645219CD1E0B}" srcOrd="0" destOrd="0" presId="urn:microsoft.com/office/officeart/2005/8/layout/vList5"/>
    <dgm:cxn modelId="{58EB82BE-DEAE-4338-BF5E-134E30578189}" type="presParOf" srcId="{0821F64F-C0B5-47FA-AD6B-B591521D6D7F}" destId="{B68ACF89-80EC-4C1E-A6DB-7960F604AC80}" srcOrd="1" destOrd="0" presId="urn:microsoft.com/office/officeart/2005/8/layout/vList5"/>
    <dgm:cxn modelId="{DA8FCD0A-DD75-4420-917E-4CFB341A8752}" type="presParOf" srcId="{7203DA8C-4DA1-41CD-BA77-1D7AD6B02CA2}" destId="{C2BB930B-A3DD-4033-84A0-012596550683}" srcOrd="1" destOrd="0" presId="urn:microsoft.com/office/officeart/2005/8/layout/vList5"/>
    <dgm:cxn modelId="{39A035E7-8D3A-4C0F-B707-1543F53D4308}" type="presParOf" srcId="{7203DA8C-4DA1-41CD-BA77-1D7AD6B02CA2}" destId="{CE36D2C1-20FA-4B8C-BC77-4235447D648F}" srcOrd="2" destOrd="0" presId="urn:microsoft.com/office/officeart/2005/8/layout/vList5"/>
    <dgm:cxn modelId="{E2F0A84C-C9A1-4332-B977-EE7EA66992F4}" type="presParOf" srcId="{CE36D2C1-20FA-4B8C-BC77-4235447D648F}" destId="{AEEDEB3E-0A13-4057-B246-16D8599C4902}" srcOrd="0" destOrd="0" presId="urn:microsoft.com/office/officeart/2005/8/layout/vList5"/>
    <dgm:cxn modelId="{F84D824C-3FD8-4521-83AE-EBF8C4168C24}" type="presParOf" srcId="{CE36D2C1-20FA-4B8C-BC77-4235447D648F}" destId="{A9907A0B-1226-4A33-98FB-9FDC39C20DBC}" srcOrd="1" destOrd="0" presId="urn:microsoft.com/office/officeart/2005/8/layout/vList5"/>
    <dgm:cxn modelId="{A51B0CB5-F538-4B2E-B7C9-7E774BA2E28C}" type="presParOf" srcId="{7203DA8C-4DA1-41CD-BA77-1D7AD6B02CA2}" destId="{F2CD5371-1DAC-4B53-8940-E5F86F763F50}" srcOrd="3" destOrd="0" presId="urn:microsoft.com/office/officeart/2005/8/layout/vList5"/>
    <dgm:cxn modelId="{E14BD7BC-04AE-4088-89BC-A342F45DF485}" type="presParOf" srcId="{7203DA8C-4DA1-41CD-BA77-1D7AD6B02CA2}" destId="{8CDCBEF1-A674-4630-82E3-F1E84A59C12C}" srcOrd="4" destOrd="0" presId="urn:microsoft.com/office/officeart/2005/8/layout/vList5"/>
    <dgm:cxn modelId="{168D3C8E-F8DD-47B6-A7B0-5025680955CF}" type="presParOf" srcId="{8CDCBEF1-A674-4630-82E3-F1E84A59C12C}" destId="{389DEF2A-C84C-48AA-9133-CCB18FC10BBB}" srcOrd="0" destOrd="0" presId="urn:microsoft.com/office/officeart/2005/8/layout/vList5"/>
    <dgm:cxn modelId="{43F874EE-6704-472A-8A00-D0662D61299B}" type="presParOf" srcId="{8CDCBEF1-A674-4630-82E3-F1E84A59C12C}" destId="{87032D05-DFBB-4F3C-8126-376B5644A6C3}" srcOrd="1" destOrd="0" presId="urn:microsoft.com/office/officeart/2005/8/layout/vList5"/>
    <dgm:cxn modelId="{A025458B-08F1-4662-888C-A98911ADF325}" type="presParOf" srcId="{7203DA8C-4DA1-41CD-BA77-1D7AD6B02CA2}" destId="{546BBDDC-917B-481D-936C-D8493ACB2218}" srcOrd="5" destOrd="0" presId="urn:microsoft.com/office/officeart/2005/8/layout/vList5"/>
    <dgm:cxn modelId="{354C950E-827A-491D-9BC5-063614186DCD}" type="presParOf" srcId="{7203DA8C-4DA1-41CD-BA77-1D7AD6B02CA2}" destId="{25DE4512-0A8A-418D-96A0-CF1C0B18AAFA}" srcOrd="6" destOrd="0" presId="urn:microsoft.com/office/officeart/2005/8/layout/vList5"/>
    <dgm:cxn modelId="{8552A631-F655-4E08-ABC0-8DA03777B818}" type="presParOf" srcId="{25DE4512-0A8A-418D-96A0-CF1C0B18AAFA}" destId="{A2B731E2-288C-4B30-B11E-ACBCE7F4F1A0}" srcOrd="0" destOrd="0" presId="urn:microsoft.com/office/officeart/2005/8/layout/vList5"/>
    <dgm:cxn modelId="{820FAA8E-8409-46DC-9848-4087698668F2}" type="presParOf" srcId="{25DE4512-0A8A-418D-96A0-CF1C0B18AAFA}" destId="{BE8EAB02-C4A8-40EE-941D-236497B98292}" srcOrd="1" destOrd="0" presId="urn:microsoft.com/office/officeart/2005/8/layout/vList5"/>
    <dgm:cxn modelId="{2F30AC92-668C-480F-B1C3-4160B41A95C0}" type="presParOf" srcId="{7203DA8C-4DA1-41CD-BA77-1D7AD6B02CA2}" destId="{66763F58-EB0E-4EA9-BB31-D9F9E866E986}" srcOrd="7" destOrd="0" presId="urn:microsoft.com/office/officeart/2005/8/layout/vList5"/>
    <dgm:cxn modelId="{C0E0A96D-C095-4529-9586-C57E9DC12353}" type="presParOf" srcId="{7203DA8C-4DA1-41CD-BA77-1D7AD6B02CA2}" destId="{4562F194-0C57-4389-A455-BF7CE78466CA}" srcOrd="8" destOrd="0" presId="urn:microsoft.com/office/officeart/2005/8/layout/vList5"/>
    <dgm:cxn modelId="{8C676153-11E6-43E8-8D56-AB5370FE558B}" type="presParOf" srcId="{4562F194-0C57-4389-A455-BF7CE78466CA}" destId="{028690B0-D999-4394-B9E3-45B74FF5B477}" srcOrd="0" destOrd="0" presId="urn:microsoft.com/office/officeart/2005/8/layout/vList5"/>
    <dgm:cxn modelId="{110260BD-F878-4A1B-BA44-BFE682F300FD}" type="presParOf" srcId="{4562F194-0C57-4389-A455-BF7CE78466CA}" destId="{1DA7F88A-1C99-457B-AD8C-DF751EFA50F0}" srcOrd="1" destOrd="0" presId="urn:microsoft.com/office/officeart/2005/8/layout/vList5"/>
    <dgm:cxn modelId="{2F28EC3F-C708-4726-81D3-9A60F7535D48}" type="presParOf" srcId="{7203DA8C-4DA1-41CD-BA77-1D7AD6B02CA2}" destId="{2DCF227A-62EB-4D8B-BD51-B4C626584698}" srcOrd="9" destOrd="0" presId="urn:microsoft.com/office/officeart/2005/8/layout/vList5"/>
    <dgm:cxn modelId="{077E80E9-40B0-4109-9618-A26DDA2B56E8}" type="presParOf" srcId="{7203DA8C-4DA1-41CD-BA77-1D7AD6B02CA2}" destId="{2936F2BC-2C61-4DD2-88AC-AEC978E7C007}" srcOrd="10" destOrd="0" presId="urn:microsoft.com/office/officeart/2005/8/layout/vList5"/>
    <dgm:cxn modelId="{CC5FE643-1DCD-4342-8CD0-07C7AB789EB7}" type="presParOf" srcId="{2936F2BC-2C61-4DD2-88AC-AEC978E7C007}" destId="{21D0AB35-D9BF-4E32-8518-8A248F58B9AA}" srcOrd="0" destOrd="0" presId="urn:microsoft.com/office/officeart/2005/8/layout/vList5"/>
    <dgm:cxn modelId="{3E6C2B2E-145E-4FFD-9242-51A63D4AA5EF}" type="presParOf" srcId="{2936F2BC-2C61-4DD2-88AC-AEC978E7C007}" destId="{56488272-1D7A-418A-8408-91876B4FC27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AFA74B-AA8D-4435-9197-0708FF1C31C6}">
      <dsp:nvSpPr>
        <dsp:cNvPr id="0" name=""/>
        <dsp:cNvSpPr/>
      </dsp:nvSpPr>
      <dsp:spPr>
        <a:xfrm rot="5400000">
          <a:off x="-248922" y="253490"/>
          <a:ext cx="1659485" cy="116163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tx1"/>
              </a:solidFill>
            </a:rPr>
            <a:t>Who is it for?</a:t>
          </a:r>
        </a:p>
      </dsp:txBody>
      <dsp:txXfrm rot="-5400000">
        <a:off x="2" y="585387"/>
        <a:ext cx="1161639" cy="497846"/>
      </dsp:txXfrm>
    </dsp:sp>
    <dsp:sp modelId="{D7E4722A-D16D-417A-ABC4-2D73AFAFFDFF}">
      <dsp:nvSpPr>
        <dsp:cNvPr id="0" name=""/>
        <dsp:cNvSpPr/>
      </dsp:nvSpPr>
      <dsp:spPr>
        <a:xfrm rot="5400000">
          <a:off x="5651984" y="-4485776"/>
          <a:ext cx="1078665" cy="100593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/>
            <a:t>People who need </a:t>
          </a:r>
          <a:r>
            <a:rPr lang="en-GB" sz="1500" i="1" kern="1200" dirty="0"/>
            <a:t>a bit of extra support </a:t>
          </a:r>
          <a:r>
            <a:rPr lang="en-GB" sz="1500" i="0" kern="1200" dirty="0"/>
            <a:t>to do things that support health and wellbeing – need information, need support and don’t get this from other networks (friends, family, colleagues), are having a tough time and need more support than social networks can provide</a:t>
          </a: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/>
            <a:t>People whose socioeconomic circumstances or demographics mean that they are at greater risk of poor health and wellbeing</a:t>
          </a:r>
        </a:p>
      </dsp:txBody>
      <dsp:txXfrm rot="-5400000">
        <a:off x="1161640" y="57224"/>
        <a:ext cx="10006698" cy="973353"/>
      </dsp:txXfrm>
    </dsp:sp>
    <dsp:sp modelId="{A1507807-4B3A-42B2-83C5-82778DCEA1A7}">
      <dsp:nvSpPr>
        <dsp:cNvPr id="0" name=""/>
        <dsp:cNvSpPr/>
      </dsp:nvSpPr>
      <dsp:spPr>
        <a:xfrm rot="5400000">
          <a:off x="-736836" y="2244105"/>
          <a:ext cx="2635312" cy="1161639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tx1"/>
              </a:solidFill>
            </a:rPr>
            <a:t>How does it work?</a:t>
          </a:r>
        </a:p>
      </dsp:txBody>
      <dsp:txXfrm rot="-5400000">
        <a:off x="0" y="2088089"/>
        <a:ext cx="1161639" cy="1473673"/>
      </dsp:txXfrm>
    </dsp:sp>
    <dsp:sp modelId="{7FD797D3-B9FC-4625-9F75-977A1403D390}">
      <dsp:nvSpPr>
        <dsp:cNvPr id="0" name=""/>
        <dsp:cNvSpPr/>
      </dsp:nvSpPr>
      <dsp:spPr>
        <a:xfrm rot="5400000">
          <a:off x="5209930" y="-2495161"/>
          <a:ext cx="1962772" cy="100593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People are identified as being at risk or needing additional support (by health and care services, other support services, community services)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Referral made quickly and easily to social prescribing service or social prescribing link worker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Service/worker assesses </a:t>
          </a:r>
          <a:r>
            <a:rPr lang="en-GB" sz="1400" i="1" kern="1200" dirty="0"/>
            <a:t>in a person-centred and strength-based way </a:t>
          </a:r>
          <a:r>
            <a:rPr lang="en-GB" sz="1400" i="0" kern="1200" dirty="0"/>
            <a:t>and agrees needs, priorities and goals with person (can be in a range of settings)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Service/worker identifies who is best placed to support the person, and what other support, services, groups they need/want to access to achieve goals/reduce risks to health and wellbeing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If needed, social prescribing worker supports people to ‘open the door’ and engage with services and groups</a:t>
          </a:r>
        </a:p>
      </dsp:txBody>
      <dsp:txXfrm rot="-5400000">
        <a:off x="1161640" y="1648944"/>
        <a:ext cx="9963539" cy="1771142"/>
      </dsp:txXfrm>
    </dsp:sp>
    <dsp:sp modelId="{F3816C87-F726-4CCC-A0A7-013B535165C8}">
      <dsp:nvSpPr>
        <dsp:cNvPr id="0" name=""/>
        <dsp:cNvSpPr/>
      </dsp:nvSpPr>
      <dsp:spPr>
        <a:xfrm rot="5400000">
          <a:off x="-248922" y="4254783"/>
          <a:ext cx="1659485" cy="1161639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tx1"/>
              </a:solidFill>
            </a:rPr>
            <a:t>What are the benefits?</a:t>
          </a:r>
        </a:p>
      </dsp:txBody>
      <dsp:txXfrm rot="-5400000">
        <a:off x="2" y="4586680"/>
        <a:ext cx="1161639" cy="497846"/>
      </dsp:txXfrm>
    </dsp:sp>
    <dsp:sp modelId="{698DB8F4-962C-463E-A13B-72B17C259C3C}">
      <dsp:nvSpPr>
        <dsp:cNvPr id="0" name=""/>
        <dsp:cNvSpPr/>
      </dsp:nvSpPr>
      <dsp:spPr>
        <a:xfrm rot="5400000">
          <a:off x="5631920" y="-484483"/>
          <a:ext cx="1118791" cy="100593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/>
            <a:t>For individuals: reduced risk of physical/mental ill health, support tailored to their needs and strengths, support to navigate other services, increased resilience/self-care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/>
            <a:t>For the community: improved understanding of what supports health and wellbeing, strengthening of community assets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/>
            <a:t>For the wider system: reduced demand on health and care services, freeing up resources to invest in prevention cf. treatment </a:t>
          </a:r>
        </a:p>
      </dsp:txBody>
      <dsp:txXfrm rot="-5400000">
        <a:off x="1161639" y="4040413"/>
        <a:ext cx="10004739" cy="10095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189A7F-83F4-471A-AFCD-C5EEFB6C3703}">
      <dsp:nvSpPr>
        <dsp:cNvPr id="0" name=""/>
        <dsp:cNvSpPr/>
      </dsp:nvSpPr>
      <dsp:spPr>
        <a:xfrm rot="5400000">
          <a:off x="6620647" y="-2728907"/>
          <a:ext cx="1460497" cy="691849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For individuals: person-centred, strength-based, holistic; focus on achieving and maintaining good health and wellbeing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For communities: delivery embedded in communities, workforce drawn from communities, community assets supported strategically, prevention embedded in neighbourhood health and care, promote resilience in communities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For the system: address social determinants of health/’health behaviours’ to reduce demand on health and care, redistribute investment from treatment of poor health into prevention of poor health</a:t>
          </a:r>
        </a:p>
      </dsp:txBody>
      <dsp:txXfrm rot="-5400000">
        <a:off x="3891651" y="71385"/>
        <a:ext cx="6847194" cy="1317905"/>
      </dsp:txXfrm>
    </dsp:sp>
    <dsp:sp modelId="{703CF32F-DC5F-4AF9-8D18-389B021E421D}">
      <dsp:nvSpPr>
        <dsp:cNvPr id="0" name=""/>
        <dsp:cNvSpPr/>
      </dsp:nvSpPr>
      <dsp:spPr>
        <a:xfrm>
          <a:off x="0" y="68425"/>
          <a:ext cx="3891650" cy="13238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Principles</a:t>
          </a:r>
        </a:p>
      </dsp:txBody>
      <dsp:txXfrm>
        <a:off x="64624" y="133049"/>
        <a:ext cx="3762402" cy="1194577"/>
      </dsp:txXfrm>
    </dsp:sp>
    <dsp:sp modelId="{8EA2CDCF-11D8-4402-9536-8ABF6232581B}">
      <dsp:nvSpPr>
        <dsp:cNvPr id="0" name=""/>
        <dsp:cNvSpPr/>
      </dsp:nvSpPr>
      <dsp:spPr>
        <a:xfrm rot="5400000">
          <a:off x="6835744" y="-1277321"/>
          <a:ext cx="1059060" cy="6932023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Social prescribing (Be Well) +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Community investment (grants) +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Neighbourhood health and wellbeing development (buzz, HDCs) +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Influencing system change (INTs, MLCO)</a:t>
          </a:r>
        </a:p>
      </dsp:txBody>
      <dsp:txXfrm rot="-5400000">
        <a:off x="3899263" y="1710859"/>
        <a:ext cx="6880324" cy="955662"/>
      </dsp:txXfrm>
    </dsp:sp>
    <dsp:sp modelId="{90B93D5E-42E9-46EE-9CD7-C636080B6891}">
      <dsp:nvSpPr>
        <dsp:cNvPr id="0" name=""/>
        <dsp:cNvSpPr/>
      </dsp:nvSpPr>
      <dsp:spPr>
        <a:xfrm>
          <a:off x="0" y="1526777"/>
          <a:ext cx="3899262" cy="132382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Citywide ‘prevention infrastructure’ (Prevention Programme)</a:t>
          </a:r>
        </a:p>
      </dsp:txBody>
      <dsp:txXfrm>
        <a:off x="64624" y="1591401"/>
        <a:ext cx="3770014" cy="1194577"/>
      </dsp:txXfrm>
    </dsp:sp>
    <dsp:sp modelId="{B03E4BF9-9CA1-40C2-A9D0-BA523DACE4E2}">
      <dsp:nvSpPr>
        <dsp:cNvPr id="0" name=""/>
        <dsp:cNvSpPr/>
      </dsp:nvSpPr>
      <dsp:spPr>
        <a:xfrm rot="5400000">
          <a:off x="6835744" y="125457"/>
          <a:ext cx="1059060" cy="6932023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Basic social prescribing model (previous slide) +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More intensive ‘health coaching’ support +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Specific support for key issues (weight management, work) +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PCN social prescribing coaches +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Social prescribing and wellbeing support for young people (pilot)</a:t>
          </a:r>
        </a:p>
      </dsp:txBody>
      <dsp:txXfrm rot="-5400000">
        <a:off x="3899263" y="3113638"/>
        <a:ext cx="6880324" cy="955662"/>
      </dsp:txXfrm>
    </dsp:sp>
    <dsp:sp modelId="{18E70250-D6E1-4D65-B07B-15392BA339C2}">
      <dsp:nvSpPr>
        <dsp:cNvPr id="0" name=""/>
        <dsp:cNvSpPr/>
      </dsp:nvSpPr>
      <dsp:spPr>
        <a:xfrm>
          <a:off x="0" y="2916794"/>
          <a:ext cx="3899262" cy="132382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Social prescribing plus (Be Well)</a:t>
          </a:r>
        </a:p>
      </dsp:txBody>
      <dsp:txXfrm>
        <a:off x="64624" y="2981418"/>
        <a:ext cx="3770014" cy="1194577"/>
      </dsp:txXfrm>
    </dsp:sp>
    <dsp:sp modelId="{C75B4740-3A15-4D5C-A03C-C59F199E3F6F}">
      <dsp:nvSpPr>
        <dsp:cNvPr id="0" name=""/>
        <dsp:cNvSpPr/>
      </dsp:nvSpPr>
      <dsp:spPr>
        <a:xfrm rot="5400000">
          <a:off x="6835744" y="1502712"/>
          <a:ext cx="1059060" cy="6932023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Independent evaluation of all elements of Prevention Programme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Original intention to combine qualitative assessment of delivery, impacts and benefits with quantitative assessment of impact on population health and health and care system; now refocused as a result of ongoing Covid-19 pandemic</a:t>
          </a:r>
        </a:p>
      </dsp:txBody>
      <dsp:txXfrm rot="-5400000">
        <a:off x="3899263" y="4490893"/>
        <a:ext cx="6880324" cy="955662"/>
      </dsp:txXfrm>
    </dsp:sp>
    <dsp:sp modelId="{AA83C751-5507-40AB-AF1D-FE8CA9A59EAF}">
      <dsp:nvSpPr>
        <dsp:cNvPr id="0" name=""/>
        <dsp:cNvSpPr/>
      </dsp:nvSpPr>
      <dsp:spPr>
        <a:xfrm>
          <a:off x="0" y="4306811"/>
          <a:ext cx="3899262" cy="132382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Evaluation</a:t>
          </a:r>
        </a:p>
      </dsp:txBody>
      <dsp:txXfrm>
        <a:off x="64624" y="4371435"/>
        <a:ext cx="3770014" cy="11945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8ACF89-80EC-4C1E-A6DB-7960F604AC80}">
      <dsp:nvSpPr>
        <dsp:cNvPr id="0" name=""/>
        <dsp:cNvSpPr/>
      </dsp:nvSpPr>
      <dsp:spPr>
        <a:xfrm rot="5400000">
          <a:off x="7367557" y="-3191577"/>
          <a:ext cx="703092" cy="7265038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PCNs can recruit own social px link workers (ARRS scheme)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10 PCNs’ LWs managed, trained and supported by Be Well (currently 18 LWs)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Other PCNs have used ARRS funding differently – can still make social px referrals to Be Well</a:t>
          </a:r>
        </a:p>
      </dsp:txBody>
      <dsp:txXfrm rot="-5400000">
        <a:off x="4086584" y="123718"/>
        <a:ext cx="7230716" cy="634448"/>
      </dsp:txXfrm>
    </dsp:sp>
    <dsp:sp modelId="{02A7358A-5A10-48F2-B744-645219CD1E0B}">
      <dsp:nvSpPr>
        <dsp:cNvPr id="0" name=""/>
        <dsp:cNvSpPr/>
      </dsp:nvSpPr>
      <dsp:spPr>
        <a:xfrm>
          <a:off x="0" y="1509"/>
          <a:ext cx="4086584" cy="87886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PCNs and primary care</a:t>
          </a:r>
        </a:p>
      </dsp:txBody>
      <dsp:txXfrm>
        <a:off x="42903" y="44412"/>
        <a:ext cx="4000778" cy="793059"/>
      </dsp:txXfrm>
    </dsp:sp>
    <dsp:sp modelId="{A9907A0B-1226-4A33-98FB-9FDC39C20DBC}">
      <dsp:nvSpPr>
        <dsp:cNvPr id="0" name=""/>
        <dsp:cNvSpPr/>
      </dsp:nvSpPr>
      <dsp:spPr>
        <a:xfrm rot="5400000">
          <a:off x="7367557" y="-2268768"/>
          <a:ext cx="703092" cy="7265038"/>
        </a:xfrm>
        <a:prstGeom prst="round2SameRect">
          <a:avLst/>
        </a:prstGeom>
        <a:solidFill>
          <a:schemeClr val="accent5">
            <a:tint val="40000"/>
            <a:alpha val="90000"/>
            <a:hueOff val="199228"/>
            <a:satOff val="9366"/>
            <a:lumOff val="775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199228"/>
              <a:satOff val="9366"/>
              <a:lumOff val="77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buzz and HDCs role is community and neighbourhood health and wellbeing development (not supporting individuals)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Be Well have info from service users on availability and use of assets – can inform community development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Buzz/HDCs can raise awareness of Be Well within health and care system and neighbourhoods</a:t>
          </a:r>
        </a:p>
      </dsp:txBody>
      <dsp:txXfrm rot="-5400000">
        <a:off x="4086584" y="1046527"/>
        <a:ext cx="7230716" cy="634448"/>
      </dsp:txXfrm>
    </dsp:sp>
    <dsp:sp modelId="{AEEDEB3E-0A13-4057-B246-16D8599C4902}">
      <dsp:nvSpPr>
        <dsp:cNvPr id="0" name=""/>
        <dsp:cNvSpPr/>
      </dsp:nvSpPr>
      <dsp:spPr>
        <a:xfrm>
          <a:off x="0" y="924317"/>
          <a:ext cx="4086584" cy="878865"/>
        </a:xfrm>
        <a:prstGeom prst="roundRect">
          <a:avLst/>
        </a:prstGeom>
        <a:solidFill>
          <a:schemeClr val="accent5">
            <a:hueOff val="221250"/>
            <a:satOff val="2512"/>
            <a:lumOff val="227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Buzz and HDCs</a:t>
          </a:r>
        </a:p>
      </dsp:txBody>
      <dsp:txXfrm>
        <a:off x="42903" y="967220"/>
        <a:ext cx="4000778" cy="793059"/>
      </dsp:txXfrm>
    </dsp:sp>
    <dsp:sp modelId="{87032D05-DFBB-4F3C-8126-376B5644A6C3}">
      <dsp:nvSpPr>
        <dsp:cNvPr id="0" name=""/>
        <dsp:cNvSpPr/>
      </dsp:nvSpPr>
      <dsp:spPr>
        <a:xfrm rot="5400000">
          <a:off x="7367557" y="-1345960"/>
          <a:ext cx="703092" cy="7265038"/>
        </a:xfrm>
        <a:prstGeom prst="round2SameRect">
          <a:avLst/>
        </a:prstGeom>
        <a:solidFill>
          <a:schemeClr val="accent5">
            <a:tint val="40000"/>
            <a:alpha val="90000"/>
            <a:hueOff val="398456"/>
            <a:satOff val="18733"/>
            <a:lumOff val="155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398456"/>
              <a:satOff val="18733"/>
              <a:lumOff val="155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Different to social prescribing – support people with complex/multiple needs to access and engage with health and care services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Be Well link workers through Integrated Neighbourhood Teams – and provide social support alongside where needed</a:t>
          </a:r>
        </a:p>
      </dsp:txBody>
      <dsp:txXfrm rot="-5400000">
        <a:off x="4086584" y="1969335"/>
        <a:ext cx="7230716" cy="634448"/>
      </dsp:txXfrm>
    </dsp:sp>
    <dsp:sp modelId="{389DEF2A-C84C-48AA-9133-CCB18FC10BBB}">
      <dsp:nvSpPr>
        <dsp:cNvPr id="0" name=""/>
        <dsp:cNvSpPr/>
      </dsp:nvSpPr>
      <dsp:spPr>
        <a:xfrm>
          <a:off x="0" y="1847126"/>
          <a:ext cx="4086584" cy="878865"/>
        </a:xfrm>
        <a:prstGeom prst="roundRect">
          <a:avLst/>
        </a:prstGeom>
        <a:solidFill>
          <a:schemeClr val="accent5">
            <a:hueOff val="442499"/>
            <a:satOff val="5024"/>
            <a:lumOff val="454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Care Navigators, Focused Care, Care Coordinators</a:t>
          </a:r>
        </a:p>
      </dsp:txBody>
      <dsp:txXfrm>
        <a:off x="42903" y="1890029"/>
        <a:ext cx="4000778" cy="793059"/>
      </dsp:txXfrm>
    </dsp:sp>
    <dsp:sp modelId="{BE8EAB02-C4A8-40EE-941D-236497B98292}">
      <dsp:nvSpPr>
        <dsp:cNvPr id="0" name=""/>
        <dsp:cNvSpPr/>
      </dsp:nvSpPr>
      <dsp:spPr>
        <a:xfrm rot="5400000">
          <a:off x="7367557" y="-423152"/>
          <a:ext cx="703092" cy="7265038"/>
        </a:xfrm>
        <a:prstGeom prst="round2SameRect">
          <a:avLst/>
        </a:prstGeom>
        <a:solidFill>
          <a:schemeClr val="accent5">
            <a:tint val="40000"/>
            <a:alpha val="90000"/>
            <a:hueOff val="597684"/>
            <a:satOff val="28099"/>
            <a:lumOff val="232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597684"/>
              <a:satOff val="28099"/>
              <a:lumOff val="232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Be Well role in ‘triaging’ (weight management) and referrals to other services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Be Well support can ensure people have most pressing needs met (e.g. money, housing) whilst supporting/motivating to engage with ‘treatment’ – more person-centred approach </a:t>
          </a:r>
        </a:p>
      </dsp:txBody>
      <dsp:txXfrm rot="-5400000">
        <a:off x="4086584" y="2892143"/>
        <a:ext cx="7230716" cy="634448"/>
      </dsp:txXfrm>
    </dsp:sp>
    <dsp:sp modelId="{A2B731E2-288C-4B30-B11E-ACBCE7F4F1A0}">
      <dsp:nvSpPr>
        <dsp:cNvPr id="0" name=""/>
        <dsp:cNvSpPr/>
      </dsp:nvSpPr>
      <dsp:spPr>
        <a:xfrm>
          <a:off x="0" y="2769934"/>
          <a:ext cx="4086584" cy="878865"/>
        </a:xfrm>
        <a:prstGeom prst="roundRect">
          <a:avLst/>
        </a:prstGeom>
        <a:solidFill>
          <a:schemeClr val="accent5">
            <a:hueOff val="663749"/>
            <a:satOff val="7537"/>
            <a:lumOff val="68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‘Health behaviour’ services (smoking, weight management, alcohol and drugs)</a:t>
          </a:r>
        </a:p>
      </dsp:txBody>
      <dsp:txXfrm>
        <a:off x="42903" y="2812837"/>
        <a:ext cx="4000778" cy="793059"/>
      </dsp:txXfrm>
    </dsp:sp>
    <dsp:sp modelId="{1DA7F88A-1C99-457B-AD8C-DF751EFA50F0}">
      <dsp:nvSpPr>
        <dsp:cNvPr id="0" name=""/>
        <dsp:cNvSpPr/>
      </dsp:nvSpPr>
      <dsp:spPr>
        <a:xfrm rot="5400000">
          <a:off x="7367557" y="589553"/>
          <a:ext cx="703092" cy="7265038"/>
        </a:xfrm>
        <a:prstGeom prst="round2SameRect">
          <a:avLst/>
        </a:prstGeom>
        <a:solidFill>
          <a:schemeClr val="accent5">
            <a:tint val="40000"/>
            <a:alpha val="90000"/>
            <a:hueOff val="796912"/>
            <a:satOff val="37466"/>
            <a:lumOff val="3101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796912"/>
              <a:satOff val="37466"/>
              <a:lumOff val="310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Support</a:t>
          </a:r>
          <a:r>
            <a:rPr lang="en-GB" sz="1400" kern="1200" baseline="0" dirty="0"/>
            <a:t> for ‘mild/moderate’ mental health and wellbeing and social/non-medical issues – may avoid need for treatment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Social/non-medical support alongside/after mental health treatment – can improve outcomes/support recovery</a:t>
          </a:r>
        </a:p>
      </dsp:txBody>
      <dsp:txXfrm rot="-5400000">
        <a:off x="4086584" y="3904848"/>
        <a:ext cx="7230716" cy="634448"/>
      </dsp:txXfrm>
    </dsp:sp>
    <dsp:sp modelId="{028690B0-D999-4394-B9E3-45B74FF5B477}">
      <dsp:nvSpPr>
        <dsp:cNvPr id="0" name=""/>
        <dsp:cNvSpPr/>
      </dsp:nvSpPr>
      <dsp:spPr>
        <a:xfrm>
          <a:off x="0" y="3692743"/>
          <a:ext cx="4086584" cy="878865"/>
        </a:xfrm>
        <a:prstGeom prst="roundRect">
          <a:avLst/>
        </a:prstGeom>
        <a:solidFill>
          <a:schemeClr val="accent5">
            <a:hueOff val="884998"/>
            <a:satOff val="10049"/>
            <a:lumOff val="90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Mental health</a:t>
          </a:r>
        </a:p>
      </dsp:txBody>
      <dsp:txXfrm>
        <a:off x="42903" y="3735646"/>
        <a:ext cx="4000778" cy="793059"/>
      </dsp:txXfrm>
    </dsp:sp>
    <dsp:sp modelId="{56488272-1D7A-418A-8408-91876B4FC27F}">
      <dsp:nvSpPr>
        <dsp:cNvPr id="0" name=""/>
        <dsp:cNvSpPr/>
      </dsp:nvSpPr>
      <dsp:spPr>
        <a:xfrm rot="5400000">
          <a:off x="7367557" y="1420418"/>
          <a:ext cx="703092" cy="7265038"/>
        </a:xfrm>
        <a:prstGeom prst="round2SameRect">
          <a:avLst/>
        </a:prstGeom>
        <a:solidFill>
          <a:schemeClr val="accent5">
            <a:tint val="40000"/>
            <a:alpha val="90000"/>
            <a:hueOff val="996140"/>
            <a:satOff val="46832"/>
            <a:lumOff val="387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996140"/>
              <a:satOff val="46832"/>
              <a:lumOff val="3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Greater Manchester Social Prescribing Steering Group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Greater Manchester Young People’s Social Prescribing Working Group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NHSE Social Prescribing Network </a:t>
          </a:r>
        </a:p>
      </dsp:txBody>
      <dsp:txXfrm rot="-5400000">
        <a:off x="4086584" y="4735713"/>
        <a:ext cx="7230716" cy="634448"/>
      </dsp:txXfrm>
    </dsp:sp>
    <dsp:sp modelId="{21D0AB35-D9BF-4E32-8518-8A248F58B9AA}">
      <dsp:nvSpPr>
        <dsp:cNvPr id="0" name=""/>
        <dsp:cNvSpPr/>
      </dsp:nvSpPr>
      <dsp:spPr>
        <a:xfrm>
          <a:off x="0" y="4615551"/>
          <a:ext cx="4086584" cy="878865"/>
        </a:xfrm>
        <a:prstGeom prst="roundRect">
          <a:avLst/>
        </a:prstGeom>
        <a:solidFill>
          <a:schemeClr val="accent5">
            <a:hueOff val="1106248"/>
            <a:satOff val="12561"/>
            <a:lumOff val="1137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GM/national networks</a:t>
          </a:r>
        </a:p>
      </dsp:txBody>
      <dsp:txXfrm>
        <a:off x="42903" y="4658454"/>
        <a:ext cx="4000778" cy="7930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AC6DC-4B40-4956-926D-E4A08A505B34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19AA-549F-4FAA-8AE1-B91AC4DC40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89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AC6DC-4B40-4956-926D-E4A08A505B34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19AA-549F-4FAA-8AE1-B91AC4DC40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604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AC6DC-4B40-4956-926D-E4A08A505B34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19AA-549F-4FAA-8AE1-B91AC4DC40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66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AC6DC-4B40-4956-926D-E4A08A505B34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19AA-549F-4FAA-8AE1-B91AC4DC40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131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AC6DC-4B40-4956-926D-E4A08A505B34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19AA-549F-4FAA-8AE1-B91AC4DC40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491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AC6DC-4B40-4956-926D-E4A08A505B34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19AA-549F-4FAA-8AE1-B91AC4DC40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673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AC6DC-4B40-4956-926D-E4A08A505B34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19AA-549F-4FAA-8AE1-B91AC4DC40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925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AC6DC-4B40-4956-926D-E4A08A505B34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19AA-549F-4FAA-8AE1-B91AC4DC40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974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AC6DC-4B40-4956-926D-E4A08A505B34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19AA-549F-4FAA-8AE1-B91AC4DC40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04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AC6DC-4B40-4956-926D-E4A08A505B34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19AA-549F-4FAA-8AE1-B91AC4DC40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577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AC6DC-4B40-4956-926D-E4A08A505B34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19AA-549F-4FAA-8AE1-B91AC4DC40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921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AC6DC-4B40-4956-926D-E4A08A505B34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219AA-549F-4FAA-8AE1-B91AC4DC40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333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36190-49E8-441D-846C-51B87CAD7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0623"/>
            <a:ext cx="10515600" cy="679904"/>
          </a:xfrm>
        </p:spPr>
        <p:txBody>
          <a:bodyPr>
            <a:normAutofit/>
          </a:bodyPr>
          <a:lstStyle/>
          <a:p>
            <a:r>
              <a:rPr lang="en-GB" sz="3200" dirty="0"/>
              <a:t>How social prescribing developed in Manchester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E140E67-6FB3-4C98-A3F9-A28D194CBB41}"/>
              </a:ext>
            </a:extLst>
          </p:cNvPr>
          <p:cNvGrpSpPr/>
          <p:nvPr/>
        </p:nvGrpSpPr>
        <p:grpSpPr>
          <a:xfrm>
            <a:off x="0" y="3128552"/>
            <a:ext cx="12283447" cy="600895"/>
            <a:chOff x="-1" y="2939139"/>
            <a:chExt cx="12283447" cy="600895"/>
          </a:xfrm>
        </p:grpSpPr>
        <p:sp>
          <p:nvSpPr>
            <p:cNvPr id="4" name="Arrow: Pentagon 3">
              <a:extLst>
                <a:ext uri="{FF2B5EF4-FFF2-40B4-BE49-F238E27FC236}">
                  <a16:creationId xmlns:a16="http://schemas.microsoft.com/office/drawing/2014/main" id="{11C0BA65-B21B-4A81-97BA-6F5322085B69}"/>
                </a:ext>
              </a:extLst>
            </p:cNvPr>
            <p:cNvSpPr/>
            <p:nvPr/>
          </p:nvSpPr>
          <p:spPr>
            <a:xfrm>
              <a:off x="9997444" y="2939139"/>
              <a:ext cx="2286002" cy="600891"/>
            </a:xfrm>
            <a:prstGeom prst="homePlate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2021</a:t>
              </a:r>
            </a:p>
          </p:txBody>
        </p:sp>
        <p:sp>
          <p:nvSpPr>
            <p:cNvPr id="5" name="Arrow: Pentagon 4">
              <a:extLst>
                <a:ext uri="{FF2B5EF4-FFF2-40B4-BE49-F238E27FC236}">
                  <a16:creationId xmlns:a16="http://schemas.microsoft.com/office/drawing/2014/main" id="{8D4EC4E8-6691-4CAD-BFD6-7BFF38449BFB}"/>
                </a:ext>
              </a:extLst>
            </p:cNvPr>
            <p:cNvSpPr/>
            <p:nvPr/>
          </p:nvSpPr>
          <p:spPr>
            <a:xfrm>
              <a:off x="7990118" y="2939140"/>
              <a:ext cx="2286002" cy="600891"/>
            </a:xfrm>
            <a:prstGeom prst="homePlate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2020</a:t>
              </a:r>
            </a:p>
          </p:txBody>
        </p:sp>
        <p:sp>
          <p:nvSpPr>
            <p:cNvPr id="6" name="Arrow: Pentagon 5">
              <a:extLst>
                <a:ext uri="{FF2B5EF4-FFF2-40B4-BE49-F238E27FC236}">
                  <a16:creationId xmlns:a16="http://schemas.microsoft.com/office/drawing/2014/main" id="{FA6D31DD-AF05-429C-818E-83A6E3086827}"/>
                </a:ext>
              </a:extLst>
            </p:cNvPr>
            <p:cNvSpPr/>
            <p:nvPr/>
          </p:nvSpPr>
          <p:spPr>
            <a:xfrm>
              <a:off x="5995853" y="2939141"/>
              <a:ext cx="2299064" cy="600891"/>
            </a:xfrm>
            <a:prstGeom prst="homePlate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2019</a:t>
              </a:r>
            </a:p>
          </p:txBody>
        </p:sp>
        <p:sp>
          <p:nvSpPr>
            <p:cNvPr id="7" name="Arrow: Pentagon 6">
              <a:extLst>
                <a:ext uri="{FF2B5EF4-FFF2-40B4-BE49-F238E27FC236}">
                  <a16:creationId xmlns:a16="http://schemas.microsoft.com/office/drawing/2014/main" id="{96EE67C9-9AAB-4D85-A5F0-585D0E83FC72}"/>
                </a:ext>
              </a:extLst>
            </p:cNvPr>
            <p:cNvSpPr/>
            <p:nvPr/>
          </p:nvSpPr>
          <p:spPr>
            <a:xfrm>
              <a:off x="4001589" y="2939141"/>
              <a:ext cx="2286002" cy="600891"/>
            </a:xfrm>
            <a:prstGeom prst="homePlate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2018</a:t>
              </a:r>
            </a:p>
          </p:txBody>
        </p:sp>
        <p:sp>
          <p:nvSpPr>
            <p:cNvPr id="8" name="Arrow: Pentagon 7">
              <a:extLst>
                <a:ext uri="{FF2B5EF4-FFF2-40B4-BE49-F238E27FC236}">
                  <a16:creationId xmlns:a16="http://schemas.microsoft.com/office/drawing/2014/main" id="{93750F28-80CF-4311-A214-820037DA16A9}"/>
                </a:ext>
              </a:extLst>
            </p:cNvPr>
            <p:cNvSpPr/>
            <p:nvPr/>
          </p:nvSpPr>
          <p:spPr>
            <a:xfrm>
              <a:off x="2007326" y="2939141"/>
              <a:ext cx="2277292" cy="600891"/>
            </a:xfrm>
            <a:prstGeom prst="homePlat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2017</a:t>
              </a:r>
            </a:p>
          </p:txBody>
        </p:sp>
        <p:sp>
          <p:nvSpPr>
            <p:cNvPr id="9" name="Arrow: Pentagon 8">
              <a:extLst>
                <a:ext uri="{FF2B5EF4-FFF2-40B4-BE49-F238E27FC236}">
                  <a16:creationId xmlns:a16="http://schemas.microsoft.com/office/drawing/2014/main" id="{77811403-9988-4753-843B-5DF0466FA38F}"/>
                </a:ext>
              </a:extLst>
            </p:cNvPr>
            <p:cNvSpPr/>
            <p:nvPr/>
          </p:nvSpPr>
          <p:spPr>
            <a:xfrm>
              <a:off x="-1" y="2939143"/>
              <a:ext cx="2299063" cy="600891"/>
            </a:xfrm>
            <a:prstGeom prst="homePlat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2016</a:t>
              </a:r>
            </a:p>
          </p:txBody>
        </p:sp>
      </p:grpSp>
      <p:sp>
        <p:nvSpPr>
          <p:cNvPr id="10" name="Callout: Line 9">
            <a:extLst>
              <a:ext uri="{FF2B5EF4-FFF2-40B4-BE49-F238E27FC236}">
                <a16:creationId xmlns:a16="http://schemas.microsoft.com/office/drawing/2014/main" id="{99F1C477-A454-45A7-A7EF-92EB03A8945A}"/>
              </a:ext>
            </a:extLst>
          </p:cNvPr>
          <p:cNvSpPr/>
          <p:nvPr/>
        </p:nvSpPr>
        <p:spPr>
          <a:xfrm>
            <a:off x="25037" y="1645924"/>
            <a:ext cx="1626325" cy="1054826"/>
          </a:xfrm>
          <a:prstGeom prst="borderCallout1">
            <a:avLst>
              <a:gd name="adj1" fmla="val 101444"/>
              <a:gd name="adj2" fmla="val 11047"/>
              <a:gd name="adj3" fmla="val 131559"/>
              <a:gd name="adj4" fmla="val 14453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Prevention Programme model design, stakeholder engagement, model development</a:t>
            </a:r>
          </a:p>
        </p:txBody>
      </p:sp>
      <p:sp>
        <p:nvSpPr>
          <p:cNvPr id="11" name="Callout: Line 10">
            <a:extLst>
              <a:ext uri="{FF2B5EF4-FFF2-40B4-BE49-F238E27FC236}">
                <a16:creationId xmlns:a16="http://schemas.microsoft.com/office/drawing/2014/main" id="{32D464BC-D416-414A-8589-BB184FD0D63A}"/>
              </a:ext>
            </a:extLst>
          </p:cNvPr>
          <p:cNvSpPr/>
          <p:nvPr/>
        </p:nvSpPr>
        <p:spPr>
          <a:xfrm>
            <a:off x="889363" y="4745079"/>
            <a:ext cx="1409700" cy="600891"/>
          </a:xfrm>
          <a:prstGeom prst="borderCallout1">
            <a:avLst>
              <a:gd name="adj1" fmla="val -6207"/>
              <a:gd name="adj2" fmla="val 79344"/>
              <a:gd name="adj3" fmla="val -157173"/>
              <a:gd name="adj4" fmla="val 62483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Business case (North early implementation)</a:t>
            </a:r>
          </a:p>
        </p:txBody>
      </p:sp>
      <p:sp>
        <p:nvSpPr>
          <p:cNvPr id="12" name="Callout: Line 11">
            <a:extLst>
              <a:ext uri="{FF2B5EF4-FFF2-40B4-BE49-F238E27FC236}">
                <a16:creationId xmlns:a16="http://schemas.microsoft.com/office/drawing/2014/main" id="{83FE3DDF-C762-495D-9D95-5442250C797E}"/>
              </a:ext>
            </a:extLst>
          </p:cNvPr>
          <p:cNvSpPr/>
          <p:nvPr/>
        </p:nvSpPr>
        <p:spPr>
          <a:xfrm>
            <a:off x="237307" y="4104997"/>
            <a:ext cx="1201783" cy="385353"/>
          </a:xfrm>
          <a:prstGeom prst="borderCallout1">
            <a:avLst>
              <a:gd name="adj1" fmla="val -10587"/>
              <a:gd name="adj2" fmla="val 81003"/>
              <a:gd name="adj3" fmla="val -71430"/>
              <a:gd name="adj4" fmla="val 81196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Market testing </a:t>
            </a:r>
          </a:p>
        </p:txBody>
      </p:sp>
      <p:sp>
        <p:nvSpPr>
          <p:cNvPr id="13" name="Callout: Line 12">
            <a:extLst>
              <a:ext uri="{FF2B5EF4-FFF2-40B4-BE49-F238E27FC236}">
                <a16:creationId xmlns:a16="http://schemas.microsoft.com/office/drawing/2014/main" id="{D2C8BDDE-99C7-4C88-816A-C49F2AC384B4}"/>
              </a:ext>
            </a:extLst>
          </p:cNvPr>
          <p:cNvSpPr/>
          <p:nvPr/>
        </p:nvSpPr>
        <p:spPr>
          <a:xfrm>
            <a:off x="2007327" y="1645924"/>
            <a:ext cx="1014550" cy="600891"/>
          </a:xfrm>
          <a:prstGeom prst="borderCallout1">
            <a:avLst>
              <a:gd name="adj1" fmla="val 112011"/>
              <a:gd name="adj2" fmla="val 34779"/>
              <a:gd name="adj3" fmla="val 231639"/>
              <a:gd name="adj4" fmla="val 40789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Tender: North CLFH</a:t>
            </a:r>
          </a:p>
        </p:txBody>
      </p:sp>
      <p:sp>
        <p:nvSpPr>
          <p:cNvPr id="14" name="Callout: Line 13">
            <a:extLst>
              <a:ext uri="{FF2B5EF4-FFF2-40B4-BE49-F238E27FC236}">
                <a16:creationId xmlns:a16="http://schemas.microsoft.com/office/drawing/2014/main" id="{ABC310CD-5771-42BA-916C-9D39C69418CB}"/>
              </a:ext>
            </a:extLst>
          </p:cNvPr>
          <p:cNvSpPr/>
          <p:nvPr/>
        </p:nvSpPr>
        <p:spPr>
          <a:xfrm>
            <a:off x="2545081" y="2462350"/>
            <a:ext cx="1201783" cy="385353"/>
          </a:xfrm>
          <a:prstGeom prst="borderCallout1">
            <a:avLst>
              <a:gd name="adj1" fmla="val 109814"/>
              <a:gd name="adj2" fmla="val 25569"/>
              <a:gd name="adj3" fmla="val 161273"/>
              <a:gd name="adj4" fmla="val 29021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Market testing (C&amp;S) </a:t>
            </a:r>
          </a:p>
        </p:txBody>
      </p:sp>
      <p:sp>
        <p:nvSpPr>
          <p:cNvPr id="15" name="Callout: Line 14">
            <a:extLst>
              <a:ext uri="{FF2B5EF4-FFF2-40B4-BE49-F238E27FC236}">
                <a16:creationId xmlns:a16="http://schemas.microsoft.com/office/drawing/2014/main" id="{1707D4E9-E7BF-48A1-B938-B42EC46DCC66}"/>
              </a:ext>
            </a:extLst>
          </p:cNvPr>
          <p:cNvSpPr/>
          <p:nvPr/>
        </p:nvSpPr>
        <p:spPr>
          <a:xfrm>
            <a:off x="2917373" y="4712424"/>
            <a:ext cx="1201783" cy="600891"/>
          </a:xfrm>
          <a:prstGeom prst="borderCallout1">
            <a:avLst>
              <a:gd name="adj1" fmla="val -18424"/>
              <a:gd name="adj2" fmla="val 83706"/>
              <a:gd name="adj3" fmla="val -142275"/>
              <a:gd name="adj4" fmla="val 86856"/>
            </a:avLst>
          </a:prstGeom>
          <a:solidFill>
            <a:schemeClr val="accent2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>
                <a:solidFill>
                  <a:schemeClr val="tx1"/>
                </a:solidFill>
              </a:rPr>
              <a:t>Be Well – North (CLFH) service begins (Dec)</a:t>
            </a:r>
          </a:p>
        </p:txBody>
      </p:sp>
      <p:sp>
        <p:nvSpPr>
          <p:cNvPr id="16" name="Callout: Line 15">
            <a:extLst>
              <a:ext uri="{FF2B5EF4-FFF2-40B4-BE49-F238E27FC236}">
                <a16:creationId xmlns:a16="http://schemas.microsoft.com/office/drawing/2014/main" id="{D16609C6-D1CA-461A-AEEF-5AFD637952CF}"/>
              </a:ext>
            </a:extLst>
          </p:cNvPr>
          <p:cNvSpPr/>
          <p:nvPr/>
        </p:nvSpPr>
        <p:spPr>
          <a:xfrm>
            <a:off x="2594068" y="4104997"/>
            <a:ext cx="1201783" cy="385353"/>
          </a:xfrm>
          <a:prstGeom prst="borderCallout1">
            <a:avLst>
              <a:gd name="adj1" fmla="val 1339"/>
              <a:gd name="adj2" fmla="val 81004"/>
              <a:gd name="adj3" fmla="val -69236"/>
              <a:gd name="adj4" fmla="val 80108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Business case (C&amp;S) </a:t>
            </a:r>
          </a:p>
        </p:txBody>
      </p:sp>
      <p:sp>
        <p:nvSpPr>
          <p:cNvPr id="17" name="Callout: Line 16">
            <a:extLst>
              <a:ext uri="{FF2B5EF4-FFF2-40B4-BE49-F238E27FC236}">
                <a16:creationId xmlns:a16="http://schemas.microsoft.com/office/drawing/2014/main" id="{54DA8D6C-BECA-46D3-90F1-87FA9E236D8C}"/>
              </a:ext>
            </a:extLst>
          </p:cNvPr>
          <p:cNvSpPr/>
          <p:nvPr/>
        </p:nvSpPr>
        <p:spPr>
          <a:xfrm>
            <a:off x="4119156" y="1645924"/>
            <a:ext cx="1014550" cy="600891"/>
          </a:xfrm>
          <a:prstGeom prst="borderCallout1">
            <a:avLst>
              <a:gd name="adj1" fmla="val 112011"/>
              <a:gd name="adj2" fmla="val 34779"/>
              <a:gd name="adj3" fmla="val 231639"/>
              <a:gd name="adj4" fmla="val 40789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Tender: Be Well - C&amp;S (CLFH)</a:t>
            </a:r>
          </a:p>
        </p:txBody>
      </p:sp>
      <p:sp>
        <p:nvSpPr>
          <p:cNvPr id="18" name="Callout: Line 17">
            <a:extLst>
              <a:ext uri="{FF2B5EF4-FFF2-40B4-BE49-F238E27FC236}">
                <a16:creationId xmlns:a16="http://schemas.microsoft.com/office/drawing/2014/main" id="{3206622D-C1C5-42EF-81D5-E349426035C9}"/>
              </a:ext>
            </a:extLst>
          </p:cNvPr>
          <p:cNvSpPr/>
          <p:nvPr/>
        </p:nvSpPr>
        <p:spPr>
          <a:xfrm>
            <a:off x="4626431" y="4712424"/>
            <a:ext cx="1201783" cy="600891"/>
          </a:xfrm>
          <a:prstGeom prst="borderCallout1">
            <a:avLst>
              <a:gd name="adj1" fmla="val -18424"/>
              <a:gd name="adj2" fmla="val 83706"/>
              <a:gd name="adj3" fmla="val -142275"/>
              <a:gd name="adj4" fmla="val 86856"/>
            </a:avLst>
          </a:prstGeom>
          <a:solidFill>
            <a:schemeClr val="accent3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>
                <a:solidFill>
                  <a:schemeClr val="tx1"/>
                </a:solidFill>
              </a:rPr>
              <a:t>Be Well – C&amp;S (CLFH) service begins (Oct)</a:t>
            </a:r>
          </a:p>
        </p:txBody>
      </p:sp>
      <p:sp>
        <p:nvSpPr>
          <p:cNvPr id="19" name="Callout: Line 18">
            <a:extLst>
              <a:ext uri="{FF2B5EF4-FFF2-40B4-BE49-F238E27FC236}">
                <a16:creationId xmlns:a16="http://schemas.microsoft.com/office/drawing/2014/main" id="{DB2EDF67-A5F6-4C49-B0F7-37C203F34E55}"/>
              </a:ext>
            </a:extLst>
          </p:cNvPr>
          <p:cNvSpPr/>
          <p:nvPr/>
        </p:nvSpPr>
        <p:spPr>
          <a:xfrm>
            <a:off x="7058299" y="1639390"/>
            <a:ext cx="1014550" cy="600891"/>
          </a:xfrm>
          <a:prstGeom prst="borderCallout1">
            <a:avLst>
              <a:gd name="adj1" fmla="val 112011"/>
              <a:gd name="adj2" fmla="val 34779"/>
              <a:gd name="adj3" fmla="val 231639"/>
              <a:gd name="adj4" fmla="val 40789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Tender: Be Well - North (CLFH)</a:t>
            </a:r>
          </a:p>
        </p:txBody>
      </p:sp>
      <p:sp>
        <p:nvSpPr>
          <p:cNvPr id="20" name="Callout: Line 19">
            <a:extLst>
              <a:ext uri="{FF2B5EF4-FFF2-40B4-BE49-F238E27FC236}">
                <a16:creationId xmlns:a16="http://schemas.microsoft.com/office/drawing/2014/main" id="{41094298-367D-4880-8999-3A8AAE141FA7}"/>
              </a:ext>
            </a:extLst>
          </p:cNvPr>
          <p:cNvSpPr/>
          <p:nvPr/>
        </p:nvSpPr>
        <p:spPr>
          <a:xfrm>
            <a:off x="7694026" y="4712424"/>
            <a:ext cx="1201783" cy="832771"/>
          </a:xfrm>
          <a:prstGeom prst="borderCallout1">
            <a:avLst>
              <a:gd name="adj1" fmla="val -18424"/>
              <a:gd name="adj2" fmla="val 83706"/>
              <a:gd name="adj3" fmla="val -101491"/>
              <a:gd name="adj4" fmla="val 85769"/>
            </a:avLst>
          </a:prstGeom>
          <a:solidFill>
            <a:schemeClr val="accent5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>
                <a:solidFill>
                  <a:schemeClr val="tx1"/>
                </a:solidFill>
              </a:rPr>
              <a:t>Be Well – North (CLFH) service new provider begins (April)</a:t>
            </a:r>
          </a:p>
        </p:txBody>
      </p:sp>
      <p:sp>
        <p:nvSpPr>
          <p:cNvPr id="21" name="Callout: Line 20">
            <a:extLst>
              <a:ext uri="{FF2B5EF4-FFF2-40B4-BE49-F238E27FC236}">
                <a16:creationId xmlns:a16="http://schemas.microsoft.com/office/drawing/2014/main" id="{512922E8-5E65-4B5E-9F65-F6E84B268BF7}"/>
              </a:ext>
            </a:extLst>
          </p:cNvPr>
          <p:cNvSpPr/>
          <p:nvPr/>
        </p:nvSpPr>
        <p:spPr>
          <a:xfrm>
            <a:off x="8170818" y="2441120"/>
            <a:ext cx="1201783" cy="385353"/>
          </a:xfrm>
          <a:prstGeom prst="borderCallout1">
            <a:avLst>
              <a:gd name="adj1" fmla="val 109814"/>
              <a:gd name="adj2" fmla="val 25569"/>
              <a:gd name="adj3" fmla="val 161273"/>
              <a:gd name="adj4" fmla="val 29021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Covid + lockdown 1</a:t>
            </a:r>
          </a:p>
        </p:txBody>
      </p:sp>
      <p:sp>
        <p:nvSpPr>
          <p:cNvPr id="22" name="Callout: Line 21">
            <a:extLst>
              <a:ext uri="{FF2B5EF4-FFF2-40B4-BE49-F238E27FC236}">
                <a16:creationId xmlns:a16="http://schemas.microsoft.com/office/drawing/2014/main" id="{04B53D28-6DFB-4DEE-90E2-F8F4F82554CF}"/>
              </a:ext>
            </a:extLst>
          </p:cNvPr>
          <p:cNvSpPr/>
          <p:nvPr/>
        </p:nvSpPr>
        <p:spPr>
          <a:xfrm>
            <a:off x="9074338" y="4297673"/>
            <a:ext cx="1201783" cy="600891"/>
          </a:xfrm>
          <a:prstGeom prst="borderCallout1">
            <a:avLst>
              <a:gd name="adj1" fmla="val -15610"/>
              <a:gd name="adj2" fmla="val 15786"/>
              <a:gd name="adj3" fmla="val -78264"/>
              <a:gd name="adj4" fmla="val -1445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Be Well PCN Link Workers begin</a:t>
            </a:r>
          </a:p>
        </p:txBody>
      </p:sp>
      <p:sp>
        <p:nvSpPr>
          <p:cNvPr id="23" name="Callout: Line 22">
            <a:extLst>
              <a:ext uri="{FF2B5EF4-FFF2-40B4-BE49-F238E27FC236}">
                <a16:creationId xmlns:a16="http://schemas.microsoft.com/office/drawing/2014/main" id="{BB32EAEA-33CD-48E9-A758-AA9F74B17D85}"/>
              </a:ext>
            </a:extLst>
          </p:cNvPr>
          <p:cNvSpPr/>
          <p:nvPr/>
        </p:nvSpPr>
        <p:spPr>
          <a:xfrm>
            <a:off x="10460094" y="2054135"/>
            <a:ext cx="1201783" cy="600891"/>
          </a:xfrm>
          <a:prstGeom prst="borderCallout1">
            <a:avLst>
              <a:gd name="adj1" fmla="val 114825"/>
              <a:gd name="adj2" fmla="val 14699"/>
              <a:gd name="adj3" fmla="val 167388"/>
              <a:gd name="adj4" fmla="val 10543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Additional Be Well PCN Link Workers begin</a:t>
            </a:r>
          </a:p>
        </p:txBody>
      </p:sp>
      <p:sp>
        <p:nvSpPr>
          <p:cNvPr id="24" name="Callout: Line 23">
            <a:extLst>
              <a:ext uri="{FF2B5EF4-FFF2-40B4-BE49-F238E27FC236}">
                <a16:creationId xmlns:a16="http://schemas.microsoft.com/office/drawing/2014/main" id="{D6899F14-4D12-482D-9062-B8083F650435}"/>
              </a:ext>
            </a:extLst>
          </p:cNvPr>
          <p:cNvSpPr/>
          <p:nvPr/>
        </p:nvSpPr>
        <p:spPr>
          <a:xfrm>
            <a:off x="5343800" y="2083526"/>
            <a:ext cx="1304108" cy="600891"/>
          </a:xfrm>
          <a:prstGeom prst="borderCallout1">
            <a:avLst>
              <a:gd name="adj1" fmla="val 109814"/>
              <a:gd name="adj2" fmla="val 25569"/>
              <a:gd name="adj3" fmla="val 161273"/>
              <a:gd name="adj4" fmla="val 29021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Prevention Programme evaluation begins</a:t>
            </a:r>
          </a:p>
        </p:txBody>
      </p:sp>
      <p:sp>
        <p:nvSpPr>
          <p:cNvPr id="25" name="Callout: Line 24">
            <a:extLst>
              <a:ext uri="{FF2B5EF4-FFF2-40B4-BE49-F238E27FC236}">
                <a16:creationId xmlns:a16="http://schemas.microsoft.com/office/drawing/2014/main" id="{264FF3C3-EC33-40CB-898D-F5D074BF070A}"/>
              </a:ext>
            </a:extLst>
          </p:cNvPr>
          <p:cNvSpPr/>
          <p:nvPr/>
        </p:nvSpPr>
        <p:spPr>
          <a:xfrm>
            <a:off x="6874333" y="4212764"/>
            <a:ext cx="1382482" cy="385353"/>
          </a:xfrm>
          <a:prstGeom prst="borderCallout1">
            <a:avLst>
              <a:gd name="adj1" fmla="val -12220"/>
              <a:gd name="adj2" fmla="val 72308"/>
              <a:gd name="adj3" fmla="val -96355"/>
              <a:gd name="adj4" fmla="val 71462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First interim evaluation report</a:t>
            </a:r>
          </a:p>
        </p:txBody>
      </p:sp>
      <p:sp>
        <p:nvSpPr>
          <p:cNvPr id="26" name="Callout: Line 25">
            <a:extLst>
              <a:ext uri="{FF2B5EF4-FFF2-40B4-BE49-F238E27FC236}">
                <a16:creationId xmlns:a16="http://schemas.microsoft.com/office/drawing/2014/main" id="{F28903A8-6D7D-49A4-AA4D-D717C2D3A3CB}"/>
              </a:ext>
            </a:extLst>
          </p:cNvPr>
          <p:cNvSpPr/>
          <p:nvPr/>
        </p:nvSpPr>
        <p:spPr>
          <a:xfrm>
            <a:off x="10662559" y="4469667"/>
            <a:ext cx="1382482" cy="385353"/>
          </a:xfrm>
          <a:prstGeom prst="borderCallout1">
            <a:avLst>
              <a:gd name="adj1" fmla="val -12220"/>
              <a:gd name="adj2" fmla="val 72308"/>
              <a:gd name="adj3" fmla="val -160761"/>
              <a:gd name="adj4" fmla="val 64848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Evaluation ends</a:t>
            </a:r>
          </a:p>
        </p:txBody>
      </p:sp>
    </p:spTree>
    <p:extLst>
      <p:ext uri="{BB962C8B-B14F-4D97-AF65-F5344CB8AC3E}">
        <p14:creationId xmlns:p14="http://schemas.microsoft.com/office/powerpoint/2010/main" val="793006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D65A8-3945-48DA-A5EE-96ECD9F85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994"/>
            <a:ext cx="10515600" cy="928098"/>
          </a:xfrm>
        </p:spPr>
        <p:txBody>
          <a:bodyPr>
            <a:normAutofit/>
          </a:bodyPr>
          <a:lstStyle/>
          <a:p>
            <a:r>
              <a:rPr lang="en-GB" sz="3200" dirty="0"/>
              <a:t>How social prescribing works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E4F95B6-A2CD-4A61-B819-4AFFEC73EA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5124085"/>
              </p:ext>
            </p:extLst>
          </p:nvPr>
        </p:nvGraphicFramePr>
        <p:xfrm>
          <a:off x="483326" y="1058092"/>
          <a:ext cx="11220994" cy="5669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1983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D65A8-3945-48DA-A5EE-96ECD9F85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515" y="129994"/>
            <a:ext cx="10959736" cy="836657"/>
          </a:xfrm>
        </p:spPr>
        <p:txBody>
          <a:bodyPr>
            <a:normAutofit fontScale="90000"/>
          </a:bodyPr>
          <a:lstStyle/>
          <a:p>
            <a:r>
              <a:rPr lang="en-GB" sz="3200" dirty="0"/>
              <a:t>Social prescribing within Manchester’s ‘prevention and wellbeing’ model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20496C6-8CE2-4D3A-92CC-01DBF4EA5B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5533577"/>
              </p:ext>
            </p:extLst>
          </p:nvPr>
        </p:nvGraphicFramePr>
        <p:xfrm>
          <a:off x="522514" y="1097280"/>
          <a:ext cx="10831286" cy="563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7875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D65A8-3945-48DA-A5EE-96ECD9F85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9645"/>
            <a:ext cx="10515600" cy="862784"/>
          </a:xfrm>
        </p:spPr>
        <p:txBody>
          <a:bodyPr>
            <a:normAutofit/>
          </a:bodyPr>
          <a:lstStyle/>
          <a:p>
            <a:r>
              <a:rPr lang="en-GB" sz="3200" dirty="0"/>
              <a:t>Links/interaction with other services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22E2C14-33D9-4DE0-865C-7219EBCD5B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0784678"/>
              </p:ext>
            </p:extLst>
          </p:nvPr>
        </p:nvGraphicFramePr>
        <p:xfrm>
          <a:off x="418011" y="1112429"/>
          <a:ext cx="11351623" cy="54959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9590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D65A8-3945-48DA-A5EE-96ECD9F85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47559"/>
            <a:ext cx="10515600" cy="849721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chemeClr val="accent4"/>
                </a:solidFill>
              </a:rPr>
              <a:t>Next steps for social prescribing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0447E-8ABA-446A-978F-7855B9925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728" y="1097279"/>
            <a:ext cx="11092543" cy="5513161"/>
          </a:xfrm>
        </p:spPr>
        <p:txBody>
          <a:bodyPr>
            <a:normAutofit lnSpcReduction="10000"/>
          </a:bodyPr>
          <a:lstStyle/>
          <a:p>
            <a:r>
              <a:rPr lang="en-GB" dirty="0"/>
              <a:t>Population Health Covid-19 Recovery and Development Plan: Healthy People, Healthy Places, Health Equity. </a:t>
            </a:r>
          </a:p>
          <a:p>
            <a:pPr lvl="1"/>
            <a:r>
              <a:rPr lang="en-GB" dirty="0"/>
              <a:t>Social prescribing and wellbeing support (physical and mental) is central to this</a:t>
            </a:r>
          </a:p>
          <a:p>
            <a:pPr lvl="1"/>
            <a:r>
              <a:rPr lang="en-GB" dirty="0"/>
              <a:t>We may need to do some things a bit differently – but our basic model is good and achieving good outcomes for individuals</a:t>
            </a:r>
          </a:p>
          <a:p>
            <a:pPr lvl="1"/>
            <a:r>
              <a:rPr lang="en-GB" dirty="0"/>
              <a:t>We need to secure sustainable, longer-term investment for prevention and wellbeing (the funding climate is challenging)</a:t>
            </a:r>
          </a:p>
          <a:p>
            <a:pPr lvl="1"/>
            <a:r>
              <a:rPr lang="en-GB" dirty="0"/>
              <a:t>Working with, for and within communities is essential – social prescribing only works within that broader context</a:t>
            </a:r>
          </a:p>
          <a:p>
            <a:r>
              <a:rPr lang="en-GB" dirty="0"/>
              <a:t>Existing and emerging priorities</a:t>
            </a:r>
          </a:p>
          <a:p>
            <a:pPr lvl="1"/>
            <a:r>
              <a:rPr lang="en-GB" dirty="0"/>
              <a:t>Social prescribing is not just ‘a primary care thing’ </a:t>
            </a:r>
          </a:p>
          <a:p>
            <a:pPr lvl="1"/>
            <a:r>
              <a:rPr lang="en-GB" dirty="0"/>
              <a:t>Covid has laid bare the inequalities we already knew about – we need to address these urgently and systemically</a:t>
            </a:r>
          </a:p>
          <a:p>
            <a:pPr lvl="1"/>
            <a:r>
              <a:rPr lang="en-GB" dirty="0"/>
              <a:t>There are opportunities to develop how we support younger people, and support good mental health and wellbeing/prevent mental ill-health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7655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352</TotalTime>
  <Words>1081</Words>
  <Application>Microsoft Office PowerPoint</Application>
  <PresentationFormat>Widescreen</PresentationFormat>
  <Paragraphs>93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How social prescribing developed in Manchester</vt:lpstr>
      <vt:lpstr>How social prescribing works</vt:lpstr>
      <vt:lpstr>Social prescribing within Manchester’s ‘prevention and wellbeing’ model</vt:lpstr>
      <vt:lpstr>Links/interaction with other services</vt:lpstr>
      <vt:lpstr>Next steps for social prescribing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Lydia Fleuty</dc:creator>
  <cp:lastModifiedBy>Lydia Fleuty</cp:lastModifiedBy>
  <cp:revision>30</cp:revision>
  <dcterms:created xsi:type="dcterms:W3CDTF">2021-07-09T10:20:18Z</dcterms:created>
  <dcterms:modified xsi:type="dcterms:W3CDTF">2021-07-09T16:12:32Z</dcterms:modified>
</cp:coreProperties>
</file>