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4" r:id="rId5"/>
    <p:sldId id="265" r:id="rId6"/>
    <p:sldId id="263" r:id="rId7"/>
    <p:sldId id="258" r:id="rId8"/>
    <p:sldId id="259" r:id="rId9"/>
    <p:sldId id="268" r:id="rId10"/>
    <p:sldId id="266" r:id="rId11"/>
    <p:sldId id="270" r:id="rId12"/>
    <p:sldId id="260"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B8F"/>
    <a:srgbClr val="F58020"/>
    <a:srgbClr val="FF9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4"/>
    <p:restoredTop sz="94655"/>
  </p:normalViewPr>
  <p:slideViewPr>
    <p:cSldViewPr snapToGrid="0" snapToObjects="1" showGuides="1">
      <p:cViewPr varScale="1">
        <p:scale>
          <a:sx n="69" d="100"/>
          <a:sy n="69" d="100"/>
        </p:scale>
        <p:origin x="3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29C1-2BBA-3547-9FCA-415C7270FD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D2B827-8DE7-3048-AAE2-3CC6F93FC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D317F5-3C79-8544-838F-5127510F77BD}"/>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5" name="Footer Placeholder 4">
            <a:extLst>
              <a:ext uri="{FF2B5EF4-FFF2-40B4-BE49-F238E27FC236}">
                <a16:creationId xmlns:a16="http://schemas.microsoft.com/office/drawing/2014/main" id="{C53E470C-A0B1-234A-B3FA-FD06D237E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AB1CA-EEE7-A24C-B451-D33CE6AABDE3}"/>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90259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1CB9-DC7A-894D-949B-61402391DD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48800-32A7-BB41-B510-811FCA98EA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A517-26F4-0342-9505-4BAF0B655BE4}"/>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5" name="Footer Placeholder 4">
            <a:extLst>
              <a:ext uri="{FF2B5EF4-FFF2-40B4-BE49-F238E27FC236}">
                <a16:creationId xmlns:a16="http://schemas.microsoft.com/office/drawing/2014/main" id="{B98DA878-120D-4C4B-B08E-8402DC48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21082-30C4-AE4C-AA90-260F7DD50909}"/>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107794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39C4D-FAC9-0046-8234-9EAB6C29C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C973B8-9F08-F649-8AB2-D096EC002F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92200-A536-B44F-A68E-144C45E5D8EC}"/>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5" name="Footer Placeholder 4">
            <a:extLst>
              <a:ext uri="{FF2B5EF4-FFF2-40B4-BE49-F238E27FC236}">
                <a16:creationId xmlns:a16="http://schemas.microsoft.com/office/drawing/2014/main" id="{8A75CC44-B294-8848-90EA-5426F71E0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86AC7-B970-0D46-9BBC-97742910BE36}"/>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100072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E4D2-9240-BD45-9765-941C65153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AE092-86FE-B544-88A2-C9CAE79083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F7096-6373-D645-B0A7-7071B7BF4C5A}"/>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5" name="Footer Placeholder 4">
            <a:extLst>
              <a:ext uri="{FF2B5EF4-FFF2-40B4-BE49-F238E27FC236}">
                <a16:creationId xmlns:a16="http://schemas.microsoft.com/office/drawing/2014/main" id="{600D0241-4B0B-234D-9825-3365D0E14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61EDF-38CE-B24C-B8A3-1D3117A41F09}"/>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188947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A472-C32F-EC46-9180-410F2343D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4D4B55-5071-E14E-9999-945C3CFEC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6692C6-7151-A946-9C13-378C45ECA9E8}"/>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5" name="Footer Placeholder 4">
            <a:extLst>
              <a:ext uri="{FF2B5EF4-FFF2-40B4-BE49-F238E27FC236}">
                <a16:creationId xmlns:a16="http://schemas.microsoft.com/office/drawing/2014/main" id="{59E6AB34-D1BC-204F-83D3-ABA9D1820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7255F-AA03-CA4B-A3C6-AAC639585599}"/>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68130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8EAA-38EE-4044-8DF3-62A76E885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D766B6-7BE7-8547-8481-32B1F1417D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710077-86DC-F84A-89DB-437619BCBA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88A0E7-9879-0D48-A95A-30A613E562CF}"/>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6" name="Footer Placeholder 5">
            <a:extLst>
              <a:ext uri="{FF2B5EF4-FFF2-40B4-BE49-F238E27FC236}">
                <a16:creationId xmlns:a16="http://schemas.microsoft.com/office/drawing/2014/main" id="{B8CB4CCE-74BF-3F49-99AD-4DF566B6A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EDDDD7-8496-EB41-AC87-7F4BB695BD17}"/>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274622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E01A-98F4-BC49-8133-B46FF131B6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C3648-4CC1-5547-A53C-F71823D3B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786BF9-A35F-7843-9A6F-6F8CBF632E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4460F-E3C7-1443-9345-DDCB19C6A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8BC910-C533-4042-8716-6D9632E0EF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9D032C-223C-8A45-9B40-8820FA95C983}"/>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8" name="Footer Placeholder 7">
            <a:extLst>
              <a:ext uri="{FF2B5EF4-FFF2-40B4-BE49-F238E27FC236}">
                <a16:creationId xmlns:a16="http://schemas.microsoft.com/office/drawing/2014/main" id="{7CCBD004-4D00-8F41-A628-D71273B9DA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B873FD-52E7-5B47-A002-7EEC05BD86D9}"/>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376723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01AB-D4E9-2947-AC89-6F58E7C7A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34EC3A-7DEC-2244-A625-7CBECD7A1F85}"/>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4" name="Footer Placeholder 3">
            <a:extLst>
              <a:ext uri="{FF2B5EF4-FFF2-40B4-BE49-F238E27FC236}">
                <a16:creationId xmlns:a16="http://schemas.microsoft.com/office/drawing/2014/main" id="{33DF205C-53F7-C24E-B157-E282A10803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A7C06D-C2DA-2F48-A541-F3E877126CD2}"/>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334362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79A2E4-8555-7C4D-979B-9AAD9FF2F80E}"/>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3" name="Footer Placeholder 2">
            <a:extLst>
              <a:ext uri="{FF2B5EF4-FFF2-40B4-BE49-F238E27FC236}">
                <a16:creationId xmlns:a16="http://schemas.microsoft.com/office/drawing/2014/main" id="{3CAAEDA1-BB84-F341-9BDC-40E51A35AF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A81BB-54BE-5C44-9D8E-A70D3798A59B}"/>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227584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7AA1-AF58-6D44-BFF5-64B12CF4F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69376-4DB0-FA47-AB3D-D1003C585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86E409-073A-5F47-BBA5-13019315A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078244-107B-A64E-A7BE-1B96EB5A245E}"/>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6" name="Footer Placeholder 5">
            <a:extLst>
              <a:ext uri="{FF2B5EF4-FFF2-40B4-BE49-F238E27FC236}">
                <a16:creationId xmlns:a16="http://schemas.microsoft.com/office/drawing/2014/main" id="{B9EF4C74-3AFC-AD4B-9309-9CC262BFE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AE611-6C37-C648-8DC2-A8BF5BB90F27}"/>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68184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D6F8-2EB8-D346-AFB9-8B2B974D2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CE18A7-1C23-604D-9F7A-662E1C1E3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D0A08-625F-814F-915D-135D8C1EE8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F02844-9901-BF4B-8FA1-861BA923FE53}"/>
              </a:ext>
            </a:extLst>
          </p:cNvPr>
          <p:cNvSpPr>
            <a:spLocks noGrp="1"/>
          </p:cNvSpPr>
          <p:nvPr>
            <p:ph type="dt" sz="half" idx="10"/>
          </p:nvPr>
        </p:nvSpPr>
        <p:spPr/>
        <p:txBody>
          <a:bodyPr/>
          <a:lstStyle/>
          <a:p>
            <a:fld id="{379C41A5-B074-FB42-8696-7C0DC2A5C378}" type="datetimeFigureOut">
              <a:rPr lang="en-US" smtClean="0"/>
              <a:t>9/18/2019</a:t>
            </a:fld>
            <a:endParaRPr lang="en-US"/>
          </a:p>
        </p:txBody>
      </p:sp>
      <p:sp>
        <p:nvSpPr>
          <p:cNvPr id="6" name="Footer Placeholder 5">
            <a:extLst>
              <a:ext uri="{FF2B5EF4-FFF2-40B4-BE49-F238E27FC236}">
                <a16:creationId xmlns:a16="http://schemas.microsoft.com/office/drawing/2014/main" id="{186F0B35-86A4-554B-923E-D6AE690D5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E5D73-091A-764A-833D-A35360480CC0}"/>
              </a:ext>
            </a:extLst>
          </p:cNvPr>
          <p:cNvSpPr>
            <a:spLocks noGrp="1"/>
          </p:cNvSpPr>
          <p:nvPr>
            <p:ph type="sldNum" sz="quarter" idx="12"/>
          </p:nvPr>
        </p:nvSpPr>
        <p:spPr/>
        <p:txBody>
          <a:bodyPr/>
          <a:lstStyle/>
          <a:p>
            <a:fld id="{08864E35-7561-564E-814A-ADCC14694B19}" type="slidenum">
              <a:rPr lang="en-US" smtClean="0"/>
              <a:t>‹#›</a:t>
            </a:fld>
            <a:endParaRPr lang="en-US"/>
          </a:p>
        </p:txBody>
      </p:sp>
    </p:spTree>
    <p:extLst>
      <p:ext uri="{BB962C8B-B14F-4D97-AF65-F5344CB8AC3E}">
        <p14:creationId xmlns:p14="http://schemas.microsoft.com/office/powerpoint/2010/main" val="167580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40E22C-DA9F-2240-87B0-CDA2A355A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627CA7-3422-5A48-9E53-B0DCB7494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3608E-A061-DE4B-BBBD-13B7D81F6D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C41A5-B074-FB42-8696-7C0DC2A5C378}" type="datetimeFigureOut">
              <a:rPr lang="en-US" smtClean="0"/>
              <a:t>9/18/2019</a:t>
            </a:fld>
            <a:endParaRPr lang="en-US"/>
          </a:p>
        </p:txBody>
      </p:sp>
      <p:sp>
        <p:nvSpPr>
          <p:cNvPr id="5" name="Footer Placeholder 4">
            <a:extLst>
              <a:ext uri="{FF2B5EF4-FFF2-40B4-BE49-F238E27FC236}">
                <a16:creationId xmlns:a16="http://schemas.microsoft.com/office/drawing/2014/main" id="{EAC7952B-CA75-8F4F-B6FB-F6BCBB7BF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26A9A9-B8F5-EC45-9B85-8219252C5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64E35-7561-564E-814A-ADCC14694B19}" type="slidenum">
              <a:rPr lang="en-US" smtClean="0"/>
              <a:t>‹#›</a:t>
            </a:fld>
            <a:endParaRPr lang="en-US"/>
          </a:p>
        </p:txBody>
      </p:sp>
    </p:spTree>
    <p:extLst>
      <p:ext uri="{BB962C8B-B14F-4D97-AF65-F5344CB8AC3E}">
        <p14:creationId xmlns:p14="http://schemas.microsoft.com/office/powerpoint/2010/main" val="392188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41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A9566-59B4-4042-8615-C46E754E8D44}"/>
              </a:ext>
            </a:extLst>
          </p:cNvPr>
          <p:cNvPicPr>
            <a:picLocks noChangeAspect="1"/>
          </p:cNvPicPr>
          <p:nvPr/>
        </p:nvPicPr>
        <p:blipFill>
          <a:blip r:embed="rId2"/>
          <a:stretch>
            <a:fillRect/>
          </a:stretch>
        </p:blipFill>
        <p:spPr>
          <a:xfrm>
            <a:off x="4286486" y="1731564"/>
            <a:ext cx="3619028" cy="3394872"/>
          </a:xfrm>
          <a:prstGeom prst="rect">
            <a:avLst/>
          </a:prstGeom>
        </p:spPr>
      </p:pic>
    </p:spTree>
    <p:extLst>
      <p:ext uri="{BB962C8B-B14F-4D97-AF65-F5344CB8AC3E}">
        <p14:creationId xmlns:p14="http://schemas.microsoft.com/office/powerpoint/2010/main" val="3086745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a:xfrm>
            <a:off x="838200" y="1825625"/>
            <a:ext cx="4639147" cy="4351338"/>
          </a:xfrm>
        </p:spPr>
        <p:txBody>
          <a:bodyPr>
            <a:normAutofit/>
          </a:bodyPr>
          <a:lstStyle/>
          <a:p>
            <a:r>
              <a:rPr lang="en-US" sz="1600" b="1" dirty="0">
                <a:latin typeface="Arial" panose="020B0604020202020204" pitchFamily="34" charset="0"/>
                <a:cs typeface="Arial" panose="020B0604020202020204" pitchFamily="34" charset="0"/>
              </a:rPr>
              <a:t>Access All Areas </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programme</a:t>
            </a:r>
            <a:r>
              <a:rPr lang="en-US" sz="1600" dirty="0">
                <a:latin typeface="Arial" panose="020B0604020202020204" pitchFamily="34" charset="0"/>
                <a:cs typeface="Arial" panose="020B0604020202020204" pitchFamily="34" charset="0"/>
              </a:rPr>
              <a:t> of high quality creative activities for </a:t>
            </a:r>
            <a:r>
              <a:rPr lang="en-US" sz="1600" dirty="0" smtClean="0">
                <a:latin typeface="Arial" panose="020B0604020202020204" pitchFamily="34" charset="0"/>
                <a:cs typeface="Arial" panose="020B0604020202020204" pitchFamily="34" charset="0"/>
              </a:rPr>
              <a:t>young people </a:t>
            </a:r>
            <a:r>
              <a:rPr lang="en-US" sz="1600" dirty="0">
                <a:latin typeface="Arial" panose="020B0604020202020204" pitchFamily="34" charset="0"/>
                <a:cs typeface="Arial" panose="020B0604020202020204" pitchFamily="34" charset="0"/>
              </a:rPr>
              <a:t>with more complex needs, that build participants’ life and </a:t>
            </a:r>
            <a:r>
              <a:rPr lang="en-US" sz="1600" dirty="0" smtClean="0">
                <a:latin typeface="Arial" panose="020B0604020202020204" pitchFamily="34" charset="0"/>
                <a:cs typeface="Arial" panose="020B0604020202020204" pitchFamily="34" charset="0"/>
              </a:rPr>
              <a:t>employability </a:t>
            </a:r>
            <a:r>
              <a:rPr lang="en-GB" sz="1600" dirty="0" smtClean="0">
                <a:latin typeface="Arial" panose="020B0604020202020204" pitchFamily="34" charset="0"/>
                <a:cs typeface="Arial" panose="020B0604020202020204" pitchFamily="34" charset="0"/>
              </a:rPr>
              <a:t>skills</a:t>
            </a:r>
            <a:endParaRPr lang="en-GB" sz="1600" dirty="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House Party </a:t>
            </a:r>
            <a:r>
              <a:rPr lang="en-GB"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accessible club nights, where </a:t>
            </a:r>
            <a:r>
              <a:rPr lang="en-US" sz="1600" dirty="0" smtClean="0">
                <a:latin typeface="Arial" panose="020B0604020202020204" pitchFamily="34" charset="0"/>
                <a:cs typeface="Arial" panose="020B0604020202020204" pitchFamily="34" charset="0"/>
              </a:rPr>
              <a:t>young people </a:t>
            </a:r>
            <a:r>
              <a:rPr lang="en-US" sz="1600" dirty="0">
                <a:latin typeface="Arial" panose="020B0604020202020204" pitchFamily="34" charset="0"/>
                <a:cs typeface="Arial" panose="020B0604020202020204" pitchFamily="34" charset="0"/>
              </a:rPr>
              <a:t>with disabilities could have equivalent opportunities to party to those of </a:t>
            </a:r>
            <a:r>
              <a:rPr lang="en-US" sz="1600" dirty="0" smtClean="0">
                <a:latin typeface="Arial" panose="020B0604020202020204" pitchFamily="34" charset="0"/>
                <a:cs typeface="Arial" panose="020B0604020202020204" pitchFamily="34" charset="0"/>
              </a:rPr>
              <a:t>their peers</a:t>
            </a:r>
          </a:p>
          <a:p>
            <a:r>
              <a:rPr lang="en-US" sz="1600" dirty="0" err="1" smtClean="0">
                <a:latin typeface="Arial" panose="020B0604020202020204" pitchFamily="34" charset="0"/>
                <a:cs typeface="Arial" panose="020B0604020202020204" pitchFamily="34" charset="0"/>
              </a:rPr>
              <a:t>Seb</a:t>
            </a:r>
            <a:r>
              <a:rPr lang="en-US" sz="1600" dirty="0">
                <a:latin typeface="Arial" panose="020B0604020202020204" pitchFamily="34" charset="0"/>
                <a:cs typeface="Arial" panose="020B0604020202020204" pitchFamily="34" charset="0"/>
              </a:rPr>
              <a:t>, aged 24, described the benefits of being involved as having </a:t>
            </a:r>
            <a:r>
              <a:rPr lang="en-US" sz="1600" dirty="0" smtClean="0">
                <a:latin typeface="Arial" panose="020B0604020202020204" pitchFamily="34" charset="0"/>
                <a:cs typeface="Arial" panose="020B0604020202020204" pitchFamily="34" charset="0"/>
              </a:rPr>
              <a:t>the opportunity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“meet </a:t>
            </a:r>
            <a:r>
              <a:rPr lang="en-US" sz="1600" dirty="0">
                <a:latin typeface="Arial" panose="020B0604020202020204" pitchFamily="34" charset="0"/>
                <a:cs typeface="Arial" panose="020B0604020202020204" pitchFamily="34" charset="0"/>
              </a:rPr>
              <a:t>new people, to be creative and to be in </a:t>
            </a:r>
            <a:r>
              <a:rPr lang="en-US" sz="1600" dirty="0" smtClean="0">
                <a:latin typeface="Arial" panose="020B0604020202020204" pitchFamily="34" charset="0"/>
                <a:cs typeface="Arial" panose="020B0604020202020204" pitchFamily="34" charset="0"/>
              </a:rPr>
              <a:t>charge”</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a:p>
            <a:pPr marL="0" indent="0">
              <a:buNone/>
            </a:pPr>
            <a:endParaRPr lang="en-GB" sz="1600" dirty="0">
              <a:solidFill>
                <a:srgbClr val="878B8F"/>
              </a:solidFill>
              <a:latin typeface="Work Sans" pitchFamily="2" charset="77"/>
            </a:endParaRPr>
          </a:p>
          <a:p>
            <a:pPr marL="0" indent="0">
              <a:buNone/>
            </a:pPr>
            <a:endParaRPr lang="en-US" sz="1050" dirty="0">
              <a:solidFill>
                <a:srgbClr val="878B8F"/>
              </a:solidFill>
              <a:latin typeface="Work Sans" pitchFamily="2" charset="77"/>
            </a:endParaRPr>
          </a:p>
        </p:txBody>
      </p:sp>
      <p:pic>
        <p:nvPicPr>
          <p:cNvPr id="1026" name="Picture 2" descr="Image result for home mancheste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1168"/>
            <a:ext cx="2748734" cy="1153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omemcr.org/app/uploads/2019/03/HouseParty-march-2019-62-940x4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2709"/>
            <a:ext cx="5037259" cy="246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92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a:xfrm>
            <a:off x="4644428" y="1294645"/>
            <a:ext cx="6709372" cy="4882317"/>
          </a:xfrm>
        </p:spPr>
        <p:txBody>
          <a:bodyPr>
            <a:normAutofit/>
          </a:bodyPr>
          <a:lstStyle/>
          <a:p>
            <a:r>
              <a:rPr lang="en-US" sz="1600" dirty="0">
                <a:latin typeface="Arial" panose="020B0604020202020204" pitchFamily="34" charset="0"/>
                <a:cs typeface="Arial" panose="020B0604020202020204" pitchFamily="34" charset="0"/>
              </a:rPr>
              <a:t>In the last year, 713 young people have engaged in social </a:t>
            </a:r>
            <a:r>
              <a:rPr lang="en-US" sz="1600" dirty="0" smtClean="0">
                <a:latin typeface="Arial" panose="020B0604020202020204" pitchFamily="34" charset="0"/>
                <a:cs typeface="Arial" panose="020B0604020202020204" pitchFamily="34" charset="0"/>
              </a:rPr>
              <a:t>action across </a:t>
            </a:r>
            <a:r>
              <a:rPr lang="en-US" sz="1600" dirty="0">
                <a:latin typeface="Arial" panose="020B0604020202020204" pitchFamily="34" charset="0"/>
                <a:cs typeface="Arial" panose="020B0604020202020204" pitchFamily="34" charset="0"/>
              </a:rPr>
              <a:t>the partnership, with an average engagement level of 23 hours per person</a:t>
            </a:r>
            <a:r>
              <a:rPr lang="en-US" sz="1600" dirty="0" smtClean="0">
                <a:latin typeface="Arial" panose="020B0604020202020204" pitchFamily="34" charset="0"/>
                <a:cs typeface="Arial" panose="020B0604020202020204" pitchFamily="34" charset="0"/>
              </a:rPr>
              <a:t>.</a:t>
            </a:r>
          </a:p>
          <a:p>
            <a:r>
              <a:rPr lang="en-US" sz="1600" dirty="0" err="1" smtClean="0">
                <a:latin typeface="Arial" panose="020B0604020202020204" pitchFamily="34" charset="0"/>
                <a:cs typeface="Arial" panose="020B0604020202020204" pitchFamily="34" charset="0"/>
              </a:rPr>
              <a:t>Wythy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Youth </a:t>
            </a:r>
            <a:r>
              <a:rPr lang="en-US" sz="1600" dirty="0" smtClean="0">
                <a:latin typeface="Arial" panose="020B0604020202020204" pitchFamily="34" charset="0"/>
                <a:cs typeface="Arial" panose="020B0604020202020204" pitchFamily="34" charset="0"/>
              </a:rPr>
              <a:t>Bank – young people making funding decisions for their local community</a:t>
            </a:r>
          </a:p>
          <a:p>
            <a:endParaRPr lang="en-US" sz="16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80 young people across 10 projects taking on leadership roles as ‘Junior </a:t>
            </a:r>
            <a:r>
              <a:rPr lang="en-US" sz="1600" dirty="0" err="1" smtClean="0">
                <a:latin typeface="Arial" panose="020B0604020202020204" pitchFamily="34" charset="0"/>
                <a:cs typeface="Arial" panose="020B0604020202020204" pitchFamily="34" charset="0"/>
              </a:rPr>
              <a:t>Playworkers</a:t>
            </a:r>
            <a:r>
              <a:rPr lang="en-US" sz="1600" dirty="0" smtClean="0">
                <a:latin typeface="Arial" panose="020B0604020202020204" pitchFamily="34" charset="0"/>
                <a:cs typeface="Arial" panose="020B0604020202020204" pitchFamily="34" charset="0"/>
              </a:rPr>
              <a:t>’</a:t>
            </a:r>
          </a:p>
          <a:p>
            <a:r>
              <a:rPr lang="en-US" sz="1600" dirty="0" smtClean="0">
                <a:latin typeface="Arial" panose="020B0604020202020204" pitchFamily="34" charset="0"/>
                <a:cs typeface="Arial" panose="020B0604020202020204" pitchFamily="34" charset="0"/>
              </a:rPr>
              <a:t>Progression into senior volunteer roles, work experience and apprenticeships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011" y="917386"/>
            <a:ext cx="2113230" cy="19402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57" y="3822520"/>
            <a:ext cx="3476108" cy="863246"/>
          </a:xfrm>
          <a:prstGeom prst="rect">
            <a:avLst/>
          </a:prstGeom>
        </p:spPr>
      </p:pic>
    </p:spTree>
    <p:extLst>
      <p:ext uri="{BB962C8B-B14F-4D97-AF65-F5344CB8AC3E}">
        <p14:creationId xmlns:p14="http://schemas.microsoft.com/office/powerpoint/2010/main" val="761033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Work Sans" pitchFamily="2" charset="77"/>
              </a:rPr>
              <a:t>Future Plans</a:t>
            </a:r>
            <a:endParaRPr lang="en-US" sz="3500" b="1" dirty="0">
              <a:solidFill>
                <a:srgbClr val="F58020"/>
              </a:solidFill>
              <a:latin typeface="Work Sans" pitchFamily="2" charset="77"/>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p:txBody>
          <a:bodyPr>
            <a:normAutofit/>
          </a:bodyPr>
          <a:lstStyle/>
          <a:p>
            <a:r>
              <a:rPr lang="en-GB" sz="1600" dirty="0" smtClean="0">
                <a:latin typeface="Arial" panose="020B0604020202020204" pitchFamily="34" charset="0"/>
                <a:cs typeface="Arial" panose="020B0604020202020204" pitchFamily="34" charset="0"/>
              </a:rPr>
              <a:t>Youth violence fund and partnership work across in Manchester</a:t>
            </a:r>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New Youth and Play Fund launched in October 2019</a:t>
            </a:r>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Build sector leadership and partnership working</a:t>
            </a:r>
          </a:p>
          <a:p>
            <a:r>
              <a:rPr lang="en-GB" sz="1600" dirty="0" smtClean="0">
                <a:latin typeface="Arial" panose="020B0604020202020204" pitchFamily="34" charset="0"/>
                <a:cs typeface="Arial" panose="020B0604020202020204" pitchFamily="34" charset="0"/>
              </a:rPr>
              <a:t>Supporting development and implementation of new MCC Youth Strategy</a:t>
            </a:r>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Informing national policy to invest in local models and organisations</a:t>
            </a:r>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Build private sector engagement with youth and play organisations in Manchester</a:t>
            </a:r>
          </a:p>
          <a:p>
            <a:pPr marL="0" indent="0">
              <a:buNone/>
            </a:pPr>
            <a:endParaRPr lang="en-US" sz="1600" dirty="0">
              <a:solidFill>
                <a:srgbClr val="878B8F"/>
              </a:solidFill>
              <a:latin typeface="Work Sans" pitchFamily="2" charset="77"/>
            </a:endParaRPr>
          </a:p>
        </p:txBody>
      </p:sp>
    </p:spTree>
    <p:extLst>
      <p:ext uri="{BB962C8B-B14F-4D97-AF65-F5344CB8AC3E}">
        <p14:creationId xmlns:p14="http://schemas.microsoft.com/office/powerpoint/2010/main" val="286990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Arial" panose="020B0604020202020204" pitchFamily="34" charset="0"/>
                <a:cs typeface="Arial" panose="020B0604020202020204" pitchFamily="34" charset="0"/>
              </a:rPr>
              <a:t>Questions / discussions</a:t>
            </a:r>
            <a:endParaRPr lang="en-US" sz="3500" b="1" dirty="0">
              <a:solidFill>
                <a:srgbClr val="F5802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p:txBody>
          <a:bodyPr>
            <a:normAutofit/>
          </a:bodyPr>
          <a:lstStyle/>
          <a:p>
            <a:pPr marL="342900" indent="-342900">
              <a:buFont typeface="+mj-lt"/>
              <a:buAutoNum type="arabicPeriod"/>
            </a:pPr>
            <a:r>
              <a:rPr lang="en-GB" sz="1600" dirty="0" smtClean="0">
                <a:latin typeface="Arial" panose="020B0604020202020204" pitchFamily="34" charset="0"/>
                <a:cs typeface="Arial" panose="020B0604020202020204" pitchFamily="34" charset="0"/>
              </a:rPr>
              <a:t>What </a:t>
            </a:r>
            <a:r>
              <a:rPr lang="en-GB" sz="1600" u="sng" dirty="0" smtClean="0">
                <a:latin typeface="Arial" panose="020B0604020202020204" pitchFamily="34" charset="0"/>
                <a:cs typeface="Arial" panose="020B0604020202020204" pitchFamily="34" charset="0"/>
              </a:rPr>
              <a:t>great work </a:t>
            </a:r>
            <a:r>
              <a:rPr lang="en-GB" sz="1600" dirty="0" smtClean="0">
                <a:latin typeface="Arial" panose="020B0604020202020204" pitchFamily="34" charset="0"/>
                <a:cs typeface="Arial" panose="020B0604020202020204" pitchFamily="34" charset="0"/>
              </a:rPr>
              <a:t>with children and young people have you seen (locally or through your organisation), and what made it great?</a:t>
            </a:r>
          </a:p>
          <a:p>
            <a:pPr marL="342900" indent="-342900">
              <a:buFont typeface="+mj-lt"/>
              <a:buAutoNum type="arabicPeriod"/>
            </a:pPr>
            <a:endParaRPr lang="en-GB" sz="16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dirty="0" smtClean="0">
                <a:latin typeface="Arial" panose="020B0604020202020204" pitchFamily="34" charset="0"/>
                <a:cs typeface="Arial" panose="020B0604020202020204" pitchFamily="34" charset="0"/>
              </a:rPr>
              <a:t>What do you want to see </a:t>
            </a:r>
            <a:r>
              <a:rPr lang="en-GB" sz="1600" u="sng" dirty="0" smtClean="0">
                <a:latin typeface="Arial" panose="020B0604020202020204" pitchFamily="34" charset="0"/>
                <a:cs typeface="Arial" panose="020B0604020202020204" pitchFamily="34" charset="0"/>
              </a:rPr>
              <a:t>more of</a:t>
            </a:r>
            <a:r>
              <a:rPr lang="en-GB" sz="1600" dirty="0" smtClean="0">
                <a:latin typeface="Arial" panose="020B0604020202020204" pitchFamily="34" charset="0"/>
                <a:cs typeface="Arial" panose="020B0604020202020204" pitchFamily="34" charset="0"/>
              </a:rPr>
              <a:t> for children and young people in Manchester?</a:t>
            </a:r>
            <a:endParaRPr lang="en-GB" sz="1600" dirty="0">
              <a:latin typeface="Arial" panose="020B0604020202020204" pitchFamily="34" charset="0"/>
              <a:cs typeface="Arial" panose="020B0604020202020204" pitchFamily="34" charset="0"/>
            </a:endParaRPr>
          </a:p>
          <a:p>
            <a:pPr marL="0" indent="0">
              <a:buNone/>
            </a:pPr>
            <a:endParaRPr lang="en-GB" sz="1600" dirty="0" smtClean="0">
              <a:solidFill>
                <a:srgbClr val="878B8F"/>
              </a:solidFill>
              <a:latin typeface="Work Sans" pitchFamily="2" charset="77"/>
            </a:endParaRPr>
          </a:p>
        </p:txBody>
      </p:sp>
    </p:spTree>
    <p:extLst>
      <p:ext uri="{BB962C8B-B14F-4D97-AF65-F5344CB8AC3E}">
        <p14:creationId xmlns:p14="http://schemas.microsoft.com/office/powerpoint/2010/main" val="3211320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Work Sans" pitchFamily="2" charset="77"/>
              </a:rPr>
              <a:t>The Challenge</a:t>
            </a:r>
            <a:endParaRPr lang="en-US" sz="3500" b="1" dirty="0">
              <a:solidFill>
                <a:srgbClr val="F58020"/>
              </a:solidFill>
              <a:latin typeface="Work Sans" pitchFamily="2" charset="77"/>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Challenges faced in Manchester reflect those elsewhere: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Youth and play sector dependent on public sector funds</a:t>
            </a:r>
          </a:p>
          <a:p>
            <a:r>
              <a:rPr lang="en-US" sz="1600" dirty="0">
                <a:latin typeface="Arial" panose="020B0604020202020204" pitchFamily="34" charset="0"/>
                <a:cs typeface="Arial" panose="020B0604020202020204" pitchFamily="34" charset="0"/>
              </a:rPr>
              <a:t>Sector is fragmented, lacking infrastructure and capacity to be strategic</a:t>
            </a:r>
          </a:p>
          <a:p>
            <a:r>
              <a:rPr lang="en-US" sz="1600" dirty="0">
                <a:latin typeface="Arial" panose="020B0604020202020204" pitchFamily="34" charset="0"/>
                <a:cs typeface="Arial" panose="020B0604020202020204" pitchFamily="34" charset="0"/>
              </a:rPr>
              <a:t>Wider financial pressures within the public sector have led to greater expectations on universal services and the third sector</a:t>
            </a:r>
          </a:p>
          <a:p>
            <a:r>
              <a:rPr lang="en-US" sz="1600" dirty="0">
                <a:latin typeface="Arial" panose="020B0604020202020204" pitchFamily="34" charset="0"/>
                <a:cs typeface="Arial" panose="020B0604020202020204" pitchFamily="34" charset="0"/>
              </a:rPr>
              <a:t>Manchester is a growing, and increasingly young city </a:t>
            </a:r>
          </a:p>
          <a:p>
            <a:r>
              <a:rPr lang="en-US" sz="1600" dirty="0">
                <a:latin typeface="Arial" panose="020B0604020202020204" pitchFamily="34" charset="0"/>
                <a:cs typeface="Arial" panose="020B0604020202020204" pitchFamily="34" charset="0"/>
              </a:rPr>
              <a:t>The opportunities of a booming city with world class facilities are not open to </a:t>
            </a:r>
            <a:r>
              <a:rPr lang="en-US" sz="1600" dirty="0" smtClean="0">
                <a:latin typeface="Arial" panose="020B0604020202020204" pitchFamily="34" charset="0"/>
                <a:cs typeface="Arial" panose="020B0604020202020204" pitchFamily="34" charset="0"/>
              </a:rPr>
              <a:t>all</a:t>
            </a:r>
          </a:p>
        </p:txBody>
      </p:sp>
    </p:spTree>
    <p:extLst>
      <p:ext uri="{BB962C8B-B14F-4D97-AF65-F5344CB8AC3E}">
        <p14:creationId xmlns:p14="http://schemas.microsoft.com/office/powerpoint/2010/main" val="614092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Work Sans" pitchFamily="2" charset="77"/>
              </a:rPr>
              <a:t>About Young Manchester</a:t>
            </a:r>
            <a:endParaRPr lang="en-US" sz="3500" b="1" dirty="0">
              <a:solidFill>
                <a:srgbClr val="F58020"/>
              </a:solidFill>
              <a:latin typeface="Work Sans" pitchFamily="2" charset="77"/>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a:xfrm>
            <a:off x="838200" y="1825624"/>
            <a:ext cx="10515600" cy="3660775"/>
          </a:xfrm>
        </p:spPr>
        <p:txBody>
          <a:bodyPr>
            <a:normAutofit/>
          </a:bodyPr>
          <a:lstStyle/>
          <a:p>
            <a:r>
              <a:rPr lang="en-GB" sz="1600" dirty="0">
                <a:latin typeface="Arial" panose="020B0604020202020204" pitchFamily="34" charset="0"/>
                <a:cs typeface="Arial" panose="020B0604020202020204" pitchFamily="34" charset="0"/>
              </a:rPr>
              <a:t>Launched in November 2017</a:t>
            </a:r>
          </a:p>
          <a:p>
            <a:r>
              <a:rPr lang="en-GB" sz="1600" dirty="0">
                <a:latin typeface="Arial" panose="020B0604020202020204" pitchFamily="34" charset="0"/>
                <a:cs typeface="Arial" panose="020B0604020202020204" pitchFamily="34" charset="0"/>
              </a:rPr>
              <a:t>Partnership between Manchester City </a:t>
            </a:r>
            <a:r>
              <a:rPr lang="en-GB" sz="1600" dirty="0" smtClean="0">
                <a:latin typeface="Arial" panose="020B0604020202020204" pitchFamily="34" charset="0"/>
                <a:cs typeface="Arial" panose="020B0604020202020204" pitchFamily="34" charset="0"/>
              </a:rPr>
              <a:t>Council, </a:t>
            </a:r>
            <a:r>
              <a:rPr lang="en-GB" sz="1600" dirty="0">
                <a:latin typeface="Arial" panose="020B0604020202020204" pitchFamily="34" charset="0"/>
                <a:cs typeface="Arial" panose="020B0604020202020204" pitchFamily="34" charset="0"/>
              </a:rPr>
              <a:t>third sector and businesses – owned and led locally</a:t>
            </a:r>
          </a:p>
          <a:p>
            <a:r>
              <a:rPr lang="en-GB" sz="1600" dirty="0">
                <a:latin typeface="Arial" panose="020B0604020202020204" pitchFamily="34" charset="0"/>
                <a:cs typeface="Arial" panose="020B0604020202020204" pitchFamily="34" charset="0"/>
              </a:rPr>
              <a:t>Informed and influenced by the work of John Lyon’s Charity in London</a:t>
            </a:r>
          </a:p>
          <a:p>
            <a:r>
              <a:rPr lang="en-GB" sz="1600" smtClean="0">
                <a:latin typeface="Arial" panose="020B0604020202020204" pitchFamily="34" charset="0"/>
                <a:cs typeface="Arial" panose="020B0604020202020204" pitchFamily="34" charset="0"/>
              </a:rPr>
              <a:t>Commission </a:t>
            </a:r>
            <a:r>
              <a:rPr lang="en-GB" sz="1600" dirty="0">
                <a:latin typeface="Arial" panose="020B0604020202020204" pitchFamily="34" charset="0"/>
                <a:cs typeface="Arial" panose="020B0604020202020204" pitchFamily="34" charset="0"/>
              </a:rPr>
              <a:t>youth and play services, training and capacity building and sector leadership </a:t>
            </a:r>
            <a:r>
              <a:rPr lang="en-GB" sz="1600" dirty="0" smtClean="0">
                <a:latin typeface="Arial" panose="020B0604020202020204" pitchFamily="34" charset="0"/>
                <a:cs typeface="Arial" panose="020B0604020202020204" pitchFamily="34" charset="0"/>
              </a:rPr>
              <a:t>in partnership with MCC</a:t>
            </a:r>
          </a:p>
          <a:p>
            <a:endParaRPr lang="en-GB" sz="1600" dirty="0">
              <a:latin typeface="Arial" panose="020B0604020202020204" pitchFamily="34" charset="0"/>
              <a:cs typeface="Arial" panose="020B0604020202020204" pitchFamily="34" charset="0"/>
            </a:endParaRPr>
          </a:p>
          <a:p>
            <a:pPr marL="0" indent="0">
              <a:buNone/>
            </a:pPr>
            <a:endParaRPr lang="en-GB" sz="16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3928"/>
          <a:stretch/>
        </p:blipFill>
        <p:spPr>
          <a:xfrm>
            <a:off x="697116" y="4348506"/>
            <a:ext cx="6654298" cy="9084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317" y="4615327"/>
            <a:ext cx="2860895" cy="362380"/>
          </a:xfrm>
          <a:prstGeom prst="rect">
            <a:avLst/>
          </a:prstGeom>
        </p:spPr>
      </p:pic>
    </p:spTree>
    <p:extLst>
      <p:ext uri="{BB962C8B-B14F-4D97-AF65-F5344CB8AC3E}">
        <p14:creationId xmlns:p14="http://schemas.microsoft.com/office/powerpoint/2010/main" val="89460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Work Sans" pitchFamily="2" charset="77"/>
              </a:rPr>
              <a:t>Our vision</a:t>
            </a:r>
            <a:endParaRPr lang="en-US" sz="3500" b="1" dirty="0">
              <a:solidFill>
                <a:srgbClr val="F58020"/>
              </a:solidFill>
              <a:latin typeface="Work Sans" pitchFamily="2" charset="77"/>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p:txBody>
          <a:bodyPr>
            <a:normAutofit/>
          </a:bodyPr>
          <a:lstStyle/>
          <a:p>
            <a:pPr marL="0" indent="0">
              <a:buNone/>
            </a:pPr>
            <a:r>
              <a:rPr lang="en-US" sz="1600" b="1" dirty="0">
                <a:latin typeface="Arial" panose="020B0604020202020204" pitchFamily="34" charset="0"/>
                <a:cs typeface="Arial" panose="020B0604020202020204" pitchFamily="34" charset="0"/>
              </a:rPr>
              <a:t>Our vision is that every child and young person in Manchester can thrive and </a:t>
            </a:r>
            <a:r>
              <a:rPr lang="en-US" sz="1600" b="1" dirty="0" err="1">
                <a:latin typeface="Arial" panose="020B0604020202020204" pitchFamily="34" charset="0"/>
                <a:cs typeface="Arial" panose="020B0604020202020204" pitchFamily="34" charset="0"/>
              </a:rPr>
              <a:t>realise</a:t>
            </a:r>
            <a:r>
              <a:rPr lang="en-US" sz="1600" b="1" dirty="0">
                <a:latin typeface="Arial" panose="020B0604020202020204" pitchFamily="34" charset="0"/>
                <a:cs typeface="Arial" panose="020B0604020202020204" pitchFamily="34" charset="0"/>
              </a:rPr>
              <a:t> their full potential through outstanding opportunities.</a:t>
            </a:r>
          </a:p>
          <a:p>
            <a:pPr marL="0" indent="0">
              <a:buNone/>
            </a:pPr>
            <a:endParaRPr lang="en-US" sz="1600" b="1"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Manchester is a world-class city for children and young people, where the benefits of economic growth are </a:t>
            </a:r>
            <a:r>
              <a:rPr lang="en-US" sz="1600" dirty="0" smtClean="0">
                <a:latin typeface="Arial" panose="020B0604020202020204" pitchFamily="34" charset="0"/>
                <a:cs typeface="Arial" panose="020B0604020202020204" pitchFamily="34" charset="0"/>
              </a:rPr>
              <a:t>experienced </a:t>
            </a:r>
            <a:r>
              <a:rPr lang="en-US" sz="1600" dirty="0">
                <a:latin typeface="Arial" panose="020B0604020202020204" pitchFamily="34" charset="0"/>
                <a:cs typeface="Arial" panose="020B0604020202020204" pitchFamily="34" charset="0"/>
              </a:rPr>
              <a:t>by all</a:t>
            </a:r>
          </a:p>
          <a:p>
            <a:r>
              <a:rPr lang="en-US" sz="1600" dirty="0">
                <a:latin typeface="Arial" panose="020B0604020202020204" pitchFamily="34" charset="0"/>
                <a:cs typeface="Arial" panose="020B0604020202020204" pitchFamily="34" charset="0"/>
              </a:rPr>
              <a:t>All children &amp; young people in Manchester have access to high-quality play or youth provision</a:t>
            </a:r>
          </a:p>
          <a:p>
            <a:r>
              <a:rPr lang="en-US" sz="1600" dirty="0">
                <a:latin typeface="Arial" panose="020B0604020202020204" pitchFamily="34" charset="0"/>
                <a:cs typeface="Arial" panose="020B0604020202020204" pitchFamily="34" charset="0"/>
              </a:rPr>
              <a:t>Manchester has a strong, vibrant and sustainable sector supporting children and young people to be happy, healthy, safe and </a:t>
            </a:r>
            <a:r>
              <a:rPr lang="en-US" sz="1600" dirty="0" err="1">
                <a:latin typeface="Arial" panose="020B0604020202020204" pitchFamily="34" charset="0"/>
                <a:cs typeface="Arial" panose="020B0604020202020204" pitchFamily="34" charset="0"/>
              </a:rPr>
              <a:t>realise</a:t>
            </a:r>
            <a:r>
              <a:rPr lang="en-US" sz="1600" dirty="0">
                <a:latin typeface="Arial" panose="020B0604020202020204" pitchFamily="34" charset="0"/>
                <a:cs typeface="Arial" panose="020B0604020202020204" pitchFamily="34" charset="0"/>
              </a:rPr>
              <a:t> their full potential</a:t>
            </a:r>
          </a:p>
          <a:p>
            <a:r>
              <a:rPr lang="en-US" sz="1600" dirty="0">
                <a:latin typeface="Arial" panose="020B0604020202020204" pitchFamily="34" charset="0"/>
                <a:cs typeface="Arial" panose="020B0604020202020204" pitchFamily="34" charset="0"/>
              </a:rPr>
              <a:t>Young Manchester is the go-to </a:t>
            </a:r>
            <a:r>
              <a:rPr lang="en-US" sz="1600" dirty="0" err="1">
                <a:latin typeface="Arial" panose="020B0604020202020204" pitchFamily="34" charset="0"/>
                <a:cs typeface="Arial" panose="020B0604020202020204" pitchFamily="34" charset="0"/>
              </a:rPr>
              <a:t>organisation</a:t>
            </a:r>
            <a:r>
              <a:rPr lang="en-US" sz="1600" dirty="0">
                <a:latin typeface="Arial" panose="020B0604020202020204" pitchFamily="34" charset="0"/>
                <a:cs typeface="Arial" panose="020B0604020202020204" pitchFamily="34" charset="0"/>
              </a:rPr>
              <a:t> for all children and young people’s issues and work in Manchester</a:t>
            </a:r>
          </a:p>
        </p:txBody>
      </p:sp>
    </p:spTree>
    <p:extLst>
      <p:ext uri="{BB962C8B-B14F-4D97-AF65-F5344CB8AC3E}">
        <p14:creationId xmlns:p14="http://schemas.microsoft.com/office/powerpoint/2010/main" val="1524031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Arial" panose="020B0604020202020204" pitchFamily="34" charset="0"/>
                <a:cs typeface="Arial" panose="020B0604020202020204" pitchFamily="34" charset="0"/>
              </a:rPr>
              <a:t>Guiding principles</a:t>
            </a:r>
            <a:endParaRPr lang="en-US" sz="3500" b="1" dirty="0">
              <a:solidFill>
                <a:srgbClr val="F5802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p:txBody>
          <a:bodyPr>
            <a:normAutofit/>
          </a:bodyPr>
          <a:lstStyle/>
          <a:p>
            <a:r>
              <a:rPr lang="en-GB" sz="1600" b="1" dirty="0">
                <a:latin typeface="Arial" panose="020B0604020202020204" pitchFamily="34" charset="0"/>
                <a:cs typeface="Arial" panose="020B0604020202020204" pitchFamily="34" charset="0"/>
              </a:rPr>
              <a:t>Children and young people’s voice</a:t>
            </a:r>
            <a:r>
              <a:rPr lang="en-GB" sz="1600" dirty="0">
                <a:latin typeface="Arial" panose="020B0604020202020204" pitchFamily="34" charset="0"/>
                <a:cs typeface="Arial" panose="020B0604020202020204" pitchFamily="34" charset="0"/>
              </a:rPr>
              <a:t> – the voices and lived experiences of children and young people will be critical to all our work, and all activity will seek to work with young people, placing them at the heart of the organisation, including our own governance and accountability</a:t>
            </a:r>
          </a:p>
          <a:p>
            <a:r>
              <a:rPr lang="en-GB" sz="1600" b="1" dirty="0">
                <a:latin typeface="Arial" panose="020B0604020202020204" pitchFamily="34" charset="0"/>
                <a:cs typeface="Arial" panose="020B0604020202020204" pitchFamily="34" charset="0"/>
              </a:rPr>
              <a:t>Tackling poverty, inequality and exclusion</a:t>
            </a:r>
            <a:r>
              <a:rPr lang="en-GB" sz="1600" dirty="0">
                <a:latin typeface="Arial" panose="020B0604020202020204" pitchFamily="34" charset="0"/>
                <a:cs typeface="Arial" panose="020B0604020202020204" pitchFamily="34" charset="0"/>
              </a:rPr>
              <a:t> – our work will seek to challenge and address the direct impact of poverty and inequality, as well as seek to understand and tackle the root causes which keep children, young people and their families in poverty, and continue to create an unequal society. Our work will also place significant emphasis on inclusion and equity, ensuring that opportunities are accessible to all, no matter the barriers and challenges that they may face.</a:t>
            </a:r>
          </a:p>
          <a:p>
            <a:r>
              <a:rPr lang="en-GB" sz="1600" b="1" dirty="0">
                <a:latin typeface="Arial" panose="020B0604020202020204" pitchFamily="34" charset="0"/>
                <a:cs typeface="Arial" panose="020B0604020202020204" pitchFamily="34" charset="0"/>
              </a:rPr>
              <a:t>Quality and impact</a:t>
            </a:r>
            <a:r>
              <a:rPr lang="en-GB" sz="1600" dirty="0">
                <a:latin typeface="Arial" panose="020B0604020202020204" pitchFamily="34" charset="0"/>
                <a:cs typeface="Arial" panose="020B0604020202020204" pitchFamily="34" charset="0"/>
              </a:rPr>
              <a:t> – we will ensure that our work is making a difference, and work with partners and stakeholders to build our evidence, demonstrate value and champion the impact that youth and play work has on children, young people and communities. </a:t>
            </a:r>
          </a:p>
          <a:p>
            <a:r>
              <a:rPr lang="en-GB" sz="1600" b="1" dirty="0">
                <a:latin typeface="Arial" panose="020B0604020202020204" pitchFamily="34" charset="0"/>
                <a:cs typeface="Arial" panose="020B0604020202020204" pitchFamily="34" charset="0"/>
              </a:rPr>
              <a:t>Partnership</a:t>
            </a:r>
            <a:r>
              <a:rPr lang="en-GB" sz="1600" dirty="0">
                <a:latin typeface="Arial" panose="020B0604020202020204" pitchFamily="34" charset="0"/>
                <a:cs typeface="Arial" panose="020B0604020202020204" pitchFamily="34" charset="0"/>
              </a:rPr>
              <a:t> – we will prioritise collaboration and collective impact, seeking to work with, and build up, others whilst building strong alliances and networks across the city</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We don’t do direct delivery, focus on collaboration not </a:t>
            </a:r>
            <a:r>
              <a:rPr lang="en-US" sz="1600" dirty="0" smtClean="0">
                <a:latin typeface="Arial" panose="020B0604020202020204" pitchFamily="34" charset="0"/>
                <a:cs typeface="Arial" panose="020B0604020202020204" pitchFamily="34" charset="0"/>
              </a:rPr>
              <a:t>competition, </a:t>
            </a:r>
            <a:r>
              <a:rPr lang="en-US" sz="1600" dirty="0">
                <a:latin typeface="Arial" panose="020B0604020202020204" pitchFamily="34" charset="0"/>
                <a:cs typeface="Arial" panose="020B0604020202020204" pitchFamily="34" charset="0"/>
              </a:rPr>
              <a:t>and focus on long-term sustainable solutions.</a:t>
            </a: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21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Arial" panose="020B0604020202020204" pitchFamily="34" charset="0"/>
                <a:cs typeface="Arial" panose="020B0604020202020204" pitchFamily="34" charset="0"/>
              </a:rPr>
              <a:t>Tactics and approaches</a:t>
            </a:r>
            <a:endParaRPr lang="en-US" sz="3500" b="1" dirty="0">
              <a:solidFill>
                <a:srgbClr val="F5802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p:txBody>
          <a:bodyPr>
            <a:normAutofit/>
          </a:bodyPr>
          <a:lstStyle/>
          <a:p>
            <a:r>
              <a:rPr lang="en-US" sz="1600" b="1" dirty="0">
                <a:latin typeface="Arial" panose="020B0604020202020204" pitchFamily="34" charset="0"/>
                <a:cs typeface="Arial" panose="020B0604020202020204" pitchFamily="34" charset="0"/>
              </a:rPr>
              <a:t>Income generation </a:t>
            </a:r>
            <a:r>
              <a:rPr lang="en-US" sz="1600" dirty="0">
                <a:latin typeface="Arial" panose="020B0604020202020204" pitchFamily="34" charset="0"/>
                <a:cs typeface="Arial" panose="020B0604020202020204" pitchFamily="34" charset="0"/>
              </a:rPr>
              <a:t>–we bring new money into the city, and ensure that investment in children and young people is coordinated and aligned across Manchester</a:t>
            </a:r>
          </a:p>
          <a:p>
            <a:r>
              <a:rPr lang="en-US" sz="1600" b="1" dirty="0">
                <a:latin typeface="Arial" panose="020B0604020202020204" pitchFamily="34" charset="0"/>
                <a:cs typeface="Arial" panose="020B0604020202020204" pitchFamily="34" charset="0"/>
              </a:rPr>
              <a:t>Funding quality work </a:t>
            </a:r>
            <a:r>
              <a:rPr lang="en-US" sz="1600" dirty="0">
                <a:latin typeface="Arial" panose="020B0604020202020204" pitchFamily="34" charset="0"/>
                <a:cs typeface="Arial" panose="020B0604020202020204" pitchFamily="34" charset="0"/>
              </a:rPr>
              <a:t>–we actively provide additional resources for children and young people’s </a:t>
            </a:r>
            <a:r>
              <a:rPr lang="en-US" sz="1600" dirty="0" err="1">
                <a:latin typeface="Arial" panose="020B0604020202020204" pitchFamily="34" charset="0"/>
                <a:cs typeface="Arial" panose="020B0604020202020204" pitchFamily="34" charset="0"/>
              </a:rPr>
              <a:t>organisations</a:t>
            </a:r>
            <a:r>
              <a:rPr lang="en-US" sz="1600" dirty="0">
                <a:latin typeface="Arial" panose="020B0604020202020204" pitchFamily="34" charset="0"/>
                <a:cs typeface="Arial" panose="020B0604020202020204" pitchFamily="34" charset="0"/>
              </a:rPr>
              <a:t>, including supporting </a:t>
            </a:r>
            <a:r>
              <a:rPr lang="en-US" sz="1600" dirty="0" err="1">
                <a:latin typeface="Arial" panose="020B0604020202020204" pitchFamily="34" charset="0"/>
                <a:cs typeface="Arial" panose="020B0604020202020204" pitchFamily="34" charset="0"/>
              </a:rPr>
              <a:t>organisations</a:t>
            </a:r>
            <a:r>
              <a:rPr lang="en-US" sz="1600" dirty="0">
                <a:latin typeface="Arial" panose="020B0604020202020204" pitchFamily="34" charset="0"/>
                <a:cs typeface="Arial" panose="020B0604020202020204" pitchFamily="34" charset="0"/>
              </a:rPr>
              <a:t> and the communities to grow</a:t>
            </a:r>
          </a:p>
          <a:p>
            <a:r>
              <a:rPr lang="en-US" sz="1600" b="1" dirty="0">
                <a:latin typeface="Arial" panose="020B0604020202020204" pitchFamily="34" charset="0"/>
                <a:cs typeface="Arial" panose="020B0604020202020204" pitchFamily="34" charset="0"/>
              </a:rPr>
              <a:t>Championing and awareness-raising </a:t>
            </a:r>
            <a:r>
              <a:rPr lang="en-US" sz="1600" dirty="0">
                <a:latin typeface="Arial" panose="020B0604020202020204" pitchFamily="34" charset="0"/>
                <a:cs typeface="Arial" panose="020B0604020202020204" pitchFamily="34" charset="0"/>
              </a:rPr>
              <a:t>–we promote great youth work, great </a:t>
            </a:r>
            <a:r>
              <a:rPr lang="en-US" sz="1600" dirty="0" err="1">
                <a:latin typeface="Arial" panose="020B0604020202020204" pitchFamily="34" charset="0"/>
                <a:cs typeface="Arial" panose="020B0604020202020204" pitchFamily="34" charset="0"/>
              </a:rPr>
              <a:t>organisations</a:t>
            </a:r>
            <a:r>
              <a:rPr lang="en-US" sz="1600" dirty="0">
                <a:latin typeface="Arial" panose="020B0604020202020204" pitchFamily="34" charset="0"/>
                <a:cs typeface="Arial" panose="020B0604020202020204" pitchFamily="34" charset="0"/>
              </a:rPr>
              <a:t> and great children and young people</a:t>
            </a:r>
          </a:p>
          <a:p>
            <a:r>
              <a:rPr lang="en-US" sz="1600" b="1" dirty="0">
                <a:latin typeface="Arial" panose="020B0604020202020204" pitchFamily="34" charset="0"/>
                <a:cs typeface="Arial" panose="020B0604020202020204" pitchFamily="34" charset="0"/>
              </a:rPr>
              <a:t>Convening and networking </a:t>
            </a:r>
            <a:r>
              <a:rPr lang="en-US" sz="1600" dirty="0">
                <a:latin typeface="Arial" panose="020B0604020202020204" pitchFamily="34" charset="0"/>
                <a:cs typeface="Arial" panose="020B0604020202020204" pitchFamily="34" charset="0"/>
              </a:rPr>
              <a:t>–we support the building of strong networks of providers, stakeholders and funders across the city to achieve collective impact</a:t>
            </a:r>
          </a:p>
          <a:p>
            <a:r>
              <a:rPr lang="en-US" sz="1600" b="1" dirty="0">
                <a:latin typeface="Arial" panose="020B0604020202020204" pitchFamily="34" charset="0"/>
                <a:cs typeface="Arial" panose="020B0604020202020204" pitchFamily="34" charset="0"/>
              </a:rPr>
              <a:t>Quality and capacity building </a:t>
            </a:r>
            <a:r>
              <a:rPr lang="en-US" sz="1600" dirty="0">
                <a:latin typeface="Arial" panose="020B0604020202020204" pitchFamily="34" charset="0"/>
                <a:cs typeface="Arial" panose="020B0604020202020204" pitchFamily="34" charset="0"/>
              </a:rPr>
              <a:t>–we focus on the quality of delivery of youth and play services, and support the sector to growth and thrive with tailored infrastructure support</a:t>
            </a:r>
          </a:p>
          <a:p>
            <a:r>
              <a:rPr lang="en-US" sz="1600" b="1" dirty="0">
                <a:latin typeface="Arial" panose="020B0604020202020204" pitchFamily="34" charset="0"/>
                <a:cs typeface="Arial" panose="020B0604020202020204" pitchFamily="34" charset="0"/>
              </a:rPr>
              <a:t>Innovation, co-creation and development </a:t>
            </a:r>
            <a:r>
              <a:rPr lang="en-US" sz="1600" dirty="0">
                <a:latin typeface="Arial" panose="020B0604020202020204" pitchFamily="34" charset="0"/>
                <a:cs typeface="Arial" panose="020B0604020202020204" pitchFamily="34" charset="0"/>
              </a:rPr>
              <a:t>–we support new ideas and approaches which reflect the complexity of children and young people’s lives and seek to make long-term, sustainable change, and which are shaped by the lived experiences of communities </a:t>
            </a:r>
          </a:p>
        </p:txBody>
      </p:sp>
    </p:spTree>
    <p:extLst>
      <p:ext uri="{BB962C8B-B14F-4D97-AF65-F5344CB8AC3E}">
        <p14:creationId xmlns:p14="http://schemas.microsoft.com/office/powerpoint/2010/main" val="395323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Arial" panose="020B0604020202020204" pitchFamily="34" charset="0"/>
                <a:cs typeface="Arial" panose="020B0604020202020204" pitchFamily="34" charset="0"/>
              </a:rPr>
              <a:t>Impact</a:t>
            </a:r>
            <a:endParaRPr lang="en-US" sz="3500" b="1" dirty="0">
              <a:solidFill>
                <a:srgbClr val="F5802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00D528-B8DD-1942-A17A-F146D243CFE6}"/>
              </a:ext>
            </a:extLst>
          </p:cNvPr>
          <p:cNvSpPr>
            <a:spLocks noGrp="1"/>
          </p:cNvSpPr>
          <p:nvPr>
            <p:ph idx="1"/>
          </p:nvPr>
        </p:nvSpPr>
        <p:spPr/>
        <p:txBody>
          <a:bodyPr>
            <a:normAutofit/>
          </a:bodyPr>
          <a:lstStyle/>
          <a:p>
            <a:r>
              <a:rPr lang="en-US" sz="1600" dirty="0">
                <a:latin typeface="Arial" panose="020B0604020202020204" pitchFamily="34" charset="0"/>
                <a:cs typeface="Arial" panose="020B0604020202020204" pitchFamily="34" charset="0"/>
              </a:rPr>
              <a:t>Provided funding of </a:t>
            </a:r>
            <a:r>
              <a:rPr lang="en-US" sz="1600" b="1" dirty="0">
                <a:latin typeface="Arial" panose="020B0604020202020204" pitchFamily="34" charset="0"/>
                <a:cs typeface="Arial" panose="020B0604020202020204" pitchFamily="34" charset="0"/>
              </a:rPr>
              <a:t>over £5m to the sector</a:t>
            </a:r>
            <a:r>
              <a:rPr lang="en-US" sz="1600" dirty="0">
                <a:latin typeface="Arial" panose="020B0604020202020204" pitchFamily="34" charset="0"/>
                <a:cs typeface="Arial" panose="020B0604020202020204" pitchFamily="34" charset="0"/>
              </a:rPr>
              <a:t>, leveraging core investment from MCC to secure investment from #</a:t>
            </a:r>
            <a:r>
              <a:rPr lang="en-US" sz="1600" dirty="0" err="1">
                <a:latin typeface="Arial" panose="020B0604020202020204" pitchFamily="34" charset="0"/>
                <a:cs typeface="Arial" panose="020B0604020202020204" pitchFamily="34" charset="0"/>
              </a:rPr>
              <a:t>iwillfund</a:t>
            </a:r>
            <a:r>
              <a:rPr lang="en-US" sz="1600" dirty="0">
                <a:latin typeface="Arial" panose="020B0604020202020204" pitchFamily="34" charset="0"/>
                <a:cs typeface="Arial" panose="020B0604020202020204" pitchFamily="34" charset="0"/>
              </a:rPr>
              <a:t> (£2m) and a range of smaller donors, </a:t>
            </a:r>
            <a:r>
              <a:rPr lang="en-US" sz="1600" b="1" dirty="0">
                <a:latin typeface="Arial" panose="020B0604020202020204" pitchFamily="34" charset="0"/>
                <a:cs typeface="Arial" panose="020B0604020202020204" pitchFamily="34" charset="0"/>
              </a:rPr>
              <a:t>doubling the investment from MCC</a:t>
            </a:r>
          </a:p>
          <a:p>
            <a:r>
              <a:rPr lang="en-US" sz="1600" dirty="0">
                <a:latin typeface="Arial" panose="020B0604020202020204" pitchFamily="34" charset="0"/>
                <a:cs typeface="Arial" panose="020B0604020202020204" pitchFamily="34" charset="0"/>
              </a:rPr>
              <a:t>Funded work with </a:t>
            </a:r>
            <a:r>
              <a:rPr lang="en-US" sz="1600" b="1" dirty="0">
                <a:latin typeface="Arial" panose="020B0604020202020204" pitchFamily="34" charset="0"/>
                <a:cs typeface="Arial" panose="020B0604020202020204" pitchFamily="34" charset="0"/>
              </a:rPr>
              <a:t>over 20,000 young people </a:t>
            </a:r>
            <a:r>
              <a:rPr lang="en-US" sz="1600" dirty="0">
                <a:latin typeface="Arial" panose="020B0604020202020204" pitchFamily="34" charset="0"/>
                <a:cs typeface="Arial" panose="020B0604020202020204" pitchFamily="34" charset="0"/>
              </a:rPr>
              <a:t>since Nov 2017, </a:t>
            </a:r>
            <a:r>
              <a:rPr lang="en-US" sz="1600" b="1" dirty="0" smtClean="0">
                <a:latin typeface="Arial" panose="020B0604020202020204" pitchFamily="34" charset="0"/>
                <a:cs typeface="Arial" panose="020B0604020202020204" pitchFamily="34" charset="0"/>
              </a:rPr>
              <a:t>over 7,000 </a:t>
            </a:r>
            <a:r>
              <a:rPr lang="en-US" sz="1600" dirty="0">
                <a:latin typeface="Arial" panose="020B0604020202020204" pitchFamily="34" charset="0"/>
                <a:cs typeface="Arial" panose="020B0604020202020204" pitchFamily="34" charset="0"/>
              </a:rPr>
              <a:t>of whom have been involved in social action</a:t>
            </a:r>
          </a:p>
          <a:p>
            <a:r>
              <a:rPr lang="en-US" sz="1600" dirty="0">
                <a:latin typeface="Arial" panose="020B0604020202020204" pitchFamily="34" charset="0"/>
                <a:cs typeface="Arial" panose="020B0604020202020204" pitchFamily="34" charset="0"/>
              </a:rPr>
              <a:t>Created a platform for </a:t>
            </a:r>
            <a:r>
              <a:rPr lang="en-US" sz="1600" b="1" dirty="0">
                <a:latin typeface="Arial" panose="020B0604020202020204" pitchFamily="34" charset="0"/>
                <a:cs typeface="Arial" panose="020B0604020202020204" pitchFamily="34" charset="0"/>
              </a:rPr>
              <a:t>embedding and sustaining national and local priorities </a:t>
            </a:r>
            <a:r>
              <a:rPr lang="en-US" sz="1600" dirty="0">
                <a:latin typeface="Arial" panose="020B0604020202020204" pitchFamily="34" charset="0"/>
                <a:cs typeface="Arial" panose="020B0604020202020204" pitchFamily="34" charset="0"/>
              </a:rPr>
              <a:t>e.g. youth social action, cultural education, detached youth work</a:t>
            </a:r>
          </a:p>
          <a:p>
            <a:r>
              <a:rPr lang="en-US" sz="1600" dirty="0">
                <a:latin typeface="Arial" panose="020B0604020202020204" pitchFamily="34" charset="0"/>
                <a:cs typeface="Arial" panose="020B0604020202020204" pitchFamily="34" charset="0"/>
              </a:rPr>
              <a:t>Established a </a:t>
            </a:r>
            <a:r>
              <a:rPr lang="en-US" sz="1600" b="1" dirty="0">
                <a:latin typeface="Arial" panose="020B0604020202020204" pitchFamily="34" charset="0"/>
                <a:cs typeface="Arial" panose="020B0604020202020204" pitchFamily="34" charset="0"/>
              </a:rPr>
              <a:t>network of over 70 </a:t>
            </a:r>
            <a:r>
              <a:rPr lang="en-US" sz="1600" b="1" dirty="0" err="1">
                <a:latin typeface="Arial" panose="020B0604020202020204" pitchFamily="34" charset="0"/>
                <a:cs typeface="Arial" panose="020B0604020202020204" pitchFamily="34" charset="0"/>
              </a:rPr>
              <a:t>organisations</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across Manchester, facilitating a range of new opportunities for partnership</a:t>
            </a:r>
          </a:p>
          <a:p>
            <a:r>
              <a:rPr lang="en-US" sz="1600" dirty="0">
                <a:latin typeface="Arial" panose="020B0604020202020204" pitchFamily="34" charset="0"/>
                <a:cs typeface="Arial" panose="020B0604020202020204" pitchFamily="34" charset="0"/>
              </a:rPr>
              <a:t>Led the development of </a:t>
            </a:r>
            <a:r>
              <a:rPr lang="en-US" sz="1600" b="1" dirty="0">
                <a:latin typeface="Arial" panose="020B0604020202020204" pitchFamily="34" charset="0"/>
                <a:cs typeface="Arial" panose="020B0604020202020204" pitchFamily="34" charset="0"/>
              </a:rPr>
              <a:t>new </a:t>
            </a:r>
            <a:r>
              <a:rPr lang="en-US" sz="1600" b="1" dirty="0" err="1">
                <a:latin typeface="Arial" panose="020B0604020202020204" pitchFamily="34" charset="0"/>
                <a:cs typeface="Arial" panose="020B0604020202020204" pitchFamily="34" charset="0"/>
              </a:rPr>
              <a:t>programmes</a:t>
            </a:r>
            <a:r>
              <a:rPr lang="en-US" sz="1600" b="1" dirty="0">
                <a:latin typeface="Arial" panose="020B0604020202020204" pitchFamily="34" charset="0"/>
                <a:cs typeface="Arial" panose="020B0604020202020204" pitchFamily="34" charset="0"/>
              </a:rPr>
              <a:t> of work </a:t>
            </a:r>
            <a:r>
              <a:rPr lang="en-US" sz="1600" dirty="0">
                <a:latin typeface="Arial" panose="020B0604020202020204" pitchFamily="34" charset="0"/>
                <a:cs typeface="Arial" panose="020B0604020202020204" pitchFamily="34" charset="0"/>
              </a:rPr>
              <a:t>to meet local need e.g. digital skills, arts and culture, holiday hunger, mental health and wellbeing, SEND</a:t>
            </a:r>
          </a:p>
          <a:p>
            <a:r>
              <a:rPr lang="en-US" sz="1600" dirty="0">
                <a:latin typeface="Arial" panose="020B0604020202020204" pitchFamily="34" charset="0"/>
                <a:cs typeface="Arial" panose="020B0604020202020204" pitchFamily="34" charset="0"/>
              </a:rPr>
              <a:t>Opened </a:t>
            </a:r>
            <a:r>
              <a:rPr lang="en-US" sz="1600" b="1" dirty="0">
                <a:latin typeface="Arial" panose="020B0604020202020204" pitchFamily="34" charset="0"/>
                <a:cs typeface="Arial" panose="020B0604020202020204" pitchFamily="34" charset="0"/>
              </a:rPr>
              <a:t>new funding opportunities to the sector</a:t>
            </a:r>
            <a:r>
              <a:rPr lang="en-US" sz="1600" dirty="0">
                <a:latin typeface="Arial" panose="020B0604020202020204" pitchFamily="34" charset="0"/>
                <a:cs typeface="Arial" panose="020B0604020202020204" pitchFamily="34" charset="0"/>
              </a:rPr>
              <a:t>, directly and indirectly e.g. health and care commission, private sector investment, national contracts</a:t>
            </a:r>
          </a:p>
          <a:p>
            <a:r>
              <a:rPr lang="en-US" sz="1600" dirty="0">
                <a:latin typeface="Arial" panose="020B0604020202020204" pitchFamily="34" charset="0"/>
                <a:cs typeface="Arial" panose="020B0604020202020204" pitchFamily="34" charset="0"/>
              </a:rPr>
              <a:t>Commissioning role allows us to have </a:t>
            </a:r>
            <a:r>
              <a:rPr lang="en-US" sz="1600" b="1" dirty="0">
                <a:latin typeface="Arial" panose="020B0604020202020204" pitchFamily="34" charset="0"/>
                <a:cs typeface="Arial" panose="020B0604020202020204" pitchFamily="34" charset="0"/>
              </a:rPr>
              <a:t>direct influence over quality</a:t>
            </a:r>
            <a:r>
              <a:rPr lang="en-US" sz="1600" dirty="0">
                <a:latin typeface="Arial" panose="020B0604020202020204" pitchFamily="34" charset="0"/>
                <a:cs typeface="Arial" panose="020B0604020202020204" pitchFamily="34" charset="0"/>
              </a:rPr>
              <a:t>, and shape provision (co-designed with sector and communities)</a:t>
            </a:r>
          </a:p>
        </p:txBody>
      </p:sp>
    </p:spTree>
    <p:extLst>
      <p:ext uri="{BB962C8B-B14F-4D97-AF65-F5344CB8AC3E}">
        <p14:creationId xmlns:p14="http://schemas.microsoft.com/office/powerpoint/2010/main" val="600515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Arial" panose="020B0604020202020204" pitchFamily="34" charset="0"/>
                <a:cs typeface="Arial" panose="020B0604020202020204" pitchFamily="34" charset="0"/>
              </a:rPr>
              <a:t>Social Action</a:t>
            </a:r>
            <a:endParaRPr lang="en-US" sz="3500" b="1" dirty="0">
              <a:solidFill>
                <a:srgbClr val="F5802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59" t="37375" r="73838" b="17800"/>
          <a:stretch/>
        </p:blipFill>
        <p:spPr>
          <a:xfrm>
            <a:off x="9759636" y="4388416"/>
            <a:ext cx="1810692" cy="1043663"/>
          </a:xfrm>
          <a:prstGeom prst="rect">
            <a:avLst/>
          </a:prstGeom>
        </p:spPr>
      </p:pic>
      <p:pic>
        <p:nvPicPr>
          <p:cNvPr id="2050" name="Picture 2" descr="Image result for social action 6 principles"/>
          <p:cNvPicPr>
            <a:picLocks noChangeAspect="1" noChangeArrowheads="1"/>
          </p:cNvPicPr>
          <p:nvPr/>
        </p:nvPicPr>
        <p:blipFill rotWithShape="1">
          <a:blip r:embed="rId3">
            <a:extLst>
              <a:ext uri="{28A0092B-C50C-407E-A947-70E740481C1C}">
                <a14:useLocalDpi xmlns:a14="http://schemas.microsoft.com/office/drawing/2010/main" val="0"/>
              </a:ext>
            </a:extLst>
          </a:blip>
          <a:srcRect r="6838"/>
          <a:stretch/>
        </p:blipFill>
        <p:spPr bwMode="auto">
          <a:xfrm>
            <a:off x="2957689" y="1555317"/>
            <a:ext cx="5896600" cy="38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30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2F7F-19EE-C148-B9B2-26C57BC42232}"/>
              </a:ext>
            </a:extLst>
          </p:cNvPr>
          <p:cNvSpPr>
            <a:spLocks noGrp="1"/>
          </p:cNvSpPr>
          <p:nvPr>
            <p:ph type="title"/>
          </p:nvPr>
        </p:nvSpPr>
        <p:spPr/>
        <p:txBody>
          <a:bodyPr>
            <a:normAutofit/>
          </a:bodyPr>
          <a:lstStyle/>
          <a:p>
            <a:r>
              <a:rPr lang="en-US" sz="3500" b="1" dirty="0" smtClean="0">
                <a:solidFill>
                  <a:srgbClr val="F58020"/>
                </a:solidFill>
                <a:latin typeface="Arial" panose="020B0604020202020204" pitchFamily="34" charset="0"/>
                <a:cs typeface="Arial" panose="020B0604020202020204" pitchFamily="34" charset="0"/>
              </a:rPr>
              <a:t>Partnerships across the city</a:t>
            </a:r>
            <a:endParaRPr lang="en-US" sz="3500" b="1" dirty="0">
              <a:solidFill>
                <a:srgbClr val="F5802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140" y="1763116"/>
            <a:ext cx="2377612" cy="15091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770" y="3824878"/>
            <a:ext cx="3578352" cy="11094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137" y="2033349"/>
            <a:ext cx="3466648" cy="952619"/>
          </a:xfrm>
          <a:prstGeom prst="rect">
            <a:avLst/>
          </a:prstGeom>
        </p:spPr>
      </p:pic>
      <p:pic>
        <p:nvPicPr>
          <p:cNvPr id="1026" name="Picture 2" descr="Image result for curious mind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454" y="3404597"/>
            <a:ext cx="2537406" cy="152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46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1050</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Work Sans</vt:lpstr>
      <vt:lpstr>Office Theme</vt:lpstr>
      <vt:lpstr>PowerPoint Presentation</vt:lpstr>
      <vt:lpstr>The Challenge</vt:lpstr>
      <vt:lpstr>About Young Manchester</vt:lpstr>
      <vt:lpstr>Our vision</vt:lpstr>
      <vt:lpstr>Guiding principles</vt:lpstr>
      <vt:lpstr>Tactics and approaches</vt:lpstr>
      <vt:lpstr>Impact</vt:lpstr>
      <vt:lpstr>Social Action</vt:lpstr>
      <vt:lpstr>Partnerships across the city</vt:lpstr>
      <vt:lpstr>PowerPoint Presentation</vt:lpstr>
      <vt:lpstr>PowerPoint Presentation</vt:lpstr>
      <vt:lpstr>Future Plans</vt:lpstr>
      <vt:lpstr>Questions /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Walsh</dc:creator>
  <cp:lastModifiedBy>confsuite</cp:lastModifiedBy>
  <cp:revision>19</cp:revision>
  <dcterms:created xsi:type="dcterms:W3CDTF">2019-01-28T11:03:47Z</dcterms:created>
  <dcterms:modified xsi:type="dcterms:W3CDTF">2019-09-18T15:37:57Z</dcterms:modified>
</cp:coreProperties>
</file>